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40.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handoutMasterIdLst>
    <p:handoutMasterId r:id="rId80"/>
  </p:handoutMasterIdLst>
  <p:sldIdLst>
    <p:sldId id="257" r:id="rId2"/>
    <p:sldId id="311" r:id="rId3"/>
    <p:sldId id="304" r:id="rId4"/>
    <p:sldId id="354" r:id="rId5"/>
    <p:sldId id="355" r:id="rId6"/>
    <p:sldId id="425" r:id="rId7"/>
    <p:sldId id="305" r:id="rId8"/>
    <p:sldId id="359" r:id="rId9"/>
    <p:sldId id="309" r:id="rId10"/>
    <p:sldId id="426" r:id="rId11"/>
    <p:sldId id="317" r:id="rId12"/>
    <p:sldId id="329" r:id="rId13"/>
    <p:sldId id="350" r:id="rId14"/>
    <p:sldId id="363" r:id="rId15"/>
    <p:sldId id="351" r:id="rId16"/>
    <p:sldId id="364" r:id="rId17"/>
    <p:sldId id="365" r:id="rId18"/>
    <p:sldId id="366" r:id="rId19"/>
    <p:sldId id="349" r:id="rId20"/>
    <p:sldId id="335" r:id="rId21"/>
    <p:sldId id="338" r:id="rId22"/>
    <p:sldId id="369" r:id="rId23"/>
    <p:sldId id="373" r:id="rId24"/>
    <p:sldId id="372" r:id="rId25"/>
    <p:sldId id="374" r:id="rId26"/>
    <p:sldId id="427" r:id="rId27"/>
    <p:sldId id="342" r:id="rId28"/>
    <p:sldId id="376" r:id="rId29"/>
    <p:sldId id="375" r:id="rId30"/>
    <p:sldId id="343" r:id="rId31"/>
    <p:sldId id="379" r:id="rId32"/>
    <p:sldId id="389" r:id="rId33"/>
    <p:sldId id="381" r:id="rId34"/>
    <p:sldId id="361" r:id="rId35"/>
    <p:sldId id="384" r:id="rId36"/>
    <p:sldId id="385" r:id="rId37"/>
    <p:sldId id="378" r:id="rId38"/>
    <p:sldId id="386" r:id="rId39"/>
    <p:sldId id="382" r:id="rId40"/>
    <p:sldId id="390" r:id="rId41"/>
    <p:sldId id="387" r:id="rId42"/>
    <p:sldId id="391" r:id="rId43"/>
    <p:sldId id="397" r:id="rId44"/>
    <p:sldId id="394" r:id="rId45"/>
    <p:sldId id="430" r:id="rId46"/>
    <p:sldId id="395" r:id="rId47"/>
    <p:sldId id="383" r:id="rId48"/>
    <p:sldId id="392" r:id="rId49"/>
    <p:sldId id="393" r:id="rId50"/>
    <p:sldId id="388" r:id="rId51"/>
    <p:sldId id="341" r:id="rId52"/>
    <p:sldId id="399" r:id="rId53"/>
    <p:sldId id="398" r:id="rId54"/>
    <p:sldId id="403" r:id="rId55"/>
    <p:sldId id="406" r:id="rId56"/>
    <p:sldId id="407" r:id="rId57"/>
    <p:sldId id="409" r:id="rId58"/>
    <p:sldId id="410" r:id="rId59"/>
    <p:sldId id="411" r:id="rId60"/>
    <p:sldId id="413" r:id="rId61"/>
    <p:sldId id="414" r:id="rId62"/>
    <p:sldId id="333" r:id="rId63"/>
    <p:sldId id="416" r:id="rId64"/>
    <p:sldId id="421" r:id="rId65"/>
    <p:sldId id="422" r:id="rId66"/>
    <p:sldId id="321" r:id="rId67"/>
    <p:sldId id="417" r:id="rId68"/>
    <p:sldId id="418" r:id="rId69"/>
    <p:sldId id="419" r:id="rId70"/>
    <p:sldId id="327" r:id="rId71"/>
    <p:sldId id="420" r:id="rId72"/>
    <p:sldId id="429" r:id="rId73"/>
    <p:sldId id="423" r:id="rId74"/>
    <p:sldId id="328" r:id="rId75"/>
    <p:sldId id="400" r:id="rId76"/>
    <p:sldId id="424" r:id="rId77"/>
    <p:sldId id="428"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onstantinos Kamnitsas"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345"/>
    <a:srgbClr val="FF9693"/>
    <a:srgbClr val="FF6B81"/>
    <a:srgbClr val="E00202"/>
    <a:srgbClr val="FFD9A8"/>
    <a:srgbClr val="AB0202"/>
    <a:srgbClr val="F10C73"/>
    <a:srgbClr val="11E022"/>
    <a:srgbClr val="000000"/>
    <a:srgbClr val="00A6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31" autoAdjust="0"/>
    <p:restoredTop sz="89403" autoAdjust="0"/>
  </p:normalViewPr>
  <p:slideViewPr>
    <p:cSldViewPr snapToGrid="0" snapToObjects="1">
      <p:cViewPr>
        <p:scale>
          <a:sx n="108" d="100"/>
          <a:sy n="108" d="100"/>
        </p:scale>
        <p:origin x="-1824"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commentAuthors" Target="commentAuthors.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2DB101-C962-464D-A72F-3E370A8AD9B9}" type="datetimeFigureOut">
              <a:rPr lang="en-US" smtClean="0"/>
              <a:t>21/08/2017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EB8C25-BE49-9643-8EAB-9B0F4FFBBEAB}" type="slidenum">
              <a:rPr lang="en-US" smtClean="0"/>
              <a:t>‹#›</a:t>
            </a:fld>
            <a:endParaRPr lang="en-US"/>
          </a:p>
        </p:txBody>
      </p:sp>
    </p:spTree>
    <p:extLst>
      <p:ext uri="{BB962C8B-B14F-4D97-AF65-F5344CB8AC3E}">
        <p14:creationId xmlns:p14="http://schemas.microsoft.com/office/powerpoint/2010/main" val="1295301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F2FFD1-1E55-DD48-B643-5FB9E94895ED}" type="datetimeFigureOut">
              <a:rPr lang="en-US" smtClean="0"/>
              <a:t>21/08/2017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261885-2F53-3C4D-82C5-0613B32EF7FC}" type="slidenum">
              <a:rPr lang="en-US" smtClean="0"/>
              <a:t>‹#›</a:t>
            </a:fld>
            <a:endParaRPr lang="en-US"/>
          </a:p>
        </p:txBody>
      </p:sp>
    </p:spTree>
    <p:extLst>
      <p:ext uri="{BB962C8B-B14F-4D97-AF65-F5344CB8AC3E}">
        <p14:creationId xmlns:p14="http://schemas.microsoft.com/office/powerpoint/2010/main" val="16211578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a:t>
            </a:fld>
            <a:endParaRPr lang="en-US"/>
          </a:p>
        </p:txBody>
      </p:sp>
    </p:spTree>
    <p:extLst>
      <p:ext uri="{BB962C8B-B14F-4D97-AF65-F5344CB8AC3E}">
        <p14:creationId xmlns:p14="http://schemas.microsoft.com/office/powerpoint/2010/main" val="4001393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f \left( \</a:t>
            </a:r>
            <a:r>
              <a:rPr lang="en-US" sz="1200" kern="1200" dirty="0" err="1" smtClean="0">
                <a:solidFill>
                  <a:schemeClr val="tx1"/>
                </a:solidFill>
                <a:latin typeface="+mn-lt"/>
                <a:ea typeface="+mn-ea"/>
                <a:cs typeface="+mn-cs"/>
              </a:rPr>
              <a:t>sum_i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w_i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x_i</a:t>
            </a:r>
            <a:r>
              <a:rPr lang="en-US" sz="1200" kern="1200" dirty="0" smtClean="0">
                <a:solidFill>
                  <a:schemeClr val="tx1"/>
                </a:solidFill>
                <a:latin typeface="+mn-lt"/>
                <a:ea typeface="+mn-ea"/>
                <a:cs typeface="+mn-cs"/>
              </a:rPr>
              <a:t> + b \right)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 = -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{1}{N} \</a:t>
            </a:r>
            <a:r>
              <a:rPr lang="en-US" sz="1200" kern="1200" dirty="0" err="1" smtClean="0">
                <a:solidFill>
                  <a:schemeClr val="tx1"/>
                </a:solidFill>
                <a:latin typeface="+mn-lt"/>
                <a:ea typeface="+mn-ea"/>
                <a:cs typeface="+mn-cs"/>
              </a:rPr>
              <a:t>sum_i^N</a:t>
            </a:r>
            <a:r>
              <a:rPr lang="en-US" sz="1200" kern="1200" dirty="0" smtClean="0">
                <a:solidFill>
                  <a:schemeClr val="tx1"/>
                </a:solidFill>
                <a:latin typeface="+mn-lt"/>
                <a:ea typeface="+mn-ea"/>
                <a:cs typeface="+mn-cs"/>
              </a:rPr>
              <a:t> (a(</a:t>
            </a:r>
            <a:r>
              <a:rPr lang="en-US" sz="1200" kern="1200" dirty="0" err="1" smtClean="0">
                <a:solidFill>
                  <a:schemeClr val="tx1"/>
                </a:solidFill>
                <a:latin typeface="+mn-lt"/>
                <a:ea typeface="+mn-ea"/>
                <a:cs typeface="+mn-cs"/>
              </a:rPr>
              <a:t>x_i</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y_i</a:t>
            </a:r>
            <a:r>
              <a:rPr lang="en-US" sz="1200" kern="1200" dirty="0" smtClean="0">
                <a:solidFill>
                  <a:schemeClr val="tx1"/>
                </a:solidFill>
                <a:latin typeface="+mn-lt"/>
                <a:ea typeface="+mn-ea"/>
                <a:cs typeface="+mn-cs"/>
              </a:rPr>
              <a:t> )^2</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b) = \min_{(\</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{w},b)}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b,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w_i</a:t>
            </a:r>
            <a:r>
              <a:rPr lang="en-US" sz="1200" kern="1200" dirty="0" smtClean="0">
                <a:solidFill>
                  <a:schemeClr val="tx1"/>
                </a:solidFill>
                <a:latin typeface="+mn-lt"/>
                <a:ea typeface="+mn-ea"/>
                <a:cs typeface="+mn-cs"/>
              </a:rPr>
              <a:t>^{(t+1)} = </a:t>
            </a:r>
            <a:r>
              <a:rPr lang="en-US" sz="1200" kern="1200" dirty="0" err="1" smtClean="0">
                <a:solidFill>
                  <a:schemeClr val="tx1"/>
                </a:solidFill>
                <a:latin typeface="+mn-lt"/>
                <a:ea typeface="+mn-ea"/>
                <a:cs typeface="+mn-cs"/>
              </a:rPr>
              <a:t>w_i</a:t>
            </a:r>
            <a:r>
              <a:rPr lang="en-US" sz="1200" kern="1200" dirty="0" smtClean="0">
                <a:solidFill>
                  <a:schemeClr val="tx1"/>
                </a:solidFill>
                <a:latin typeface="+mn-lt"/>
                <a:ea typeface="+mn-ea"/>
                <a:cs typeface="+mn-cs"/>
              </a:rPr>
              <a:t>^{(t)} +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{\partial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 {\partial </a:t>
            </a:r>
            <a:r>
              <a:rPr lang="en-US" sz="1200" kern="1200" dirty="0" err="1" smtClean="0">
                <a:solidFill>
                  <a:schemeClr val="tx1"/>
                </a:solidFill>
                <a:latin typeface="+mn-lt"/>
                <a:ea typeface="+mn-ea"/>
                <a:cs typeface="+mn-cs"/>
              </a:rPr>
              <a:t>w_i</a:t>
            </a:r>
            <a:r>
              <a:rPr lang="en-US" sz="1200" kern="1200" dirty="0" smtClean="0">
                <a:solidFill>
                  <a:schemeClr val="tx1"/>
                </a:solidFill>
                <a:latin typeface="+mn-lt"/>
                <a:ea typeface="+mn-ea"/>
                <a:cs typeface="+mn-cs"/>
              </a:rPr>
              <a:t>^{(t)}}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F261885-2F53-3C4D-82C5-0613B32EF7FC}" type="slidenum">
              <a:rPr lang="en-US" smtClean="0"/>
              <a:t>12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Universal</a:t>
            </a:r>
            <a:r>
              <a:rPr lang="en-US" baseline="0" dirty="0" smtClean="0"/>
              <a:t> approximation theorem: 1 hidden layer and can learn everything.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you can apply it to learn to predict amazing things, like do outcome prediction of a  patient. Or, discriminate images of cats and dogs. Of course most people worked on the cats and dogs.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in none of the two problems does </a:t>
            </a:r>
            <a:r>
              <a:rPr lang="en-US" baseline="0" dirty="0" err="1" smtClean="0"/>
              <a:t>mlp</a:t>
            </a:r>
            <a:r>
              <a:rPr lang="en-US" baseline="0" dirty="0" smtClean="0"/>
              <a:t> work too well. Why?...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13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because an </a:t>
            </a:r>
            <a:r>
              <a:rPr lang="en-US" dirty="0" err="1" smtClean="0"/>
              <a:t>mlp</a:t>
            </a:r>
            <a:r>
              <a:rPr lang="en-US" baseline="0" dirty="0" smtClean="0"/>
              <a:t> has fully connected neurons. Each neuron…</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f \left( \</a:t>
            </a:r>
            <a:r>
              <a:rPr lang="en-US" sz="1200" kern="1200" dirty="0" err="1" smtClean="0">
                <a:solidFill>
                  <a:schemeClr val="tx1"/>
                </a:solidFill>
                <a:latin typeface="+mn-lt"/>
                <a:ea typeface="+mn-ea"/>
                <a:cs typeface="+mn-cs"/>
              </a:rPr>
              <a:t>sum_i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w_i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x_i</a:t>
            </a:r>
            <a:r>
              <a:rPr lang="en-US" sz="1200" kern="1200" dirty="0" smtClean="0">
                <a:solidFill>
                  <a:schemeClr val="tx1"/>
                </a:solidFill>
                <a:latin typeface="+mn-lt"/>
                <a:ea typeface="+mn-ea"/>
                <a:cs typeface="+mn-cs"/>
              </a:rPr>
              <a:t> + b \right)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f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ast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 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F261885-2F53-3C4D-82C5-0613B32EF7FC}" type="slidenum">
              <a:rPr lang="en-US" smtClean="0"/>
              <a:t>16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f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ast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 b) = f(\</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b)</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ast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 = \sum_{u=1}^{K^{(x)}} \sum_{v=1}^{K^{(y)}}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u, j + v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[u, v ]</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F261885-2F53-3C4D-82C5-0613B32EF7FC}" type="slidenum">
              <a:rPr lang="en-US" smtClean="0"/>
              <a:t>21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Online convolution tool: http://</a:t>
            </a:r>
            <a:r>
              <a:rPr lang="en-US" dirty="0" err="1" smtClean="0"/>
              <a:t>matlabtricks.com</a:t>
            </a:r>
            <a:r>
              <a:rPr lang="en-US" dirty="0" smtClean="0"/>
              <a:t>/post-5/3x3-convolution-kernels-with-online-demo</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 = \sum_{u=1}^{K^{(x)}} \sum_{v=1}^{K^{(y)}}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u, j + v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[u, v ]</a:t>
            </a:r>
          </a:p>
          <a:p>
            <a:endParaRPr lang="pl-PL"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 = \sum_{c=1}^{C} \sum_{u=1}^{K^{(x)}} \sum_{v=1}^{K^{(y)}}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u, j + v, c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[u, v, c ]</a:t>
            </a:r>
            <a:endParaRPr lang="pl-PL"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F261885-2F53-3C4D-82C5-0613B32EF7FC}" type="slidenum">
              <a:rPr lang="en-US" smtClean="0"/>
              <a:t>23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200" kern="1200" dirty="0" smtClean="0">
                <a:solidFill>
                  <a:schemeClr val="tx1"/>
                </a:solidFill>
                <a:latin typeface="+mn-lt"/>
                <a:ea typeface="+mn-ea"/>
                <a:cs typeface="+mn-cs"/>
              </a:rPr>
              <a:t>\</a:t>
            </a:r>
            <a:r>
              <a:rPr lang="pl-PL" sz="1200" kern="1200" dirty="0" err="1" smtClean="0">
                <a:solidFill>
                  <a:schemeClr val="tx1"/>
                </a:solidFill>
                <a:latin typeface="+mn-lt"/>
                <a:ea typeface="+mn-ea"/>
                <a:cs typeface="+mn-cs"/>
              </a:rPr>
              <a:t>mathbf</a:t>
            </a:r>
            <a:r>
              <a:rPr lang="pl-PL" sz="1200" kern="1200" dirty="0" smtClean="0">
                <a:solidFill>
                  <a:schemeClr val="tx1"/>
                </a:solidFill>
                <a:latin typeface="+mn-lt"/>
                <a:ea typeface="+mn-ea"/>
                <a:cs typeface="+mn-cs"/>
              </a:rPr>
              <a:t>{o}[</a:t>
            </a:r>
            <a:r>
              <a:rPr lang="pl-PL" sz="1200" kern="1200" dirty="0" err="1" smtClean="0">
                <a:solidFill>
                  <a:schemeClr val="tx1"/>
                </a:solidFill>
                <a:latin typeface="+mn-lt"/>
                <a:ea typeface="+mn-ea"/>
                <a:cs typeface="+mn-cs"/>
              </a:rPr>
              <a:t>i,j,k</a:t>
            </a:r>
            <a:r>
              <a:rPr lang="pl-PL" sz="1200" kern="1200" dirty="0" smtClean="0">
                <a:solidFill>
                  <a:schemeClr val="tx1"/>
                </a:solidFill>
                <a:latin typeface="+mn-lt"/>
                <a:ea typeface="+mn-ea"/>
                <a:cs typeface="+mn-cs"/>
              </a:rPr>
              <a:t>] = \sum_{u=1}^{K^{(x)}} \sum_{v=1}^{K^{(y)}} \sum_{w=1}^{K^{(z)}} \</a:t>
            </a:r>
            <a:r>
              <a:rPr lang="pl-PL" sz="1200" kern="1200" dirty="0" err="1" smtClean="0">
                <a:solidFill>
                  <a:schemeClr val="tx1"/>
                </a:solidFill>
                <a:latin typeface="+mn-lt"/>
                <a:ea typeface="+mn-ea"/>
                <a:cs typeface="+mn-cs"/>
              </a:rPr>
              <a:t>mathbf</a:t>
            </a:r>
            <a:r>
              <a:rPr lang="pl-PL" sz="1200" kern="1200" dirty="0" smtClean="0">
                <a:solidFill>
                  <a:schemeClr val="tx1"/>
                </a:solidFill>
                <a:latin typeface="+mn-lt"/>
                <a:ea typeface="+mn-ea"/>
                <a:cs typeface="+mn-cs"/>
              </a:rPr>
              <a:t>{x} [i + u, j + v, k + w ] \</a:t>
            </a:r>
            <a:r>
              <a:rPr lang="pl-PL" sz="1200" kern="1200" dirty="0" err="1" smtClean="0">
                <a:solidFill>
                  <a:schemeClr val="tx1"/>
                </a:solidFill>
                <a:latin typeface="+mn-lt"/>
                <a:ea typeface="+mn-ea"/>
                <a:cs typeface="+mn-cs"/>
              </a:rPr>
              <a:t>cdot</a:t>
            </a:r>
            <a:r>
              <a:rPr lang="pl-PL" sz="1200" kern="1200" dirty="0" smtClean="0">
                <a:solidFill>
                  <a:schemeClr val="tx1"/>
                </a:solidFill>
                <a:latin typeface="+mn-lt"/>
                <a:ea typeface="+mn-ea"/>
                <a:cs typeface="+mn-cs"/>
              </a:rPr>
              <a:t> \</a:t>
            </a:r>
            <a:r>
              <a:rPr lang="pl-PL" sz="1200" kern="1200" dirty="0" err="1" smtClean="0">
                <a:solidFill>
                  <a:schemeClr val="tx1"/>
                </a:solidFill>
                <a:latin typeface="+mn-lt"/>
                <a:ea typeface="+mn-ea"/>
                <a:cs typeface="+mn-cs"/>
              </a:rPr>
              <a:t>mathbf</a:t>
            </a:r>
            <a:r>
              <a:rPr lang="pl-PL" sz="1200" kern="1200" dirty="0" smtClean="0">
                <a:solidFill>
                  <a:schemeClr val="tx1"/>
                </a:solidFill>
                <a:latin typeface="+mn-lt"/>
                <a:ea typeface="+mn-ea"/>
                <a:cs typeface="+mn-cs"/>
              </a:rPr>
              <a:t>{w} [u, v, w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i,j,k</a:t>
            </a:r>
            <a:r>
              <a:rPr lang="en-US" sz="1200" kern="1200" dirty="0" smtClean="0">
                <a:solidFill>
                  <a:schemeClr val="tx1"/>
                </a:solidFill>
                <a:latin typeface="+mn-lt"/>
                <a:ea typeface="+mn-ea"/>
                <a:cs typeface="+mn-cs"/>
              </a:rPr>
              <a:t>] = \sum_{c=1}^{C} \sum_{u=1}^{K^{(x)}} \sum_{v=1}^{K^{(y)}} \sum_{w=1}^{K^{(z)}}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u, j + v, k + w, c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[u, v, w, c ]</a:t>
            </a:r>
            <a:endParaRPr lang="pl-PL"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200" kern="1200" dirty="0" smtClean="0">
                <a:solidFill>
                  <a:schemeClr val="tx1"/>
                </a:solidFill>
                <a:latin typeface="+mn-lt"/>
                <a:ea typeface="+mn-ea"/>
                <a:cs typeface="+mn-cs"/>
              </a:rPr>
              <a:t>o[</a:t>
            </a:r>
            <a:r>
              <a:rPr lang="pl-PL" sz="1200" kern="1200" dirty="0" err="1" smtClean="0">
                <a:solidFill>
                  <a:schemeClr val="tx1"/>
                </a:solidFill>
                <a:latin typeface="+mn-lt"/>
                <a:ea typeface="+mn-ea"/>
                <a:cs typeface="+mn-cs"/>
              </a:rPr>
              <a:t>i,j</a:t>
            </a:r>
            <a:r>
              <a:rPr lang="pl-PL" sz="1200" kern="1200" dirty="0" smtClean="0">
                <a:solidFill>
                  <a:schemeClr val="tx1"/>
                </a:solidFill>
                <a:latin typeface="+mn-lt"/>
                <a:ea typeface="+mn-ea"/>
                <a:cs typeface="+mn-cs"/>
              </a:rPr>
              <a:t>] = \sum_{k=1}^{K^{(x)}} \sum_{l=1}^{K^{(y)}} x [i + k, </a:t>
            </a:r>
            <a:r>
              <a:rPr lang="pl-PL" sz="1200" kern="1200" dirty="0" err="1" smtClean="0">
                <a:solidFill>
                  <a:schemeClr val="tx1"/>
                </a:solidFill>
                <a:latin typeface="+mn-lt"/>
                <a:ea typeface="+mn-ea"/>
                <a:cs typeface="+mn-cs"/>
              </a:rPr>
              <a:t>j+l</a:t>
            </a:r>
            <a:r>
              <a:rPr lang="pl-PL" sz="1200" kern="1200" dirty="0" smtClean="0">
                <a:solidFill>
                  <a:schemeClr val="tx1"/>
                </a:solidFill>
                <a:latin typeface="+mn-lt"/>
                <a:ea typeface="+mn-ea"/>
                <a:cs typeface="+mn-cs"/>
              </a:rPr>
              <a:t> ] \</a:t>
            </a:r>
            <a:r>
              <a:rPr lang="pl-PL" sz="1200" kern="1200" dirty="0" err="1" smtClean="0">
                <a:solidFill>
                  <a:schemeClr val="tx1"/>
                </a:solidFill>
                <a:latin typeface="+mn-lt"/>
                <a:ea typeface="+mn-ea"/>
                <a:cs typeface="+mn-cs"/>
              </a:rPr>
              <a:t>cdot</a:t>
            </a:r>
            <a:r>
              <a:rPr lang="pl-PL" sz="1200" kern="1200" dirty="0" smtClean="0">
                <a:solidFill>
                  <a:schemeClr val="tx1"/>
                </a:solidFill>
                <a:latin typeface="+mn-lt"/>
                <a:ea typeface="+mn-ea"/>
                <a:cs typeface="+mn-cs"/>
              </a:rPr>
              <a:t> w [k, l ]</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latin typeface="+mn-lt"/>
                <a:ea typeface="+mn-ea"/>
                <a:cs typeface="+mn-cs"/>
              </a:rPr>
              <a:t>d_{l} = \</a:t>
            </a:r>
            <a:r>
              <a:rPr lang="nl-NL" sz="1200" kern="1200" dirty="0" err="1" smtClean="0">
                <a:solidFill>
                  <a:schemeClr val="tx1"/>
                </a:solidFill>
                <a:latin typeface="+mn-lt"/>
                <a:ea typeface="+mn-ea"/>
                <a:cs typeface="+mn-cs"/>
              </a:rPr>
              <a:t>lfloor</a:t>
            </a:r>
            <a:r>
              <a:rPr lang="nl-NL" sz="1200" kern="1200" dirty="0" smtClean="0">
                <a:solidFill>
                  <a:schemeClr val="tx1"/>
                </a:solidFill>
                <a:latin typeface="+mn-lt"/>
                <a:ea typeface="+mn-ea"/>
                <a:cs typeface="+mn-cs"/>
              </a:rPr>
              <a:t> (d_{l-1} – </a:t>
            </a:r>
            <a:r>
              <a:rPr lang="nl-NL" sz="1200" kern="1200" dirty="0" err="1" smtClean="0">
                <a:solidFill>
                  <a:schemeClr val="tx1"/>
                </a:solidFill>
                <a:latin typeface="+mn-lt"/>
                <a:ea typeface="+mn-ea"/>
                <a:cs typeface="+mn-cs"/>
              </a:rPr>
              <a:t>k_l</a:t>
            </a:r>
            <a:r>
              <a:rPr lang="nl-NL" sz="1200" kern="1200" dirty="0" smtClean="0">
                <a:solidFill>
                  <a:schemeClr val="tx1"/>
                </a:solidFill>
                <a:latin typeface="+mn-lt"/>
                <a:ea typeface="+mn-ea"/>
                <a:cs typeface="+mn-cs"/>
              </a:rPr>
              <a:t>) / s_{l} + 1 \</a:t>
            </a:r>
            <a:r>
              <a:rPr lang="nl-NL" sz="1200" kern="1200" dirty="0" err="1" smtClean="0">
                <a:solidFill>
                  <a:schemeClr val="tx1"/>
                </a:solidFill>
                <a:latin typeface="+mn-lt"/>
                <a:ea typeface="+mn-ea"/>
                <a:cs typeface="+mn-cs"/>
              </a:rPr>
              <a:t>rfloor</a:t>
            </a:r>
            <a:endParaRPr lang="nl-NL"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r_{l} = r_{l-1} + ( </a:t>
            </a:r>
            <a:r>
              <a:rPr lang="en-US" sz="1200" kern="1200" dirty="0" err="1" smtClean="0">
                <a:solidFill>
                  <a:schemeClr val="tx1"/>
                </a:solidFill>
                <a:latin typeface="+mn-lt"/>
                <a:ea typeface="+mn-ea"/>
                <a:cs typeface="+mn-cs"/>
              </a:rPr>
              <a:t>k_l</a:t>
            </a:r>
            <a:r>
              <a:rPr lang="en-US" sz="1200" kern="1200" dirty="0" smtClean="0">
                <a:solidFill>
                  <a:schemeClr val="tx1"/>
                </a:solidFill>
                <a:latin typeface="+mn-lt"/>
                <a:ea typeface="+mn-ea"/>
                <a:cs typeface="+mn-cs"/>
              </a:rPr>
              <a:t> – 1 )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s^{\prime}_{l}</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latin typeface="+mn-lt"/>
                <a:ea typeface="+mn-ea"/>
                <a:cs typeface="+mn-cs"/>
              </a:rPr>
              <a:t>d_{l} = \</a:t>
            </a:r>
            <a:r>
              <a:rPr lang="nl-NL" sz="1200" kern="1200" dirty="0" err="1" smtClean="0">
                <a:solidFill>
                  <a:schemeClr val="tx1"/>
                </a:solidFill>
                <a:latin typeface="+mn-lt"/>
                <a:ea typeface="+mn-ea"/>
                <a:cs typeface="+mn-cs"/>
              </a:rPr>
              <a:t>lfloor</a:t>
            </a:r>
            <a:r>
              <a:rPr lang="nl-NL" sz="1200" kern="1200" dirty="0" smtClean="0">
                <a:solidFill>
                  <a:schemeClr val="tx1"/>
                </a:solidFill>
                <a:latin typeface="+mn-lt"/>
                <a:ea typeface="+mn-ea"/>
                <a:cs typeface="+mn-cs"/>
              </a:rPr>
              <a:t> (d_{l-1} – </a:t>
            </a:r>
            <a:r>
              <a:rPr lang="nl-NL" sz="1200" kern="1200" dirty="0" err="1" smtClean="0">
                <a:solidFill>
                  <a:schemeClr val="tx1"/>
                </a:solidFill>
                <a:latin typeface="+mn-lt"/>
                <a:ea typeface="+mn-ea"/>
                <a:cs typeface="+mn-cs"/>
              </a:rPr>
              <a:t>k_l</a:t>
            </a:r>
            <a:r>
              <a:rPr lang="nl-NL" sz="1200" kern="1200" dirty="0" smtClean="0">
                <a:solidFill>
                  <a:schemeClr val="tx1"/>
                </a:solidFill>
                <a:latin typeface="+mn-lt"/>
                <a:ea typeface="+mn-ea"/>
                <a:cs typeface="+mn-cs"/>
              </a:rPr>
              <a:t>) / s_{l} + 1 \</a:t>
            </a:r>
            <a:r>
              <a:rPr lang="nl-NL" sz="1200" kern="1200" dirty="0" err="1" smtClean="0">
                <a:solidFill>
                  <a:schemeClr val="tx1"/>
                </a:solidFill>
                <a:latin typeface="+mn-lt"/>
                <a:ea typeface="+mn-ea"/>
                <a:cs typeface="+mn-cs"/>
              </a:rPr>
              <a:t>rfloor</a:t>
            </a:r>
            <a:endParaRPr lang="nl-NL"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r_{l} = r_{l-1} + ( </a:t>
            </a:r>
            <a:r>
              <a:rPr lang="en-US" sz="1200" kern="1200" dirty="0" err="1" smtClean="0">
                <a:solidFill>
                  <a:schemeClr val="tx1"/>
                </a:solidFill>
                <a:latin typeface="+mn-lt"/>
                <a:ea typeface="+mn-ea"/>
                <a:cs typeface="+mn-cs"/>
              </a:rPr>
              <a:t>k_l</a:t>
            </a:r>
            <a:r>
              <a:rPr lang="en-US" sz="1200" kern="1200" dirty="0" smtClean="0">
                <a:solidFill>
                  <a:schemeClr val="tx1"/>
                </a:solidFill>
                <a:latin typeface="+mn-lt"/>
                <a:ea typeface="+mn-ea"/>
                <a:cs typeface="+mn-cs"/>
              </a:rPr>
              <a:t> – 1 )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s^{\prime}_{l}</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Point 3 is very important. Thanks to it, FCNs</a:t>
            </a:r>
            <a:r>
              <a:rPr lang="en-US" baseline="0" dirty="0" smtClean="0"/>
              <a:t> are very efficient in the way the apply the computations, avoiding overlaps and make dense predictions quickly. Without it, an MRI takes hours to process and everyone was reporting 3D CNNs are slow and impossible to train and apply... We showed in our work 2 years back that they can be scaled up and applied efficiently using this trick.</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 = -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{1}{B} \sum_{ s=1 }^{B} \sum_{c} [c=</a:t>
            </a:r>
            <a:r>
              <a:rPr lang="en-US" sz="1200" kern="1200" dirty="0" err="1" smtClean="0">
                <a:solidFill>
                  <a:schemeClr val="tx1"/>
                </a:solidFill>
                <a:latin typeface="+mn-lt"/>
                <a:ea typeface="+mn-ea"/>
                <a:cs typeface="+mn-cs"/>
              </a:rPr>
              <a:t>y_s</a:t>
            </a:r>
            <a:r>
              <a:rPr lang="en-US" sz="1200" kern="1200" dirty="0" smtClean="0">
                <a:solidFill>
                  <a:schemeClr val="tx1"/>
                </a:solidFill>
                <a:latin typeface="+mn-lt"/>
                <a:ea typeface="+mn-ea"/>
                <a:cs typeface="+mn-cs"/>
              </a:rPr>
              <a:t>] log(</a:t>
            </a:r>
            <a:r>
              <a:rPr lang="en-US" sz="1200" kern="1200" dirty="0" err="1" smtClean="0">
                <a:solidFill>
                  <a:schemeClr val="tx1"/>
                </a:solidFill>
                <a:latin typeface="+mn-lt"/>
                <a:ea typeface="+mn-ea"/>
                <a:cs typeface="+mn-cs"/>
              </a:rPr>
              <a:t>f_c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x_s</a:t>
            </a:r>
            <a:r>
              <a:rPr lang="en-US" sz="1200" kern="1200" dirty="0" smtClean="0">
                <a:solidFill>
                  <a:schemeClr val="tx1"/>
                </a:solidFill>
                <a:latin typeface="+mn-lt"/>
                <a:ea typeface="+mn-ea"/>
                <a:cs typeface="+mn-cs"/>
              </a:rPr>
              <a:t>; \theta))</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 = -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{1}{B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V} \sum_{ s=1 }^{B} \sum_{v=1}^{V} \sum_{c} [c=</a:t>
            </a:r>
            <a:r>
              <a:rPr lang="en-US" sz="1200" kern="1200" dirty="0" err="1" smtClean="0">
                <a:solidFill>
                  <a:schemeClr val="tx1"/>
                </a:solidFill>
                <a:latin typeface="+mn-lt"/>
                <a:ea typeface="+mn-ea"/>
                <a:cs typeface="+mn-cs"/>
              </a:rPr>
              <a:t>y_s^v</a:t>
            </a:r>
            <a:r>
              <a:rPr lang="en-US" sz="1200" kern="1200" dirty="0" smtClean="0">
                <a:solidFill>
                  <a:schemeClr val="tx1"/>
                </a:solidFill>
                <a:latin typeface="+mn-lt"/>
                <a:ea typeface="+mn-ea"/>
                <a:cs typeface="+mn-cs"/>
              </a:rPr>
              <a:t>] log(</a:t>
            </a:r>
            <a:r>
              <a:rPr lang="en-US" sz="1200" kern="1200" dirty="0" err="1" smtClean="0">
                <a:solidFill>
                  <a:schemeClr val="tx1"/>
                </a:solidFill>
                <a:latin typeface="+mn-lt"/>
                <a:ea typeface="+mn-ea"/>
                <a:cs typeface="+mn-cs"/>
              </a:rPr>
              <a:t>f_c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x_s^v</a:t>
            </a:r>
            <a:r>
              <a:rPr lang="en-US" sz="1200" kern="1200" dirty="0" smtClean="0">
                <a:solidFill>
                  <a:schemeClr val="tx1"/>
                </a:solidFill>
                <a:latin typeface="+mn-lt"/>
                <a:ea typeface="+mn-ea"/>
                <a:cs typeface="+mn-cs"/>
              </a:rPr>
              <a:t>; \theta))</a:t>
            </a:r>
          </a:p>
        </p:txBody>
      </p:sp>
      <p:sp>
        <p:nvSpPr>
          <p:cNvPr id="4" name="Slide Number Placeholder 3"/>
          <p:cNvSpPr>
            <a:spLocks noGrp="1"/>
          </p:cNvSpPr>
          <p:nvPr>
            <p:ph type="sldNum" sz="quarter" idx="10"/>
          </p:nvPr>
        </p:nvSpPr>
        <p:spPr/>
        <p:txBody>
          <a:bodyPr/>
          <a:lstStyle/>
          <a:p>
            <a:fld id="{2F261885-2F53-3C4D-82C5-0613B32EF7FC}" type="slidenum">
              <a:rPr lang="en-US" smtClean="0"/>
              <a:t>37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for 2 times greater context, 2 times more layers, and thus parameters and memory!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Online convolution tool:</a:t>
            </a:r>
            <a:r>
              <a:rPr lang="en-US" baseline="0" dirty="0" smtClean="0"/>
              <a:t> </a:t>
            </a:r>
            <a:r>
              <a:rPr lang="en-US" dirty="0" smtClean="0"/>
              <a:t>https://</a:t>
            </a:r>
            <a:r>
              <a:rPr lang="en-US" dirty="0" err="1" smtClean="0"/>
              <a:t>gmicol.greyc.fr</a:t>
            </a:r>
            <a:r>
              <a:rPr lang="en-US" dirty="0" smtClean="0"/>
              <a:t>/</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k^3 \times C^{(l-1)} \times C^{(l)}</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_tradnl" sz="1200" kern="1200" dirty="0" err="1" smtClean="0">
                <a:solidFill>
                  <a:schemeClr val="tx1"/>
                </a:solidFill>
                <a:latin typeface="+mn-lt"/>
                <a:ea typeface="+mn-ea"/>
                <a:cs typeface="+mn-cs"/>
              </a:rPr>
              <a:t>s_l</a:t>
            </a:r>
            <a:r>
              <a:rPr lang="es-ES_tradnl" sz="1200" kern="1200" dirty="0" smtClean="0">
                <a:solidFill>
                  <a:schemeClr val="tx1"/>
                </a:solidFill>
                <a:latin typeface="+mn-lt"/>
                <a:ea typeface="+mn-ea"/>
                <a:cs typeface="+mn-cs"/>
              </a:rPr>
              <a:t>^{\prime} = s_{l-1}^{\prime} \</a:t>
            </a:r>
            <a:r>
              <a:rPr lang="es-ES_tradnl" sz="1200" kern="1200" dirty="0" err="1" smtClean="0">
                <a:solidFill>
                  <a:schemeClr val="tx1"/>
                </a:solidFill>
                <a:latin typeface="+mn-lt"/>
                <a:ea typeface="+mn-ea"/>
                <a:cs typeface="+mn-cs"/>
              </a:rPr>
              <a:t>cdot</a:t>
            </a:r>
            <a:r>
              <a:rPr lang="es-ES_tradnl" sz="1200" kern="1200" dirty="0" smtClean="0">
                <a:solidFill>
                  <a:schemeClr val="tx1"/>
                </a:solidFill>
                <a:latin typeface="+mn-lt"/>
                <a:ea typeface="+mn-ea"/>
                <a:cs typeface="+mn-cs"/>
              </a:rPr>
              <a:t> s_{l} = \</a:t>
            </a:r>
            <a:r>
              <a:rPr lang="es-ES_tradnl" sz="1200" kern="1200" dirty="0" err="1" smtClean="0">
                <a:solidFill>
                  <a:schemeClr val="tx1"/>
                </a:solidFill>
                <a:latin typeface="+mn-lt"/>
                <a:ea typeface="+mn-ea"/>
                <a:cs typeface="+mn-cs"/>
              </a:rPr>
              <a:t>prod</a:t>
            </a:r>
            <a:r>
              <a:rPr lang="es-ES_tradnl" sz="1200" kern="1200" dirty="0" smtClean="0">
                <a:solidFill>
                  <a:schemeClr val="tx1"/>
                </a:solidFill>
                <a:latin typeface="+mn-lt"/>
                <a:ea typeface="+mn-ea"/>
                <a:cs typeface="+mn-cs"/>
              </a:rPr>
              <a:t>_{i=1}^{l} </a:t>
            </a:r>
            <a:r>
              <a:rPr lang="es-ES_tradnl" sz="1200" kern="1200" dirty="0" err="1" smtClean="0">
                <a:solidFill>
                  <a:schemeClr val="tx1"/>
                </a:solidFill>
                <a:latin typeface="+mn-lt"/>
                <a:ea typeface="+mn-ea"/>
                <a:cs typeface="+mn-cs"/>
              </a:rPr>
              <a:t>s_i</a:t>
            </a:r>
            <a:endParaRPr lang="es-ES_tradnl"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latin typeface="+mn-lt"/>
                <a:ea typeface="+mn-ea"/>
                <a:cs typeface="+mn-cs"/>
              </a:rPr>
              <a:t>d_{l} = \</a:t>
            </a:r>
            <a:r>
              <a:rPr lang="nl-NL" sz="1200" kern="1200" dirty="0" err="1" smtClean="0">
                <a:solidFill>
                  <a:schemeClr val="tx1"/>
                </a:solidFill>
                <a:latin typeface="+mn-lt"/>
                <a:ea typeface="+mn-ea"/>
                <a:cs typeface="+mn-cs"/>
              </a:rPr>
              <a:t>lfloor</a:t>
            </a:r>
            <a:r>
              <a:rPr lang="nl-NL" sz="1200" kern="1200" dirty="0" smtClean="0">
                <a:solidFill>
                  <a:schemeClr val="tx1"/>
                </a:solidFill>
                <a:latin typeface="+mn-lt"/>
                <a:ea typeface="+mn-ea"/>
                <a:cs typeface="+mn-cs"/>
              </a:rPr>
              <a:t> (d_{l-1} – </a:t>
            </a:r>
            <a:r>
              <a:rPr lang="nl-NL" sz="1200" kern="1200" dirty="0" err="1" smtClean="0">
                <a:solidFill>
                  <a:schemeClr val="tx1"/>
                </a:solidFill>
                <a:latin typeface="+mn-lt"/>
                <a:ea typeface="+mn-ea"/>
                <a:cs typeface="+mn-cs"/>
              </a:rPr>
              <a:t>k_l</a:t>
            </a:r>
            <a:r>
              <a:rPr lang="nl-NL" sz="1200" kern="1200" dirty="0" smtClean="0">
                <a:solidFill>
                  <a:schemeClr val="tx1"/>
                </a:solidFill>
                <a:latin typeface="+mn-lt"/>
                <a:ea typeface="+mn-ea"/>
                <a:cs typeface="+mn-cs"/>
              </a:rPr>
              <a:t>) / s_{l} + 1 \</a:t>
            </a:r>
            <a:r>
              <a:rPr lang="nl-NL" sz="1200" kern="1200" dirty="0" err="1" smtClean="0">
                <a:solidFill>
                  <a:schemeClr val="tx1"/>
                </a:solidFill>
                <a:latin typeface="+mn-lt"/>
                <a:ea typeface="+mn-ea"/>
                <a:cs typeface="+mn-cs"/>
              </a:rPr>
              <a:t>rfloor</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r_{l} = r_{l-1} + ( </a:t>
            </a:r>
            <a:r>
              <a:rPr lang="es-ES_tradnl" sz="1200" kern="1200" dirty="0" err="1" smtClean="0">
                <a:solidFill>
                  <a:schemeClr val="tx1"/>
                </a:solidFill>
                <a:latin typeface="+mn-lt"/>
                <a:ea typeface="+mn-ea"/>
                <a:cs typeface="+mn-cs"/>
              </a:rPr>
              <a:t>k_l</a:t>
            </a:r>
            <a:r>
              <a:rPr lang="es-ES_tradnl" sz="1200" kern="1200" dirty="0" smtClean="0">
                <a:solidFill>
                  <a:schemeClr val="tx1"/>
                </a:solidFill>
                <a:latin typeface="+mn-lt"/>
                <a:ea typeface="+mn-ea"/>
                <a:cs typeface="+mn-cs"/>
              </a:rPr>
              <a:t> – 1 ) \</a:t>
            </a:r>
            <a:r>
              <a:rPr lang="es-ES_tradnl" sz="1200" kern="1200" dirty="0" err="1" smtClean="0">
                <a:solidFill>
                  <a:schemeClr val="tx1"/>
                </a:solidFill>
                <a:latin typeface="+mn-lt"/>
                <a:ea typeface="+mn-ea"/>
                <a:cs typeface="+mn-cs"/>
              </a:rPr>
              <a:t>cdot</a:t>
            </a:r>
            <a:r>
              <a:rPr lang="es-ES_tradnl" sz="1200" kern="1200" dirty="0" smtClean="0">
                <a:solidFill>
                  <a:schemeClr val="tx1"/>
                </a:solidFill>
                <a:latin typeface="+mn-lt"/>
                <a:ea typeface="+mn-ea"/>
                <a:cs typeface="+mn-cs"/>
              </a:rPr>
              <a:t> s^{\prime}_{l-1}</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simplest way to think about a transposed convolution is by computing the output shape of the direct convolution for a given input shape first, and then inverting the input and output shapes for the transposed convolution.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From theano docs: http://</a:t>
            </a:r>
            <a:r>
              <a:rPr lang="en-US" sz="1200" dirty="0" err="1" smtClean="0"/>
              <a:t>deeplearning.net</a:t>
            </a:r>
            <a:r>
              <a:rPr lang="en-US" sz="1200" dirty="0" smtClean="0"/>
              <a:t>/software/theano/tutorial/</a:t>
            </a:r>
            <a:r>
              <a:rPr lang="en-US" sz="1200" dirty="0" err="1" smtClean="0"/>
              <a:t>conv_arithmetic.html</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62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that we know </a:t>
            </a:r>
            <a:r>
              <a:rPr lang="en-US" baseline="0" dirty="0" err="1" smtClean="0"/>
              <a:t>deconvolution</a:t>
            </a:r>
            <a:r>
              <a:rPr lang="en-US" baseline="0" dirty="0" smtClean="0"/>
              <a:t>, we can go on and build some other </a:t>
            </a:r>
            <a:r>
              <a:rPr lang="en-US" baseline="0" dirty="0" err="1" smtClean="0"/>
              <a:t>SotA</a:t>
            </a:r>
            <a:r>
              <a:rPr lang="en-US" baseline="0" dirty="0" smtClean="0"/>
              <a:t> architectures.</a:t>
            </a:r>
            <a:endParaRPr lang="en-US"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63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64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65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3D </a:t>
            </a:r>
            <a:r>
              <a:rPr lang="en-US" baseline="0" dirty="0" err="1" smtClean="0"/>
              <a:t>Unet</a:t>
            </a:r>
            <a:r>
              <a:rPr lang="en-US" baseline="0" dirty="0" smtClean="0"/>
              <a:t> (3pools / 4scales) -&gt; Input 132x132x116 --</a:t>
            </a:r>
            <a:r>
              <a:rPr lang="en-US" baseline="0" dirty="0" smtClean="0">
                <a:sym typeface="Wingdings"/>
              </a:rPr>
              <a:t> output 44x44x28</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67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t>
            </a:r>
            <a:r>
              <a:rPr lang="en-US" baseline="0" dirty="0" smtClean="0"/>
              <a:t> 5, -6/(2)-10, 14, -16(4)-, 24,32, -36(8)-, 52, 68, , -76(16)-, 92, 108,…………………</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3D </a:t>
            </a:r>
            <a:r>
              <a:rPr lang="en-US" baseline="0" dirty="0" err="1" smtClean="0"/>
              <a:t>Unet</a:t>
            </a:r>
            <a:r>
              <a:rPr lang="en-US" baseline="0" dirty="0" smtClean="0"/>
              <a:t> (3ppols / 4scales) -&gt; Input 132x132x116 --</a:t>
            </a:r>
            <a:r>
              <a:rPr lang="en-US" baseline="0" dirty="0" smtClean="0">
                <a:sym typeface="Wingdings"/>
              </a:rPr>
              <a:t> output 44x44x28</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9</a:t>
            </a:fld>
            <a:endParaRPr lang="en-US"/>
          </a:p>
        </p:txBody>
      </p:sp>
    </p:spTree>
    <p:extLst>
      <p:ext uri="{BB962C8B-B14F-4D97-AF65-F5344CB8AC3E}">
        <p14:creationId xmlns:p14="http://schemas.microsoft.com/office/powerpoint/2010/main" val="2240367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461602" y="2021541"/>
            <a:ext cx="6463198" cy="1362075"/>
          </a:xfrm>
        </p:spPr>
        <p:txBody>
          <a:bodyPr vert="horz" lIns="91440" tIns="0" rIns="91440" bIns="0" rtlCol="0" anchor="ctr" anchorCtr="0">
            <a:noAutofit/>
          </a:bodyPr>
          <a:lstStyle>
            <a:lvl1pPr algn="ctr" defTabSz="914400" rtl="0" eaLnBrk="1" latinLnBrk="0" hangingPunct="1">
              <a:lnSpc>
                <a:spcPts val="4000"/>
              </a:lnSpc>
              <a:spcBef>
                <a:spcPct val="0"/>
              </a:spcBef>
              <a:buNone/>
              <a:defRPr sz="3600" kern="1200">
                <a:solidFill>
                  <a:srgbClr val="000000"/>
                </a:solidFill>
                <a:latin typeface="+mj-lt"/>
                <a:ea typeface="+mj-ea"/>
                <a:cs typeface="+mj-cs"/>
              </a:defRPr>
            </a:lvl1pPr>
          </a:lstStyle>
          <a:p>
            <a:r>
              <a:rPr lang="en-GB" dirty="0" smtClean="0"/>
              <a:t>Click to edit Master title style</a:t>
            </a:r>
            <a:endParaRPr dirty="0"/>
          </a:p>
        </p:txBody>
      </p:sp>
      <p:sp>
        <p:nvSpPr>
          <p:cNvPr id="3" name="Text Placeholder 2"/>
          <p:cNvSpPr>
            <a:spLocks noGrp="1"/>
          </p:cNvSpPr>
          <p:nvPr>
            <p:ph type="body" idx="1"/>
          </p:nvPr>
        </p:nvSpPr>
        <p:spPr>
          <a:xfrm>
            <a:off x="1461602" y="3568389"/>
            <a:ext cx="6463198" cy="1083328"/>
          </a:xfrm>
        </p:spPr>
        <p:txBody>
          <a:bodyPr vert="horz" lIns="91440" tIns="0" rIns="91440" bIns="0" rtlCol="0" anchor="ctr">
            <a:normAutofit/>
          </a:bodyPr>
          <a:lstStyle>
            <a:lvl1pPr marL="0" indent="0" algn="ctr" defTabSz="914400" rtl="0" eaLnBrk="1" latinLnBrk="0" hangingPunct="1">
              <a:spcBef>
                <a:spcPts val="0"/>
              </a:spcBef>
              <a:buClr>
                <a:schemeClr val="accent1"/>
              </a:buClr>
              <a:buSzPct val="130000"/>
              <a:buFont typeface="Wingdings" pitchFamily="2" charset="2"/>
              <a:buNone/>
              <a:defRPr sz="2400" kern="1200">
                <a:solidFill>
                  <a:srgbClr val="000000"/>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smtClean="0"/>
              <a:t>Click to edit Master text styles</a:t>
            </a:r>
          </a:p>
        </p:txBody>
      </p:sp>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834" y="4632690"/>
            <a:ext cx="3776284" cy="22253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44070" y="224117"/>
            <a:ext cx="6863450" cy="1055939"/>
          </a:xfrm>
        </p:spPr>
        <p:txBody>
          <a:bodyPr lIns="45720" anchor="ctr"/>
          <a:lstStyle>
            <a:lvl1pPr algn="ctr">
              <a:defRPr>
                <a:solidFill>
                  <a:schemeClr val="tx1"/>
                </a:solidFill>
              </a:defRPr>
            </a:lvl1pPr>
          </a:lstStyle>
          <a:p>
            <a:r>
              <a:rPr lang="en-GB" dirty="0" smtClean="0"/>
              <a:t>Click to edit Master title style</a:t>
            </a:r>
            <a:endParaRPr dirty="0"/>
          </a:p>
        </p:txBody>
      </p:sp>
      <p:sp>
        <p:nvSpPr>
          <p:cNvPr id="3"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pic>
        <p:nvPicPr>
          <p:cNvPr id="10" name="Picture 9"/>
          <p:cNvPicPr>
            <a:picLocks noChangeAspect="1"/>
          </p:cNvPicPr>
          <p:nvPr userDrawn="1"/>
        </p:nvPicPr>
        <p:blipFill>
          <a:blip r:embed="rId2"/>
          <a:stretch>
            <a:fillRect/>
          </a:stretch>
        </p:blipFill>
        <p:spPr>
          <a:xfrm>
            <a:off x="7607520" y="136549"/>
            <a:ext cx="1426172" cy="1143508"/>
          </a:xfrm>
          <a:prstGeom prst="rect">
            <a:avLst/>
          </a:prstGeom>
        </p:spPr>
      </p:pic>
    </p:spTree>
    <p:extLst>
      <p:ext uri="{BB962C8B-B14F-4D97-AF65-F5344CB8AC3E}">
        <p14:creationId xmlns:p14="http://schemas.microsoft.com/office/powerpoint/2010/main" val="343329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44070" y="224117"/>
            <a:ext cx="6863450" cy="1055939"/>
          </a:xfrm>
        </p:spPr>
        <p:txBody>
          <a:bodyPr lIns="45720" anchor="ctr"/>
          <a:lstStyle>
            <a:lvl1pPr algn="ctr">
              <a:defRPr>
                <a:solidFill>
                  <a:schemeClr val="tx1"/>
                </a:solidFill>
              </a:defRPr>
            </a:lvl1pPr>
          </a:lstStyle>
          <a:p>
            <a:r>
              <a:rPr lang="en-GB" dirty="0" smtClean="0"/>
              <a:t>Click to edit Master title style</a:t>
            </a:r>
            <a:endParaRPr dirty="0"/>
          </a:p>
        </p:txBody>
      </p:sp>
      <p:pic>
        <p:nvPicPr>
          <p:cNvPr id="10" name="Picture 9"/>
          <p:cNvPicPr>
            <a:picLocks noChangeAspect="1"/>
          </p:cNvPicPr>
          <p:nvPr userDrawn="1"/>
        </p:nvPicPr>
        <p:blipFill>
          <a:blip r:embed="rId2"/>
          <a:stretch>
            <a:fillRect/>
          </a:stretch>
        </p:blipFill>
        <p:spPr>
          <a:xfrm>
            <a:off x="7607520" y="136549"/>
            <a:ext cx="1426172" cy="1143508"/>
          </a:xfrm>
          <a:prstGeom prst="rect">
            <a:avLst/>
          </a:prstGeom>
        </p:spPr>
      </p:pic>
    </p:spTree>
    <p:extLst>
      <p:ext uri="{BB962C8B-B14F-4D97-AF65-F5344CB8AC3E}">
        <p14:creationId xmlns:p14="http://schemas.microsoft.com/office/powerpoint/2010/main" val="3433291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163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461602" y="2021541"/>
            <a:ext cx="6463198" cy="1362075"/>
          </a:xfrm>
        </p:spPr>
        <p:txBody>
          <a:bodyPr vert="horz" lIns="91440" tIns="0" rIns="91440" bIns="0" rtlCol="0" anchor="ctr" anchorCtr="0">
            <a:noAutofit/>
          </a:bodyPr>
          <a:lstStyle>
            <a:lvl1pPr algn="ctr" defTabSz="914400" rtl="0" eaLnBrk="1" latinLnBrk="0" hangingPunct="1">
              <a:lnSpc>
                <a:spcPts val="4000"/>
              </a:lnSpc>
              <a:spcBef>
                <a:spcPct val="0"/>
              </a:spcBef>
              <a:buNone/>
              <a:defRPr sz="3600" kern="1200">
                <a:solidFill>
                  <a:srgbClr val="000000"/>
                </a:solidFill>
                <a:latin typeface="+mj-lt"/>
                <a:ea typeface="+mj-ea"/>
                <a:cs typeface="+mj-cs"/>
              </a:defRPr>
            </a:lvl1pPr>
          </a:lstStyle>
          <a:p>
            <a:r>
              <a:rPr lang="en-GB" dirty="0" smtClean="0"/>
              <a:t>Click to edit Master title style</a:t>
            </a:r>
            <a:endParaRPr dirty="0"/>
          </a:p>
        </p:txBody>
      </p:sp>
      <p:sp>
        <p:nvSpPr>
          <p:cNvPr id="3" name="Text Placeholder 2"/>
          <p:cNvSpPr>
            <a:spLocks noGrp="1"/>
          </p:cNvSpPr>
          <p:nvPr>
            <p:ph type="body" idx="1"/>
          </p:nvPr>
        </p:nvSpPr>
        <p:spPr>
          <a:xfrm>
            <a:off x="1461602" y="3568389"/>
            <a:ext cx="6463198" cy="1083328"/>
          </a:xfrm>
        </p:spPr>
        <p:txBody>
          <a:bodyPr vert="horz" lIns="91440" tIns="0" rIns="91440" bIns="0" rtlCol="0" anchor="ctr">
            <a:normAutofit/>
          </a:bodyPr>
          <a:lstStyle>
            <a:lvl1pPr marL="0" indent="0" algn="ctr" defTabSz="914400" rtl="0" eaLnBrk="1" latinLnBrk="0" hangingPunct="1">
              <a:spcBef>
                <a:spcPts val="0"/>
              </a:spcBef>
              <a:buClr>
                <a:schemeClr val="accent1"/>
              </a:buClr>
              <a:buSzPct val="130000"/>
              <a:buFont typeface="Wingdings" pitchFamily="2" charset="2"/>
              <a:buNone/>
              <a:defRPr sz="2400" kern="1200">
                <a:solidFill>
                  <a:srgbClr val="000000"/>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smtClean="0"/>
              <a:t>Click to edit Master text styles</a:t>
            </a:r>
          </a:p>
        </p:txBody>
      </p:sp>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6389" y="205770"/>
            <a:ext cx="1436768" cy="846667"/>
          </a:xfrm>
          <a:prstGeom prst="rect">
            <a:avLst/>
          </a:prstGeom>
        </p:spPr>
      </p:pic>
      <p:grpSp>
        <p:nvGrpSpPr>
          <p:cNvPr id="6" name="Group 5"/>
          <p:cNvGrpSpPr/>
          <p:nvPr userDrawn="1"/>
        </p:nvGrpSpPr>
        <p:grpSpPr>
          <a:xfrm>
            <a:off x="7113109" y="116416"/>
            <a:ext cx="746171" cy="943077"/>
            <a:chOff x="3155860" y="694770"/>
            <a:chExt cx="831940" cy="1051480"/>
          </a:xfrm>
        </p:grpSpPr>
        <p:pic>
          <p:nvPicPr>
            <p:cNvPr id="4" name="Picture 3"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t="66811"/>
            <a:stretch/>
          </p:blipFill>
          <p:spPr>
            <a:xfrm>
              <a:off x="3155860" y="1535625"/>
              <a:ext cx="831939" cy="210625"/>
            </a:xfrm>
            <a:prstGeom prst="rect">
              <a:avLst/>
            </a:prstGeom>
          </p:spPr>
        </p:pic>
        <p:pic>
          <p:nvPicPr>
            <p:cNvPr id="7" name="Picture 6"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l="25820" r="25389" b="31286"/>
            <a:stretch/>
          </p:blipFill>
          <p:spPr>
            <a:xfrm>
              <a:off x="3155860" y="694770"/>
              <a:ext cx="831940" cy="893770"/>
            </a:xfrm>
            <a:prstGeom prst="rect">
              <a:avLst/>
            </a:prstGeom>
          </p:spPr>
        </p:pic>
      </p:grpSp>
      <p:pic>
        <p:nvPicPr>
          <p:cNvPr id="9" name="Picture 8" descr="cambridge-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59280" y="158748"/>
            <a:ext cx="918000" cy="918000"/>
          </a:xfrm>
          <a:prstGeom prst="rect">
            <a:avLst/>
          </a:prstGeom>
        </p:spPr>
      </p:pic>
      <p:cxnSp>
        <p:nvCxnSpPr>
          <p:cNvPr id="15" name="Straight Connector 14"/>
          <p:cNvCxnSpPr/>
          <p:nvPr userDrawn="1"/>
        </p:nvCxnSpPr>
        <p:spPr>
          <a:xfrm>
            <a:off x="573851" y="1021865"/>
            <a:ext cx="81838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573851" y="225290"/>
            <a:ext cx="818382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2323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ntent1">
    <p:spTree>
      <p:nvGrpSpPr>
        <p:cNvPr id="1" name=""/>
        <p:cNvGrpSpPr/>
        <p:nvPr/>
      </p:nvGrpSpPr>
      <p:grpSpPr>
        <a:xfrm>
          <a:off x="0" y="0"/>
          <a:ext cx="0" cy="0"/>
          <a:chOff x="0" y="0"/>
          <a:chExt cx="0" cy="0"/>
        </a:xfrm>
      </p:grpSpPr>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316" y="131689"/>
            <a:ext cx="1764000" cy="1039499"/>
          </a:xfrm>
          <a:prstGeom prst="rect">
            <a:avLst/>
          </a:prstGeom>
        </p:spPr>
      </p:pic>
      <p:grpSp>
        <p:nvGrpSpPr>
          <p:cNvPr id="2" name="Group 1"/>
          <p:cNvGrpSpPr/>
          <p:nvPr userDrawn="1"/>
        </p:nvGrpSpPr>
        <p:grpSpPr>
          <a:xfrm>
            <a:off x="7060677" y="50601"/>
            <a:ext cx="1954851" cy="1144293"/>
            <a:chOff x="6954761" y="14315"/>
            <a:chExt cx="2060768" cy="1206293"/>
          </a:xfrm>
        </p:grpSpPr>
        <p:grpSp>
          <p:nvGrpSpPr>
            <p:cNvPr id="6" name="Group 5"/>
            <p:cNvGrpSpPr/>
            <p:nvPr userDrawn="1"/>
          </p:nvGrpSpPr>
          <p:grpSpPr>
            <a:xfrm>
              <a:off x="6954761" y="14315"/>
              <a:ext cx="850092" cy="1181864"/>
              <a:chOff x="3179533" y="694770"/>
              <a:chExt cx="831940" cy="1051480"/>
            </a:xfrm>
          </p:grpSpPr>
          <p:pic>
            <p:nvPicPr>
              <p:cNvPr id="4" name="Picture 3"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t="66811"/>
              <a:stretch/>
            </p:blipFill>
            <p:spPr>
              <a:xfrm>
                <a:off x="3179534" y="1535625"/>
                <a:ext cx="831939" cy="210625"/>
              </a:xfrm>
              <a:prstGeom prst="rect">
                <a:avLst/>
              </a:prstGeom>
            </p:spPr>
          </p:pic>
          <p:pic>
            <p:nvPicPr>
              <p:cNvPr id="7" name="Picture 6"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l="25820" r="25389" b="31286"/>
              <a:stretch/>
            </p:blipFill>
            <p:spPr>
              <a:xfrm>
                <a:off x="3179533" y="694770"/>
                <a:ext cx="831940" cy="893770"/>
              </a:xfrm>
              <a:prstGeom prst="rect">
                <a:avLst/>
              </a:prstGeom>
            </p:spPr>
          </p:pic>
        </p:grpSp>
        <p:pic>
          <p:nvPicPr>
            <p:cNvPr id="9" name="Picture 8" descr="cambridge-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65091" y="70170"/>
              <a:ext cx="1150438" cy="1150438"/>
            </a:xfrm>
            <a:prstGeom prst="rect">
              <a:avLst/>
            </a:prstGeom>
          </p:spPr>
        </p:pic>
      </p:grpSp>
      <p:sp>
        <p:nvSpPr>
          <p:cNvPr id="11"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13" name="Title 1"/>
          <p:cNvSpPr>
            <a:spLocks noGrp="1"/>
          </p:cNvSpPr>
          <p:nvPr>
            <p:ph type="title"/>
          </p:nvPr>
        </p:nvSpPr>
        <p:spPr>
          <a:xfrm>
            <a:off x="1790094" y="224117"/>
            <a:ext cx="5358192" cy="1055939"/>
          </a:xfrm>
        </p:spPr>
        <p:txBody>
          <a:bodyPr lIns="45720" anchor="ctr"/>
          <a:lstStyle>
            <a:lvl1pPr algn="ctr">
              <a:defRPr>
                <a:solidFill>
                  <a:schemeClr val="tx1"/>
                </a:solidFill>
              </a:defRPr>
            </a:lvl1pPr>
          </a:lstStyle>
          <a:p>
            <a:r>
              <a:rPr lang="en-GB" dirty="0" smtClean="0"/>
              <a:t>Click to edit Master title style</a:t>
            </a:r>
            <a:endParaRPr dirty="0"/>
          </a:p>
        </p:txBody>
      </p:sp>
      <p:sp>
        <p:nvSpPr>
          <p:cNvPr id="10" name="Rectangle 9"/>
          <p:cNvSpPr/>
          <p:nvPr userDrawn="1"/>
        </p:nvSpPr>
        <p:spPr>
          <a:xfrm>
            <a:off x="159406" y="184604"/>
            <a:ext cx="8820653" cy="6519600"/>
          </a:xfrm>
          <a:prstGeom prst="rect">
            <a:avLst/>
          </a:prstGeom>
          <a:noFill/>
          <a:ln w="6350" cmpd="sng">
            <a:solidFill>
              <a:srgbClr val="000000"/>
            </a:solidFill>
            <a:prstDash val="dash"/>
          </a:ln>
          <a:scene3d>
            <a:camera prst="orthographicFront">
              <a:rot lat="0" lon="0" rev="0"/>
            </a:camera>
            <a:lightRig rig="threePt" dir="tl"/>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cxnSp>
        <p:nvCxnSpPr>
          <p:cNvPr id="12" name="Straight Connector 11"/>
          <p:cNvCxnSpPr/>
          <p:nvPr userDrawn="1"/>
        </p:nvCxnSpPr>
        <p:spPr>
          <a:xfrm>
            <a:off x="158750" y="1266055"/>
            <a:ext cx="8804132" cy="0"/>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43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1">
    <p:spTree>
      <p:nvGrpSpPr>
        <p:cNvPr id="1" name=""/>
        <p:cNvGrpSpPr/>
        <p:nvPr/>
      </p:nvGrpSpPr>
      <p:grpSpPr>
        <a:xfrm>
          <a:off x="0" y="0"/>
          <a:ext cx="0" cy="0"/>
          <a:chOff x="0" y="0"/>
          <a:chExt cx="0" cy="0"/>
        </a:xfrm>
      </p:grpSpPr>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316" y="131689"/>
            <a:ext cx="1764000" cy="1039499"/>
          </a:xfrm>
          <a:prstGeom prst="rect">
            <a:avLst/>
          </a:prstGeom>
        </p:spPr>
      </p:pic>
      <p:sp>
        <p:nvSpPr>
          <p:cNvPr id="11"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13" name="Title 1"/>
          <p:cNvSpPr>
            <a:spLocks noGrp="1"/>
          </p:cNvSpPr>
          <p:nvPr>
            <p:ph type="title"/>
          </p:nvPr>
        </p:nvSpPr>
        <p:spPr>
          <a:xfrm>
            <a:off x="1790094" y="224117"/>
            <a:ext cx="5358192" cy="1055939"/>
          </a:xfrm>
        </p:spPr>
        <p:txBody>
          <a:bodyPr lIns="45720" anchor="ctr"/>
          <a:lstStyle>
            <a:lvl1pPr algn="ctr">
              <a:defRPr>
                <a:solidFill>
                  <a:schemeClr val="tx1"/>
                </a:solidFill>
              </a:defRPr>
            </a:lvl1pPr>
          </a:lstStyle>
          <a:p>
            <a:r>
              <a:rPr lang="en-GB" dirty="0" smtClean="0"/>
              <a:t>Click to edit Master title style</a:t>
            </a:r>
            <a:endParaRPr dirty="0"/>
          </a:p>
        </p:txBody>
      </p:sp>
      <p:cxnSp>
        <p:nvCxnSpPr>
          <p:cNvPr id="12" name="Straight Connector 11"/>
          <p:cNvCxnSpPr/>
          <p:nvPr userDrawn="1"/>
        </p:nvCxnSpPr>
        <p:spPr>
          <a:xfrm>
            <a:off x="158750" y="1209611"/>
            <a:ext cx="8804132" cy="0"/>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406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ontent1">
    <p:spTree>
      <p:nvGrpSpPr>
        <p:cNvPr id="1" name=""/>
        <p:cNvGrpSpPr/>
        <p:nvPr/>
      </p:nvGrpSpPr>
      <p:grpSpPr>
        <a:xfrm>
          <a:off x="0" y="0"/>
          <a:ext cx="0" cy="0"/>
          <a:chOff x="0" y="0"/>
          <a:chExt cx="0" cy="0"/>
        </a:xfrm>
      </p:grpSpPr>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316" y="131689"/>
            <a:ext cx="1764000" cy="1039499"/>
          </a:xfrm>
          <a:prstGeom prst="rect">
            <a:avLst/>
          </a:prstGeom>
        </p:spPr>
      </p:pic>
      <p:grpSp>
        <p:nvGrpSpPr>
          <p:cNvPr id="2" name="Group 1"/>
          <p:cNvGrpSpPr/>
          <p:nvPr userDrawn="1"/>
        </p:nvGrpSpPr>
        <p:grpSpPr>
          <a:xfrm>
            <a:off x="7060677" y="50601"/>
            <a:ext cx="1954851" cy="1144293"/>
            <a:chOff x="6954761" y="14315"/>
            <a:chExt cx="2060768" cy="1206293"/>
          </a:xfrm>
        </p:grpSpPr>
        <p:grpSp>
          <p:nvGrpSpPr>
            <p:cNvPr id="6" name="Group 5"/>
            <p:cNvGrpSpPr/>
            <p:nvPr userDrawn="1"/>
          </p:nvGrpSpPr>
          <p:grpSpPr>
            <a:xfrm>
              <a:off x="6954761" y="14315"/>
              <a:ext cx="850092" cy="1181864"/>
              <a:chOff x="3179533" y="694770"/>
              <a:chExt cx="831940" cy="1051480"/>
            </a:xfrm>
          </p:grpSpPr>
          <p:pic>
            <p:nvPicPr>
              <p:cNvPr id="4" name="Picture 3"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t="66811"/>
              <a:stretch/>
            </p:blipFill>
            <p:spPr>
              <a:xfrm>
                <a:off x="3179534" y="1535625"/>
                <a:ext cx="831939" cy="210625"/>
              </a:xfrm>
              <a:prstGeom prst="rect">
                <a:avLst/>
              </a:prstGeom>
            </p:spPr>
          </p:pic>
          <p:pic>
            <p:nvPicPr>
              <p:cNvPr id="7" name="Picture 6"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l="25820" r="25389" b="31286"/>
              <a:stretch/>
            </p:blipFill>
            <p:spPr>
              <a:xfrm>
                <a:off x="3179533" y="694770"/>
                <a:ext cx="831940" cy="893770"/>
              </a:xfrm>
              <a:prstGeom prst="rect">
                <a:avLst/>
              </a:prstGeom>
            </p:spPr>
          </p:pic>
        </p:grpSp>
        <p:pic>
          <p:nvPicPr>
            <p:cNvPr id="9" name="Picture 8" descr="cambridge-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65091" y="70170"/>
              <a:ext cx="1150438" cy="1150438"/>
            </a:xfrm>
            <a:prstGeom prst="rect">
              <a:avLst/>
            </a:prstGeom>
          </p:spPr>
        </p:pic>
      </p:grpSp>
      <p:sp>
        <p:nvSpPr>
          <p:cNvPr id="11"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13" name="Title 1"/>
          <p:cNvSpPr>
            <a:spLocks noGrp="1"/>
          </p:cNvSpPr>
          <p:nvPr>
            <p:ph type="title"/>
          </p:nvPr>
        </p:nvSpPr>
        <p:spPr>
          <a:xfrm>
            <a:off x="1790094" y="224117"/>
            <a:ext cx="5358192" cy="1055939"/>
          </a:xfrm>
        </p:spPr>
        <p:txBody>
          <a:bodyPr lIns="45720" anchor="ctr"/>
          <a:lstStyle>
            <a:lvl1pPr algn="ctr">
              <a:defRPr>
                <a:solidFill>
                  <a:schemeClr val="tx1"/>
                </a:solidFill>
              </a:defRPr>
            </a:lvl1pPr>
          </a:lstStyle>
          <a:p>
            <a:r>
              <a:rPr lang="en-GB" dirty="0" smtClean="0"/>
              <a:t>Click to edit Master title style</a:t>
            </a:r>
            <a:endParaRPr dirty="0"/>
          </a:p>
        </p:txBody>
      </p:sp>
      <p:cxnSp>
        <p:nvCxnSpPr>
          <p:cNvPr id="12" name="Straight Connector 11"/>
          <p:cNvCxnSpPr/>
          <p:nvPr userDrawn="1"/>
        </p:nvCxnSpPr>
        <p:spPr>
          <a:xfrm>
            <a:off x="158750" y="1266055"/>
            <a:ext cx="8804132" cy="0"/>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657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ent1_font24">
    <p:spTree>
      <p:nvGrpSpPr>
        <p:cNvPr id="1" name=""/>
        <p:cNvGrpSpPr/>
        <p:nvPr/>
      </p:nvGrpSpPr>
      <p:grpSpPr>
        <a:xfrm>
          <a:off x="0" y="0"/>
          <a:ext cx="0" cy="0"/>
          <a:chOff x="0" y="0"/>
          <a:chExt cx="0" cy="0"/>
        </a:xfrm>
      </p:grpSpPr>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316" y="131689"/>
            <a:ext cx="1764000" cy="1039499"/>
          </a:xfrm>
          <a:prstGeom prst="rect">
            <a:avLst/>
          </a:prstGeom>
        </p:spPr>
      </p:pic>
      <p:grpSp>
        <p:nvGrpSpPr>
          <p:cNvPr id="2" name="Group 1"/>
          <p:cNvGrpSpPr/>
          <p:nvPr userDrawn="1"/>
        </p:nvGrpSpPr>
        <p:grpSpPr>
          <a:xfrm>
            <a:off x="7060677" y="50601"/>
            <a:ext cx="1954851" cy="1144293"/>
            <a:chOff x="6954761" y="14315"/>
            <a:chExt cx="2060768" cy="1206293"/>
          </a:xfrm>
        </p:grpSpPr>
        <p:grpSp>
          <p:nvGrpSpPr>
            <p:cNvPr id="6" name="Group 5"/>
            <p:cNvGrpSpPr/>
            <p:nvPr userDrawn="1"/>
          </p:nvGrpSpPr>
          <p:grpSpPr>
            <a:xfrm>
              <a:off x="6954761" y="14315"/>
              <a:ext cx="850092" cy="1181864"/>
              <a:chOff x="3179533" y="694770"/>
              <a:chExt cx="831940" cy="1051480"/>
            </a:xfrm>
          </p:grpSpPr>
          <p:pic>
            <p:nvPicPr>
              <p:cNvPr id="4" name="Picture 3"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t="66811"/>
              <a:stretch/>
            </p:blipFill>
            <p:spPr>
              <a:xfrm>
                <a:off x="3179534" y="1535625"/>
                <a:ext cx="831939" cy="210625"/>
              </a:xfrm>
              <a:prstGeom prst="rect">
                <a:avLst/>
              </a:prstGeom>
            </p:spPr>
          </p:pic>
          <p:pic>
            <p:nvPicPr>
              <p:cNvPr id="7" name="Picture 6"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l="25820" r="25389" b="31286"/>
              <a:stretch/>
            </p:blipFill>
            <p:spPr>
              <a:xfrm>
                <a:off x="3179533" y="694770"/>
                <a:ext cx="831940" cy="893770"/>
              </a:xfrm>
              <a:prstGeom prst="rect">
                <a:avLst/>
              </a:prstGeom>
            </p:spPr>
          </p:pic>
        </p:grpSp>
        <p:pic>
          <p:nvPicPr>
            <p:cNvPr id="9" name="Picture 8" descr="cambridge-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65091" y="70170"/>
              <a:ext cx="1150438" cy="1150438"/>
            </a:xfrm>
            <a:prstGeom prst="rect">
              <a:avLst/>
            </a:prstGeom>
          </p:spPr>
        </p:pic>
      </p:grpSp>
      <p:sp>
        <p:nvSpPr>
          <p:cNvPr id="11"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13" name="Title 1"/>
          <p:cNvSpPr>
            <a:spLocks noGrp="1"/>
          </p:cNvSpPr>
          <p:nvPr>
            <p:ph type="title"/>
          </p:nvPr>
        </p:nvSpPr>
        <p:spPr>
          <a:xfrm>
            <a:off x="1790094" y="224117"/>
            <a:ext cx="5358192" cy="1055939"/>
          </a:xfrm>
        </p:spPr>
        <p:txBody>
          <a:bodyPr lIns="45720" anchor="ctr"/>
          <a:lstStyle>
            <a:lvl1pPr algn="ctr">
              <a:defRPr sz="2400">
                <a:solidFill>
                  <a:schemeClr val="tx1"/>
                </a:solidFill>
              </a:defRPr>
            </a:lvl1pPr>
          </a:lstStyle>
          <a:p>
            <a:r>
              <a:rPr lang="en-GB" dirty="0" smtClean="0"/>
              <a:t>Click to edit Master title style</a:t>
            </a:r>
            <a:endParaRPr dirty="0"/>
          </a:p>
        </p:txBody>
      </p:sp>
      <p:cxnSp>
        <p:nvCxnSpPr>
          <p:cNvPr id="12" name="Straight Connector 11"/>
          <p:cNvCxnSpPr/>
          <p:nvPr userDrawn="1"/>
        </p:nvCxnSpPr>
        <p:spPr>
          <a:xfrm>
            <a:off x="158750" y="1266055"/>
            <a:ext cx="8804132" cy="0"/>
          </a:xfrm>
          <a:prstGeom prst="line">
            <a:avLst/>
          </a:prstGeom>
          <a:ln>
            <a:solidFill>
              <a:srgbClr val="18357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39355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1_large">
    <p:spTree>
      <p:nvGrpSpPr>
        <p:cNvPr id="1" name=""/>
        <p:cNvGrpSpPr/>
        <p:nvPr/>
      </p:nvGrpSpPr>
      <p:grpSpPr>
        <a:xfrm>
          <a:off x="0" y="0"/>
          <a:ext cx="0" cy="0"/>
          <a:chOff x="0" y="0"/>
          <a:chExt cx="0" cy="0"/>
        </a:xfrm>
      </p:grpSpPr>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316" y="131689"/>
            <a:ext cx="2051770" cy="1209079"/>
          </a:xfrm>
          <a:prstGeom prst="rect">
            <a:avLst/>
          </a:prstGeom>
        </p:spPr>
      </p:pic>
      <p:grpSp>
        <p:nvGrpSpPr>
          <p:cNvPr id="6" name="Group 5"/>
          <p:cNvGrpSpPr/>
          <p:nvPr userDrawn="1"/>
        </p:nvGrpSpPr>
        <p:grpSpPr>
          <a:xfrm>
            <a:off x="6666000" y="19656"/>
            <a:ext cx="1062861" cy="1343338"/>
            <a:chOff x="3155860" y="694770"/>
            <a:chExt cx="831940" cy="1051480"/>
          </a:xfrm>
        </p:grpSpPr>
        <p:pic>
          <p:nvPicPr>
            <p:cNvPr id="4" name="Picture 3"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t="66811"/>
            <a:stretch/>
          </p:blipFill>
          <p:spPr>
            <a:xfrm>
              <a:off x="3155860" y="1535625"/>
              <a:ext cx="831939" cy="210625"/>
            </a:xfrm>
            <a:prstGeom prst="rect">
              <a:avLst/>
            </a:prstGeom>
          </p:spPr>
        </p:pic>
        <p:pic>
          <p:nvPicPr>
            <p:cNvPr id="7" name="Picture 6"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l="25820" r="25389" b="31286"/>
            <a:stretch/>
          </p:blipFill>
          <p:spPr>
            <a:xfrm>
              <a:off x="3155860" y="694770"/>
              <a:ext cx="831940" cy="893770"/>
            </a:xfrm>
            <a:prstGeom prst="rect">
              <a:avLst/>
            </a:prstGeom>
          </p:spPr>
        </p:pic>
      </p:grpSp>
      <p:pic>
        <p:nvPicPr>
          <p:cNvPr id="9" name="Picture 8" descr="cambridge-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09977" y="86178"/>
            <a:ext cx="1296000" cy="1296000"/>
          </a:xfrm>
          <a:prstGeom prst="rect">
            <a:avLst/>
          </a:prstGeom>
        </p:spPr>
      </p:pic>
      <p:sp>
        <p:nvSpPr>
          <p:cNvPr id="11"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13" name="Title 1"/>
          <p:cNvSpPr>
            <a:spLocks noGrp="1"/>
          </p:cNvSpPr>
          <p:nvPr>
            <p:ph type="title"/>
          </p:nvPr>
        </p:nvSpPr>
        <p:spPr>
          <a:xfrm>
            <a:off x="2051720" y="224117"/>
            <a:ext cx="4679280" cy="1055939"/>
          </a:xfrm>
        </p:spPr>
        <p:txBody>
          <a:bodyPr lIns="45720" anchor="ctr"/>
          <a:lstStyle>
            <a:lvl1pPr algn="ctr">
              <a:defRPr>
                <a:solidFill>
                  <a:schemeClr val="tx1"/>
                </a:solidFill>
              </a:defRPr>
            </a:lvl1pPr>
          </a:lstStyle>
          <a:p>
            <a:r>
              <a:rPr lang="en-GB" dirty="0" smtClean="0"/>
              <a:t>Click to edit Master title style</a:t>
            </a:r>
            <a:endParaRPr dirty="0"/>
          </a:p>
        </p:txBody>
      </p:sp>
      <p:cxnSp>
        <p:nvCxnSpPr>
          <p:cNvPr id="10" name="Straight Connector 9"/>
          <p:cNvCxnSpPr/>
          <p:nvPr userDrawn="1"/>
        </p:nvCxnSpPr>
        <p:spPr>
          <a:xfrm>
            <a:off x="158750" y="1381505"/>
            <a:ext cx="8804132" cy="0"/>
          </a:xfrm>
          <a:prstGeom prst="line">
            <a:avLst/>
          </a:prstGeom>
          <a:ln>
            <a:solidFill>
              <a:srgbClr val="18357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3551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44070" y="224117"/>
            <a:ext cx="6863450" cy="1055939"/>
          </a:xfrm>
        </p:spPr>
        <p:txBody>
          <a:bodyPr lIns="45720" anchor="ctr"/>
          <a:lstStyle>
            <a:lvl1pPr algn="ctr">
              <a:defRPr>
                <a:solidFill>
                  <a:schemeClr val="tx1"/>
                </a:solidFill>
              </a:defRPr>
            </a:lvl1pPr>
          </a:lstStyle>
          <a:p>
            <a:r>
              <a:rPr lang="en-GB" dirty="0" smtClean="0"/>
              <a:t>Click to edit Master title style</a:t>
            </a:r>
            <a:endParaRPr dirty="0"/>
          </a:p>
        </p:txBody>
      </p:sp>
      <p:sp>
        <p:nvSpPr>
          <p:cNvPr id="3"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pic>
        <p:nvPicPr>
          <p:cNvPr id="10" name="Picture 9"/>
          <p:cNvPicPr>
            <a:picLocks noChangeAspect="1"/>
          </p:cNvPicPr>
          <p:nvPr userDrawn="1"/>
        </p:nvPicPr>
        <p:blipFill>
          <a:blip r:embed="rId2"/>
          <a:stretch>
            <a:fillRect/>
          </a:stretch>
        </p:blipFill>
        <p:spPr>
          <a:xfrm>
            <a:off x="7607520" y="136549"/>
            <a:ext cx="1426172" cy="1143508"/>
          </a:xfrm>
          <a:prstGeom prst="rect">
            <a:avLst/>
          </a:prstGeom>
        </p:spPr>
      </p:pic>
    </p:spTree>
    <p:extLst>
      <p:ext uri="{BB962C8B-B14F-4D97-AF65-F5344CB8AC3E}">
        <p14:creationId xmlns:p14="http://schemas.microsoft.com/office/powerpoint/2010/main" val="221496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44070" y="224117"/>
            <a:ext cx="6863450" cy="1055939"/>
          </a:xfrm>
        </p:spPr>
        <p:txBody>
          <a:bodyPr lIns="45720" anchor="ctr"/>
          <a:lstStyle>
            <a:lvl1pPr algn="ctr">
              <a:defRPr>
                <a:solidFill>
                  <a:schemeClr val="tx1"/>
                </a:solidFill>
              </a:defRPr>
            </a:lvl1pPr>
          </a:lstStyle>
          <a:p>
            <a:r>
              <a:rPr lang="en-GB" dirty="0" smtClean="0"/>
              <a:t>Click to edit Master title style</a:t>
            </a:r>
            <a:endParaRPr dirty="0"/>
          </a:p>
        </p:txBody>
      </p:sp>
      <p:sp>
        <p:nvSpPr>
          <p:cNvPr id="3" name="Content Placeholder 2"/>
          <p:cNvSpPr>
            <a:spLocks noGrp="1"/>
          </p:cNvSpPr>
          <p:nvPr>
            <p:ph sz="half" idx="1"/>
          </p:nvPr>
        </p:nvSpPr>
        <p:spPr>
          <a:xfrm>
            <a:off x="752474" y="1600200"/>
            <a:ext cx="3703320" cy="4953765"/>
          </a:xfrm>
        </p:spPr>
        <p:txBody>
          <a:bodyPr lIns="45720"/>
          <a:lstStyle>
            <a:lvl1pPr marL="228600" indent="-228600">
              <a:spcBef>
                <a:spcPts val="600"/>
              </a:spcBef>
              <a:buClr>
                <a:schemeClr val="tx1"/>
              </a:buClr>
              <a:buFont typeface="Arial"/>
              <a:buChar char="•"/>
              <a:defRPr sz="2000"/>
            </a:lvl1pPr>
            <a:lvl2pPr marL="457200" indent="-228600">
              <a:spcBef>
                <a:spcPts val="600"/>
              </a:spcBef>
              <a:buClr>
                <a:schemeClr val="tx1"/>
              </a:buClr>
              <a:buFont typeface="Lucida Grande"/>
              <a:buChar char="-"/>
              <a:defRPr sz="1800"/>
            </a:lvl2pPr>
            <a:lvl3pPr marL="685800" indent="-228600">
              <a:spcBef>
                <a:spcPts val="600"/>
              </a:spcBef>
              <a:buClr>
                <a:schemeClr val="tx1"/>
              </a:buClr>
              <a:buFont typeface="Arial"/>
              <a:buChar char="•"/>
              <a:defRPr sz="1800"/>
            </a:lvl3pPr>
            <a:lvl4pPr marL="914400" indent="-228600">
              <a:spcBef>
                <a:spcPts val="600"/>
              </a:spcBef>
              <a:buClr>
                <a:schemeClr val="tx1"/>
              </a:buClr>
              <a:buFont typeface="Lucida Grande"/>
              <a:buChar char="-"/>
              <a:defRPr sz="1800"/>
            </a:lvl4pPr>
            <a:lvl5pPr marL="1143000" indent="-228600">
              <a:spcBef>
                <a:spcPts val="600"/>
              </a:spcBef>
              <a:buClr>
                <a:schemeClr val="tx1"/>
              </a:buClr>
              <a:buFont typeface="Arial"/>
              <a:buChar char="•"/>
              <a:defRPr sz="18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4" name="Content Placeholder 3"/>
          <p:cNvSpPr>
            <a:spLocks noGrp="1"/>
          </p:cNvSpPr>
          <p:nvPr>
            <p:ph sz="half" idx="2"/>
          </p:nvPr>
        </p:nvSpPr>
        <p:spPr>
          <a:xfrm>
            <a:off x="4661647" y="1600200"/>
            <a:ext cx="3703320" cy="4953765"/>
          </a:xfrm>
        </p:spPr>
        <p:txBody>
          <a:bodyPr lIns="45720"/>
          <a:lstStyle>
            <a:lvl1pPr marL="228600" indent="-228600">
              <a:spcBef>
                <a:spcPts val="600"/>
              </a:spcBef>
              <a:buClr>
                <a:schemeClr val="tx1"/>
              </a:buClr>
              <a:buFont typeface="Arial"/>
              <a:buChar char="•"/>
              <a:defRPr sz="2000">
                <a:latin typeface="+mn-lt"/>
              </a:defRPr>
            </a:lvl1pPr>
            <a:lvl2pPr marL="457200" indent="-228600">
              <a:spcBef>
                <a:spcPts val="600"/>
              </a:spcBef>
              <a:buClr>
                <a:schemeClr val="tx1"/>
              </a:buClr>
              <a:buFont typeface="Lucida Grande"/>
              <a:buChar char="-"/>
              <a:defRPr sz="1800">
                <a:latin typeface="+mn-lt"/>
              </a:defRPr>
            </a:lvl2pPr>
            <a:lvl3pPr marL="685800" indent="-228600">
              <a:spcBef>
                <a:spcPts val="600"/>
              </a:spcBef>
              <a:buClr>
                <a:schemeClr val="tx1"/>
              </a:buClr>
              <a:buFont typeface="Arial"/>
              <a:buChar char="•"/>
              <a:defRPr sz="1800">
                <a:latin typeface="+mn-lt"/>
              </a:defRPr>
            </a:lvl3pPr>
            <a:lvl4pPr marL="914400" indent="-228600">
              <a:spcBef>
                <a:spcPts val="600"/>
              </a:spcBef>
              <a:buClr>
                <a:schemeClr val="tx1"/>
              </a:buClr>
              <a:buFont typeface="Lucida Grande"/>
              <a:buChar char="-"/>
              <a:defRPr sz="1800">
                <a:latin typeface="+mn-lt"/>
              </a:defRPr>
            </a:lvl4pPr>
            <a:lvl5pPr marL="1143000" indent="-228600">
              <a:spcBef>
                <a:spcPts val="600"/>
              </a:spcBef>
              <a:buClr>
                <a:schemeClr val="tx1"/>
              </a:buClr>
              <a:buFont typeface="Arial"/>
              <a:buChar char="•"/>
              <a:defRPr sz="1800">
                <a:latin typeface="+mn-lt"/>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pic>
        <p:nvPicPr>
          <p:cNvPr id="10" name="Picture 9"/>
          <p:cNvPicPr>
            <a:picLocks noChangeAspect="1"/>
          </p:cNvPicPr>
          <p:nvPr userDrawn="1"/>
        </p:nvPicPr>
        <p:blipFill>
          <a:blip r:embed="rId2"/>
          <a:stretch>
            <a:fillRect/>
          </a:stretch>
        </p:blipFill>
        <p:spPr>
          <a:xfrm>
            <a:off x="7607520" y="136549"/>
            <a:ext cx="1426172" cy="1143508"/>
          </a:xfrm>
          <a:prstGeom prst="rect">
            <a:avLst/>
          </a:prstGeom>
        </p:spPr>
      </p:pic>
    </p:spTree>
    <p:extLst>
      <p:ext uri="{BB962C8B-B14F-4D97-AF65-F5344CB8AC3E}">
        <p14:creationId xmlns:p14="http://schemas.microsoft.com/office/powerpoint/2010/main" val="8564215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0" anchor="ctr"/>
          <a:lstStyle>
            <a:lvl1pPr algn="r">
              <a:defRPr sz="900" b="1">
                <a:solidFill>
                  <a:schemeClr val="bg1">
                    <a:lumMod val="75000"/>
                  </a:schemeClr>
                </a:solidFill>
              </a:defRPr>
            </a:lvl1pPr>
          </a:lstStyle>
          <a:p>
            <a:fld id="{A2F0292D-1797-49A5-8D2D-8D50C72EF3CC}" type="datetimeFigureOut">
              <a:rPr lang="en-US" smtClean="0"/>
              <a:t>21/08/2017</a:t>
            </a:fld>
            <a:endParaRPr lang="en-US"/>
          </a:p>
        </p:txBody>
      </p:sp>
      <p:sp>
        <p:nvSpPr>
          <p:cNvPr id="2" name="Title Placeholder 1"/>
          <p:cNvSpPr>
            <a:spLocks noGrp="1"/>
          </p:cNvSpPr>
          <p:nvPr>
            <p:ph type="title"/>
          </p:nvPr>
        </p:nvSpPr>
        <p:spPr>
          <a:xfrm>
            <a:off x="3429000" y="685800"/>
            <a:ext cx="4948238" cy="886968"/>
          </a:xfrm>
          <a:prstGeom prst="rect">
            <a:avLst/>
          </a:prstGeom>
        </p:spPr>
        <p:txBody>
          <a:bodyPr vert="horz" lIns="91440" tIns="45720" rIns="91440" bIns="45720" rtlCol="0" anchor="b" anchorCtr="0">
            <a:noAutofit/>
          </a:bodyPr>
          <a:lstStyle/>
          <a:p>
            <a:r>
              <a:rPr lang="en-GB" smtClean="0"/>
              <a:t>Click to edit Master title style</a:t>
            </a:r>
            <a:endParaRPr/>
          </a:p>
        </p:txBody>
      </p:sp>
      <p:sp>
        <p:nvSpPr>
          <p:cNvPr id="3" name="Text Placeholder 2"/>
          <p:cNvSpPr>
            <a:spLocks noGrp="1"/>
          </p:cNvSpPr>
          <p:nvPr>
            <p:ph type="body" idx="1"/>
          </p:nvPr>
        </p:nvSpPr>
        <p:spPr>
          <a:xfrm>
            <a:off x="3429000" y="2020888"/>
            <a:ext cx="4946602" cy="4105275"/>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5" name="Footer Placeholder 4"/>
          <p:cNvSpPr>
            <a:spLocks noGrp="1"/>
          </p:cNvSpPr>
          <p:nvPr>
            <p:ph type="ftr" sz="quarter" idx="3"/>
          </p:nvPr>
        </p:nvSpPr>
        <p:spPr>
          <a:xfrm>
            <a:off x="457200" y="6356350"/>
            <a:ext cx="2895600" cy="365125"/>
          </a:xfrm>
          <a:prstGeom prst="rect">
            <a:avLst/>
          </a:prstGeom>
        </p:spPr>
        <p:txBody>
          <a:bodyPr vert="horz" lIns="91440" tIns="45720" rIns="91440" bIns="45720" rtlCol="0" anchor="ctr"/>
          <a:lstStyle>
            <a:lvl1pPr algn="l">
              <a:defRPr sz="900" b="1">
                <a:solidFill>
                  <a:schemeClr val="bg1">
                    <a:lumMod val="75000"/>
                  </a:schemeClr>
                </a:solidFill>
              </a:defRPr>
            </a:lvl1pPr>
          </a:lstStyle>
          <a:p>
            <a:endParaRPr lang="en-US"/>
          </a:p>
        </p:txBody>
      </p:sp>
      <p:sp>
        <p:nvSpPr>
          <p:cNvPr id="6" name="Slide Number Placeholder 5"/>
          <p:cNvSpPr>
            <a:spLocks noGrp="1"/>
          </p:cNvSpPr>
          <p:nvPr>
            <p:ph type="sldNum" sz="quarter" idx="4"/>
          </p:nvPr>
        </p:nvSpPr>
        <p:spPr>
          <a:xfrm>
            <a:off x="1752600" y="2877671"/>
            <a:ext cx="609600" cy="365125"/>
          </a:xfrm>
          <a:prstGeom prst="rect">
            <a:avLst/>
          </a:prstGeom>
        </p:spPr>
        <p:txBody>
          <a:bodyPr vert="horz" lIns="91440" tIns="45720" rIns="91440" bIns="45720" rtlCol="0" anchor="ctr"/>
          <a:lstStyle>
            <a:lvl1pPr algn="l">
              <a:defRPr sz="1800" b="1">
                <a:solidFill>
                  <a:schemeClr val="accent1"/>
                </a:solidFill>
              </a:defRPr>
            </a:lvl1pPr>
          </a:lstStyle>
          <a:p>
            <a:fld id="{D6CC888B-D9F9-4E54-B722-F151A9F45E95}" type="slidenum">
              <a:rPr lang="en-US" smtClean="0"/>
              <a:t>‹#›</a:t>
            </a:fld>
            <a:endParaRPr lang="en-US"/>
          </a:p>
        </p:txBody>
      </p:sp>
      <p:grpSp>
        <p:nvGrpSpPr>
          <p:cNvPr id="7" name="Group 18"/>
          <p:cNvGrpSpPr/>
          <p:nvPr/>
        </p:nvGrpSpPr>
        <p:grpSpPr>
          <a:xfrm>
            <a:off x="842682" y="2971800"/>
            <a:ext cx="914400" cy="914400"/>
            <a:chOff x="842682" y="2971800"/>
            <a:chExt cx="914400" cy="914400"/>
          </a:xfrm>
        </p:grpSpPr>
        <p:sp>
          <p:nvSpPr>
            <p:cNvPr id="8" name="Rounded Rectangle 7"/>
            <p:cNvSpPr/>
            <p:nvPr userDrawn="1"/>
          </p:nvSpPr>
          <p:spPr>
            <a:xfrm>
              <a:off x="842682" y="2971800"/>
              <a:ext cx="914400" cy="914400"/>
            </a:xfrm>
            <a:prstGeom prst="roundRect">
              <a:avLst>
                <a:gd name="adj" fmla="val 93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10"/>
            <p:cNvGrpSpPr>
              <a:grpSpLocks noChangeAspect="1"/>
            </p:cNvGrpSpPr>
            <p:nvPr userDrawn="1"/>
          </p:nvGrpSpPr>
          <p:grpSpPr>
            <a:xfrm>
              <a:off x="948372" y="3034352"/>
              <a:ext cx="700732" cy="800822"/>
              <a:chOff x="1230573" y="1890215"/>
              <a:chExt cx="1444388" cy="1650696"/>
            </a:xfrm>
          </p:grpSpPr>
          <p:sp>
            <p:nvSpPr>
              <p:cNvPr id="12" name="Oval 11"/>
              <p:cNvSpPr/>
              <p:nvPr userDrawn="1"/>
            </p:nvSpPr>
            <p:spPr>
              <a:xfrm>
                <a:off x="1230573" y="1890215"/>
                <a:ext cx="1444388" cy="937146"/>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Oval 12"/>
              <p:cNvSpPr/>
              <p:nvPr userDrawn="1"/>
            </p:nvSpPr>
            <p:spPr>
              <a:xfrm>
                <a:off x="1935709" y="2845831"/>
                <a:ext cx="603504" cy="402336"/>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Oval 13"/>
              <p:cNvSpPr/>
              <p:nvPr userDrawn="1"/>
            </p:nvSpPr>
            <p:spPr>
              <a:xfrm>
                <a:off x="1901589" y="3275735"/>
                <a:ext cx="392373" cy="265176"/>
              </a:xfrm>
              <a:prstGeom prst="ellips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userDrawn="1"/>
            </p:nvSpPr>
            <p:spPr>
              <a:xfrm>
                <a:off x="1633181" y="2395181"/>
                <a:ext cx="621792" cy="402336"/>
              </a:xfrm>
              <a:prstGeom prst="ellipse">
                <a:avLst/>
              </a:prstGeom>
              <a:solidFill>
                <a:srgbClr val="FFFFFF">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Tree>
  </p:cSld>
  <p:clrMap bg1="lt1" tx1="dk1" bg2="lt2" tx2="dk2" accent1="accent1" accent2="accent2" accent3="accent3" accent4="accent4" accent5="accent5" accent6="accent6" hlink="hlink" folHlink="folHlink"/>
  <p:sldLayoutIdLst>
    <p:sldLayoutId id="2147483664" r:id="rId1"/>
    <p:sldLayoutId id="2147483671" r:id="rId2"/>
    <p:sldLayoutId id="2147483675" r:id="rId3"/>
    <p:sldLayoutId id="2147483673" r:id="rId4"/>
    <p:sldLayoutId id="2147483676" r:id="rId5"/>
    <p:sldLayoutId id="2147483674" r:id="rId6"/>
    <p:sldLayoutId id="2147483672" r:id="rId7"/>
    <p:sldLayoutId id="2147483666" r:id="rId8"/>
    <p:sldLayoutId id="2147483667" r:id="rId9"/>
    <p:sldLayoutId id="2147483668" r:id="rId10"/>
    <p:sldLayoutId id="2147483669" r:id="rId11"/>
    <p:sldLayoutId id="2147483670" r:id="rId12"/>
  </p:sldLayoutIdLst>
  <p:txStyles>
    <p:titleStyle>
      <a:lvl1pPr algn="l" defTabSz="914400" rtl="0" eaLnBrk="1" latinLnBrk="0" hangingPunct="1">
        <a:spcBef>
          <a:spcPct val="0"/>
        </a:spcBef>
        <a:buNone/>
        <a:defRPr sz="28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1pPr>
      <a:lvl2pPr marL="4572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2pPr>
      <a:lvl3pPr marL="6858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3pPr>
      <a:lvl4pPr marL="9144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4pPr>
      <a:lvl5pPr marL="11430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5pPr>
      <a:lvl6pPr marL="1377950" indent="-228600"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6pPr>
      <a:lvl7pPr marL="1603375" indent="-228600" algn="l" defTabSz="914400" rtl="0" eaLnBrk="1" latinLnBrk="0" hangingPunct="1">
        <a:spcBef>
          <a:spcPct val="20000"/>
        </a:spcBef>
        <a:buClr>
          <a:schemeClr val="accent1"/>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7pPr>
      <a:lvl8pPr marL="1828800" indent="-227013"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8pPr>
      <a:lvl9pPr marL="2055813" indent="-227013" algn="l" defTabSz="914400" rtl="0" eaLnBrk="1" latinLnBrk="0" hangingPunct="1">
        <a:spcBef>
          <a:spcPct val="20000"/>
        </a:spcBef>
        <a:buClr>
          <a:schemeClr val="accent1"/>
        </a:buClr>
        <a:buSzPct val="130000"/>
        <a:buFont typeface="Wingdings" pitchFamily="2" charset="2"/>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hyperlink" Target="https://miua2017.wordpress.com/"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github.com/terryum/awesome-deep-learning-paper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emf"/><Relationship Id="rId13" Type="http://schemas.openxmlformats.org/officeDocument/2006/relationships/image" Target="../media/image39.emf"/><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emf"/><Relationship Id="rId10" Type="http://schemas.openxmlformats.org/officeDocument/2006/relationships/image" Target="../media/image36.emf"/></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gif"/><Relationship Id="rId6" Type="http://schemas.openxmlformats.org/officeDocument/2006/relationships/image" Target="../media/image48.emf"/><Relationship Id="rId7" Type="http://schemas.openxmlformats.org/officeDocument/2006/relationships/image" Target="../media/image37.png"/><Relationship Id="rId8" Type="http://schemas.openxmlformats.org/officeDocument/2006/relationships/image" Target="../media/image38.emf"/><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46.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7.gif"/><Relationship Id="rId4" Type="http://schemas.openxmlformats.org/officeDocument/2006/relationships/image" Target="../media/image61.png"/><Relationship Id="rId5" Type="http://schemas.openxmlformats.org/officeDocument/2006/relationships/image" Target="../media/image62.emf"/><Relationship Id="rId6" Type="http://schemas.openxmlformats.org/officeDocument/2006/relationships/image" Target="../media/image63.emf"/><Relationship Id="rId7" Type="http://schemas.openxmlformats.org/officeDocument/2006/relationships/image" Target="../media/image64.emf"/><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image" Target="../media/image80.png"/><Relationship Id="rId15" Type="http://schemas.openxmlformats.org/officeDocument/2006/relationships/image" Target="../media/image62.emf"/><Relationship Id="rId16" Type="http://schemas.openxmlformats.org/officeDocument/2006/relationships/image" Target="../media/image81.emf"/><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9.jp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4.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87.png"/><Relationship Id="rId15" Type="http://schemas.openxmlformats.org/officeDocument/2006/relationships/image" Target="../media/image88.emf"/><Relationship Id="rId16" Type="http://schemas.openxmlformats.org/officeDocument/2006/relationships/image" Target="../media/image89.emf"/><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2.png"/><Relationship Id="rId9" Type="http://schemas.openxmlformats.org/officeDocument/2006/relationships/image" Target="../media/image79.png"/><Relationship Id="rId10" Type="http://schemas.openxmlformats.org/officeDocument/2006/relationships/image" Target="../media/image80.png"/></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emf"/><Relationship Id="rId8" Type="http://schemas.openxmlformats.org/officeDocument/2006/relationships/image" Target="../media/image95.emf"/><Relationship Id="rId9" Type="http://schemas.openxmlformats.org/officeDocument/2006/relationships/image" Target="../media/image96.png"/><Relationship Id="rId10" Type="http://schemas.openxmlformats.org/officeDocument/2006/relationships/image" Target="../media/image97.emf"/><Relationship Id="rId11" Type="http://schemas.openxmlformats.org/officeDocument/2006/relationships/image" Target="../media/image98.emf"/><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3.png"/><Relationship Id="rId5" Type="http://schemas.openxmlformats.org/officeDocument/2006/relationships/image" Target="../media/image113.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90.png"/><Relationship Id="rId5" Type="http://schemas.openxmlformats.org/officeDocument/2006/relationships/image" Target="../media/image92.png"/><Relationship Id="rId6" Type="http://schemas.openxmlformats.org/officeDocument/2006/relationships/image" Target="../media/image111.png"/><Relationship Id="rId7" Type="http://schemas.openxmlformats.org/officeDocument/2006/relationships/image" Target="../media/image112.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18.gif"/></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125.emf"/><Relationship Id="rId8" Type="http://schemas.openxmlformats.org/officeDocument/2006/relationships/image" Target="../media/image112.png"/><Relationship Id="rId9" Type="http://schemas.openxmlformats.org/officeDocument/2006/relationships/image" Target="../media/image99.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26.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jpg"/><Relationship Id="rId9" Type="http://schemas.openxmlformats.org/officeDocument/2006/relationships/image" Target="../media/image17.jp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emf"/><Relationship Id="rId6" Type="http://schemas.openxmlformats.org/officeDocument/2006/relationships/image" Target="../media/image133.emf"/><Relationship Id="rId7" Type="http://schemas.openxmlformats.org/officeDocument/2006/relationships/image" Target="../media/image134.emf"/><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jpe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40.png"/></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7.png"/><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48.png"/></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48.png"/><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1" Type="http://schemas.openxmlformats.org/officeDocument/2006/relationships/image" Target="../media/image160.png"/><Relationship Id="rId12" Type="http://schemas.openxmlformats.org/officeDocument/2006/relationships/image" Target="../media/image161.png"/><Relationship Id="rId13" Type="http://schemas.openxmlformats.org/officeDocument/2006/relationships/image" Target="../media/image162.png"/><Relationship Id="rId14" Type="http://schemas.openxmlformats.org/officeDocument/2006/relationships/image" Target="../media/image163.png"/><Relationship Id="rId15" Type="http://schemas.openxmlformats.org/officeDocument/2006/relationships/image" Target="../media/image164.png"/><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image" Target="../media/image155.png"/><Relationship Id="rId7" Type="http://schemas.openxmlformats.org/officeDocument/2006/relationships/image" Target="../media/image156.png"/><Relationship Id="rId8" Type="http://schemas.openxmlformats.org/officeDocument/2006/relationships/image" Target="../media/image157.png"/><Relationship Id="rId9" Type="http://schemas.openxmlformats.org/officeDocument/2006/relationships/image" Target="../media/image158.png"/><Relationship Id="rId10" Type="http://schemas.openxmlformats.org/officeDocument/2006/relationships/image" Target="../media/image159.png"/></Relationships>
</file>

<file path=ppt/slides/_rels/slide54.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94.emf"/><Relationship Id="rId8" Type="http://schemas.openxmlformats.org/officeDocument/2006/relationships/image" Target="../media/image95.emf"/><Relationship Id="rId9" Type="http://schemas.openxmlformats.org/officeDocument/2006/relationships/image" Target="../media/image169.emf"/><Relationship Id="rId10" Type="http://schemas.openxmlformats.org/officeDocument/2006/relationships/image" Target="../media/image98.emf"/><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65.png"/><Relationship Id="rId5" Type="http://schemas.openxmlformats.org/officeDocument/2006/relationships/image" Target="../media/image171.png"/><Relationship Id="rId6" Type="http://schemas.openxmlformats.org/officeDocument/2006/relationships/image" Target="../media/image172.png"/><Relationship Id="rId7" Type="http://schemas.openxmlformats.org/officeDocument/2006/relationships/image" Target="../media/image94.emf"/><Relationship Id="rId8" Type="http://schemas.openxmlformats.org/officeDocument/2006/relationships/image" Target="../media/image95.emf"/><Relationship Id="rId9" Type="http://schemas.openxmlformats.org/officeDocument/2006/relationships/image" Target="../media/image169.emf"/><Relationship Id="rId10" Type="http://schemas.openxmlformats.org/officeDocument/2006/relationships/image" Target="../media/image98.emf"/><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65.png"/><Relationship Id="rId5" Type="http://schemas.openxmlformats.org/officeDocument/2006/relationships/image" Target="../media/image171.png"/><Relationship Id="rId6" Type="http://schemas.openxmlformats.org/officeDocument/2006/relationships/image" Target="../media/image172.png"/><Relationship Id="rId7" Type="http://schemas.openxmlformats.org/officeDocument/2006/relationships/image" Target="../media/image94.emf"/><Relationship Id="rId8" Type="http://schemas.openxmlformats.org/officeDocument/2006/relationships/image" Target="../media/image95.emf"/><Relationship Id="rId9" Type="http://schemas.openxmlformats.org/officeDocument/2006/relationships/image" Target="../media/image169.emf"/><Relationship Id="rId10" Type="http://schemas.openxmlformats.org/officeDocument/2006/relationships/image" Target="../media/image98.emf"/><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65.png"/><Relationship Id="rId5" Type="http://schemas.openxmlformats.org/officeDocument/2006/relationships/image" Target="../media/image171.png"/><Relationship Id="rId6" Type="http://schemas.openxmlformats.org/officeDocument/2006/relationships/image" Target="../media/image172.png"/><Relationship Id="rId7" Type="http://schemas.openxmlformats.org/officeDocument/2006/relationships/image" Target="../media/image94.emf"/><Relationship Id="rId8" Type="http://schemas.openxmlformats.org/officeDocument/2006/relationships/image" Target="../media/image95.emf"/><Relationship Id="rId9" Type="http://schemas.openxmlformats.org/officeDocument/2006/relationships/image" Target="../media/image169.emf"/><Relationship Id="rId10" Type="http://schemas.openxmlformats.org/officeDocument/2006/relationships/image" Target="../media/image98.emf"/><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65.png"/><Relationship Id="rId5" Type="http://schemas.openxmlformats.org/officeDocument/2006/relationships/image" Target="../media/image171.png"/><Relationship Id="rId6" Type="http://schemas.openxmlformats.org/officeDocument/2006/relationships/image" Target="../media/image172.png"/><Relationship Id="rId7" Type="http://schemas.openxmlformats.org/officeDocument/2006/relationships/image" Target="../media/image94.emf"/><Relationship Id="rId8" Type="http://schemas.openxmlformats.org/officeDocument/2006/relationships/image" Target="../media/image95.emf"/><Relationship Id="rId9" Type="http://schemas.openxmlformats.org/officeDocument/2006/relationships/image" Target="../media/image169.emf"/><Relationship Id="rId10" Type="http://schemas.openxmlformats.org/officeDocument/2006/relationships/image" Target="../media/image98.emf"/><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7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73.gif"/><Relationship Id="rId4" Type="http://schemas.openxmlformats.org/officeDocument/2006/relationships/image" Target="../media/image174.gif"/><Relationship Id="rId5" Type="http://schemas.openxmlformats.org/officeDocument/2006/relationships/image" Target="../media/image175.gif"/><Relationship Id="rId6" Type="http://schemas.openxmlformats.org/officeDocument/2006/relationships/hyperlink" Target="http://deeplearning.net/software/theano/tutorial/conv_arithmetic.html" TargetMode="External"/><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76.png"/></Relationships>
</file>

<file path=ppt/slides/_rels/slide63.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jpg"/><Relationship Id="rId7" Type="http://schemas.openxmlformats.org/officeDocument/2006/relationships/image" Target="../media/image181.png"/><Relationship Id="rId8" Type="http://schemas.microsoft.com/office/2007/relationships/hdphoto" Target="../media/hdphoto1.wdp"/><Relationship Id="rId9" Type="http://schemas.openxmlformats.org/officeDocument/2006/relationships/image" Target="../media/image182.png"/><Relationship Id="rId10" Type="http://schemas.openxmlformats.org/officeDocument/2006/relationships/image" Target="../media/image183.png"/><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image" Target="../media/image186.png"/><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184.png"/><Relationship Id="rId4" Type="http://schemas.openxmlformats.org/officeDocument/2006/relationships/image" Target="../media/image185.png"/><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187.png"/></Relationships>
</file>

<file path=ppt/slides/_rels/slide67.xml.rels><?xml version="1.0" encoding="UTF-8" standalone="yes"?>
<Relationships xmlns="http://schemas.openxmlformats.org/package/2006/relationships"><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9.png"/><Relationship Id="rId6" Type="http://schemas.openxmlformats.org/officeDocument/2006/relationships/image" Target="../media/image190.png"/><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9.png"/><Relationship Id="rId6" Type="http://schemas.openxmlformats.org/officeDocument/2006/relationships/image" Target="../media/image190.png"/><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187.png"/><Relationship Id="rId4" Type="http://schemas.openxmlformats.org/officeDocument/2006/relationships/image" Target="../media/image191.png"/><Relationship Id="rId5" Type="http://schemas.openxmlformats.org/officeDocument/2006/relationships/image" Target="../media/image192.png"/><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jp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193.png"/><Relationship Id="rId4" Type="http://schemas.openxmlformats.org/officeDocument/2006/relationships/image" Target="../media/image194.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9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19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7.png"/><Relationship Id="rId3" Type="http://schemas.openxmlformats.org/officeDocument/2006/relationships/hyperlink" Target="https://twitter.com/fchollet/status/765212287531495424?lang=en"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hyperlink" Target="http://imagej.net/Segmentation_of_neuronal_structures_in_EM_stacks_challenge_-_ISBI_2012" TargetMode="External"/><Relationship Id="rId6" Type="http://schemas.openxmlformats.org/officeDocument/2006/relationships/image" Target="../media/image28.png"/><Relationship Id="rId7" Type="http://schemas.openxmlformats.org/officeDocument/2006/relationships/hyperlink" Target="http://www.ipal.cnrs.fr/event/icpr-2012" TargetMode="External"/><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553" y="1611529"/>
            <a:ext cx="7005065" cy="1629806"/>
          </a:xfrm>
        </p:spPr>
        <p:txBody>
          <a:bodyPr/>
          <a:lstStyle/>
          <a:p>
            <a:r>
              <a:rPr lang="en-US" dirty="0" smtClean="0"/>
              <a:t>Deep Learning on the Analysis of Radiological Images</a:t>
            </a:r>
            <a:endParaRPr lang="en-US" dirty="0">
              <a:effectLst/>
            </a:endParaRPr>
          </a:p>
        </p:txBody>
      </p:sp>
      <p:sp>
        <p:nvSpPr>
          <p:cNvPr id="3" name="Text Placeholder 2"/>
          <p:cNvSpPr>
            <a:spLocks noGrp="1"/>
          </p:cNvSpPr>
          <p:nvPr>
            <p:ph type="body" idx="1"/>
          </p:nvPr>
        </p:nvSpPr>
        <p:spPr>
          <a:xfrm>
            <a:off x="919238" y="2821655"/>
            <a:ext cx="7320038" cy="1083328"/>
          </a:xfrm>
        </p:spPr>
        <p:txBody>
          <a:bodyPr>
            <a:normAutofit/>
          </a:bodyPr>
          <a:lstStyle/>
          <a:p>
            <a:r>
              <a:rPr lang="en-US" b="1" dirty="0"/>
              <a:t>Konstantinos </a:t>
            </a:r>
            <a:r>
              <a:rPr lang="en-US" b="1" dirty="0" smtClean="0"/>
              <a:t>Kamnitsas</a:t>
            </a:r>
          </a:p>
        </p:txBody>
      </p:sp>
      <p:pic>
        <p:nvPicPr>
          <p:cNvPr id="8" name="Picture 20" descr="Front_Top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049888" y="5998854"/>
            <a:ext cx="4614333" cy="584776"/>
          </a:xfrm>
          <a:prstGeom prst="rect">
            <a:avLst/>
          </a:prstGeom>
          <a:noFill/>
        </p:spPr>
        <p:txBody>
          <a:bodyPr wrap="square" rtlCol="0">
            <a:spAutoFit/>
          </a:bodyPr>
          <a:lstStyle/>
          <a:p>
            <a:pPr algn="r"/>
            <a:r>
              <a:rPr lang="en-US" sz="1600" dirty="0"/>
              <a:t>k</a:t>
            </a:r>
            <a:r>
              <a:rPr lang="en-US" sz="1600" dirty="0" smtClean="0"/>
              <a:t>onstantinos.kamnitsas12@imperial.ac.uk</a:t>
            </a:r>
          </a:p>
          <a:p>
            <a:pPr algn="r"/>
            <a:r>
              <a:rPr lang="en-US" sz="1600" dirty="0"/>
              <a:t>https://</a:t>
            </a:r>
            <a:r>
              <a:rPr lang="en-US" sz="1600" dirty="0" err="1"/>
              <a:t>github.com</a:t>
            </a:r>
            <a:r>
              <a:rPr lang="en-US" sz="1600" dirty="0"/>
              <a:t>/</a:t>
            </a:r>
            <a:r>
              <a:rPr lang="en-US" sz="1600" dirty="0" err="1"/>
              <a:t>Kamnitsask</a:t>
            </a:r>
            <a:endParaRPr lang="en-US" sz="1600" dirty="0"/>
          </a:p>
        </p:txBody>
      </p:sp>
      <p:sp>
        <p:nvSpPr>
          <p:cNvPr id="5" name="TextBox 4"/>
          <p:cNvSpPr txBox="1"/>
          <p:nvPr/>
        </p:nvSpPr>
        <p:spPr>
          <a:xfrm>
            <a:off x="1743970" y="3792885"/>
            <a:ext cx="5648950" cy="1077218"/>
          </a:xfrm>
          <a:prstGeom prst="rect">
            <a:avLst/>
          </a:prstGeom>
          <a:noFill/>
        </p:spPr>
        <p:txBody>
          <a:bodyPr wrap="square" rtlCol="0">
            <a:spAutoFit/>
          </a:bodyPr>
          <a:lstStyle/>
          <a:p>
            <a:pPr algn="ctr"/>
            <a:r>
              <a:rPr lang="en-US" sz="1600" dirty="0"/>
              <a:t>Biomedical Image Analysis group</a:t>
            </a:r>
          </a:p>
          <a:p>
            <a:pPr algn="ctr"/>
            <a:r>
              <a:rPr lang="en-US" sz="1600" dirty="0"/>
              <a:t>Department of </a:t>
            </a:r>
            <a:r>
              <a:rPr lang="en-US" sz="1600" dirty="0" smtClean="0"/>
              <a:t>Computing</a:t>
            </a:r>
            <a:br>
              <a:rPr lang="en-US" sz="1600" dirty="0" smtClean="0"/>
            </a:br>
            <a:r>
              <a:rPr lang="en-US" sz="1600" dirty="0" smtClean="0"/>
              <a:t>Imperial College London</a:t>
            </a:r>
            <a:endParaRPr lang="en-US" sz="1600" dirty="0"/>
          </a:p>
          <a:p>
            <a:pPr algn="ctr"/>
            <a:endParaRPr lang="en-US" sz="1600" dirty="0"/>
          </a:p>
        </p:txBody>
      </p:sp>
      <p:sp>
        <p:nvSpPr>
          <p:cNvPr id="7" name="TextBox 6"/>
          <p:cNvSpPr txBox="1"/>
          <p:nvPr/>
        </p:nvSpPr>
        <p:spPr>
          <a:xfrm>
            <a:off x="1960317" y="4799555"/>
            <a:ext cx="5420844" cy="646331"/>
          </a:xfrm>
          <a:prstGeom prst="rect">
            <a:avLst/>
          </a:prstGeom>
          <a:noFill/>
        </p:spPr>
        <p:txBody>
          <a:bodyPr wrap="square" rtlCol="0">
            <a:spAutoFit/>
          </a:bodyPr>
          <a:lstStyle/>
          <a:p>
            <a:pPr algn="ctr"/>
            <a:r>
              <a:rPr lang="en-US" dirty="0" smtClean="0"/>
              <a:t>Presented as a tutorial in:</a:t>
            </a:r>
            <a:br>
              <a:rPr lang="en-US" dirty="0" smtClean="0"/>
            </a:br>
            <a:r>
              <a:rPr lang="en-US" dirty="0" smtClean="0">
                <a:hlinkClick r:id="rId4"/>
              </a:rPr>
              <a:t>Medical Image Understanding and Analysis 2017</a:t>
            </a:r>
            <a:endParaRPr lang="en-US" dirty="0"/>
          </a:p>
        </p:txBody>
      </p:sp>
    </p:spTree>
    <p:extLst>
      <p:ext uri="{BB962C8B-B14F-4D97-AF65-F5344CB8AC3E}">
        <p14:creationId xmlns:p14="http://schemas.microsoft.com/office/powerpoint/2010/main" val="32664800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talk is…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sz="half" idx="1"/>
          </p:nvPr>
        </p:nvSpPr>
        <p:spPr>
          <a:xfrm>
            <a:off x="381001" y="2906889"/>
            <a:ext cx="8325556" cy="2963332"/>
          </a:xfrm>
        </p:spPr>
        <p:txBody>
          <a:bodyPr>
            <a:normAutofit/>
          </a:bodyPr>
          <a:lstStyle/>
          <a:p>
            <a:pPr marL="0" indent="0">
              <a:buNone/>
            </a:pPr>
            <a:r>
              <a:rPr lang="en-US" sz="1800" dirty="0" smtClean="0"/>
              <a:t>For collections on </a:t>
            </a:r>
            <a:r>
              <a:rPr lang="en-US" sz="1800" b="1" dirty="0" smtClean="0"/>
              <a:t>biomedical papers</a:t>
            </a:r>
            <a:r>
              <a:rPr lang="en-US" sz="1800" dirty="0" smtClean="0"/>
              <a:t>:</a:t>
            </a:r>
          </a:p>
          <a:p>
            <a:pPr marL="0" indent="0">
              <a:buNone/>
            </a:pPr>
            <a:r>
              <a:rPr lang="en-US" sz="1800" dirty="0" err="1" smtClean="0"/>
              <a:t>Litjens</a:t>
            </a:r>
            <a:r>
              <a:rPr lang="en-US" sz="1800" dirty="0" smtClean="0"/>
              <a:t> et al, A survey on Deep Learning in Medical Image Analysis, </a:t>
            </a:r>
            <a:r>
              <a:rPr lang="en-US" sz="1800" dirty="0" err="1" smtClean="0"/>
              <a:t>arXiv</a:t>
            </a:r>
            <a:r>
              <a:rPr lang="en-US" sz="1800" dirty="0" smtClean="0"/>
              <a:t> 2017.</a:t>
            </a:r>
          </a:p>
          <a:p>
            <a:pPr marL="0" indent="0">
              <a:buNone/>
            </a:pPr>
            <a:endParaRPr lang="en-US" sz="1800" dirty="0"/>
          </a:p>
          <a:p>
            <a:pPr marL="0" indent="0">
              <a:buNone/>
            </a:pPr>
            <a:r>
              <a:rPr lang="en-US" sz="1800" dirty="0" smtClean="0"/>
              <a:t>For </a:t>
            </a:r>
            <a:r>
              <a:rPr lang="en-US" sz="1800" b="1" dirty="0" smtClean="0"/>
              <a:t>Computer Vision / Machine Learning </a:t>
            </a:r>
            <a:r>
              <a:rPr lang="en-US" sz="1800" dirty="0" smtClean="0"/>
              <a:t>literature:</a:t>
            </a:r>
          </a:p>
          <a:p>
            <a:pPr marL="0" indent="0">
              <a:buNone/>
            </a:pPr>
            <a:r>
              <a:rPr lang="en-US" sz="1800" dirty="0" err="1" smtClean="0"/>
              <a:t>Terryum’s</a:t>
            </a:r>
            <a:r>
              <a:rPr lang="en-US" sz="1800" dirty="0" smtClean="0"/>
              <a:t> “Awesome deep Learning papers” </a:t>
            </a:r>
            <a:r>
              <a:rPr lang="en-US" sz="1800" dirty="0" err="1" smtClean="0"/>
              <a:t>github</a:t>
            </a:r>
            <a:r>
              <a:rPr lang="en-US" sz="1800" dirty="0" smtClean="0"/>
              <a:t>.</a:t>
            </a:r>
          </a:p>
          <a:p>
            <a:pPr marL="0" indent="0">
              <a:buNone/>
            </a:pPr>
            <a:r>
              <a:rPr lang="en-US" sz="1800" dirty="0" smtClean="0">
                <a:hlinkClick r:id="rId3"/>
              </a:rPr>
              <a:t>https</a:t>
            </a:r>
            <a:r>
              <a:rPr lang="en-US" sz="1800" dirty="0">
                <a:hlinkClick r:id="rId3"/>
              </a:rPr>
              <a:t>://</a:t>
            </a:r>
            <a:r>
              <a:rPr lang="en-US" sz="1800" dirty="0" err="1">
                <a:hlinkClick r:id="rId3"/>
              </a:rPr>
              <a:t>github.com</a:t>
            </a:r>
            <a:r>
              <a:rPr lang="en-US" sz="1800" dirty="0">
                <a:hlinkClick r:id="rId3"/>
              </a:rPr>
              <a:t>/</a:t>
            </a:r>
            <a:r>
              <a:rPr lang="en-US" sz="1800" dirty="0" err="1">
                <a:hlinkClick r:id="rId3"/>
              </a:rPr>
              <a:t>terryum</a:t>
            </a:r>
            <a:r>
              <a:rPr lang="en-US" sz="1800" dirty="0">
                <a:hlinkClick r:id="rId3"/>
              </a:rPr>
              <a:t>/awesome-deep-learning-</a:t>
            </a:r>
            <a:r>
              <a:rPr lang="en-US" sz="1800" dirty="0" smtClean="0">
                <a:hlinkClick r:id="rId3"/>
              </a:rPr>
              <a:t>papers</a:t>
            </a:r>
            <a:endParaRPr lang="en-US" sz="1800" dirty="0" smtClean="0"/>
          </a:p>
          <a:p>
            <a:pPr marL="0" indent="0">
              <a:buNone/>
            </a:pPr>
            <a:endParaRPr lang="en-US" sz="1800" dirty="0"/>
          </a:p>
          <a:p>
            <a:pPr marL="0" indent="0">
              <a:buNone/>
            </a:pPr>
            <a:endParaRPr lang="en-US" sz="1800" dirty="0" smtClean="0"/>
          </a:p>
          <a:p>
            <a:pPr marL="0" indent="0">
              <a:buNone/>
            </a:pPr>
            <a:endParaRPr lang="en-US" sz="1800" dirty="0"/>
          </a:p>
        </p:txBody>
      </p:sp>
      <p:sp>
        <p:nvSpPr>
          <p:cNvPr id="4" name="TextBox 3"/>
          <p:cNvSpPr txBox="1"/>
          <p:nvPr/>
        </p:nvSpPr>
        <p:spPr>
          <a:xfrm>
            <a:off x="2328333" y="1806222"/>
            <a:ext cx="4035778" cy="707886"/>
          </a:xfrm>
          <a:prstGeom prst="rect">
            <a:avLst/>
          </a:prstGeom>
          <a:noFill/>
        </p:spPr>
        <p:txBody>
          <a:bodyPr wrap="square" rtlCol="0">
            <a:spAutoFit/>
          </a:bodyPr>
          <a:lstStyle/>
          <a:p>
            <a:pPr algn="ctr"/>
            <a:r>
              <a:rPr lang="en-US" sz="2000" dirty="0"/>
              <a:t>… </a:t>
            </a:r>
            <a:r>
              <a:rPr lang="en-US" sz="2000" b="1" dirty="0"/>
              <a:t>not</a:t>
            </a:r>
            <a:r>
              <a:rPr lang="en-US" sz="2000" dirty="0"/>
              <a:t> a literature review.</a:t>
            </a:r>
          </a:p>
          <a:p>
            <a:pPr algn="ctr"/>
            <a:endParaRPr lang="en-US" sz="2000" dirty="0"/>
          </a:p>
        </p:txBody>
      </p:sp>
    </p:spTree>
    <p:extLst>
      <p:ext uri="{BB962C8B-B14F-4D97-AF65-F5344CB8AC3E}">
        <p14:creationId xmlns:p14="http://schemas.microsoft.com/office/powerpoint/2010/main" val="15529373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talk is…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sz="half" idx="1"/>
          </p:nvPr>
        </p:nvSpPr>
        <p:spPr>
          <a:xfrm>
            <a:off x="752473" y="1369288"/>
            <a:ext cx="7612493" cy="5190880"/>
          </a:xfrm>
        </p:spPr>
        <p:txBody>
          <a:bodyPr>
            <a:noAutofit/>
          </a:bodyPr>
          <a:lstStyle/>
          <a:p>
            <a:pPr marL="0" indent="0">
              <a:buNone/>
            </a:pPr>
            <a:r>
              <a:rPr lang="en-US" sz="1600" b="1" dirty="0" smtClean="0"/>
              <a:t>Part 1</a:t>
            </a:r>
          </a:p>
          <a:p>
            <a:r>
              <a:rPr lang="en-US" sz="1600" dirty="0" smtClean="0"/>
              <a:t>From </a:t>
            </a:r>
            <a:r>
              <a:rPr lang="en-US" sz="1600" dirty="0"/>
              <a:t>perceptron to </a:t>
            </a:r>
            <a:r>
              <a:rPr lang="en-US" sz="1600" dirty="0" smtClean="0"/>
              <a:t>convolutional layers</a:t>
            </a:r>
          </a:p>
          <a:p>
            <a:r>
              <a:rPr lang="en-US" sz="1600" dirty="0" smtClean="0"/>
              <a:t>Convolution arithmetic</a:t>
            </a:r>
            <a:endParaRPr lang="en-US" sz="1600" dirty="0"/>
          </a:p>
          <a:p>
            <a:r>
              <a:rPr lang="en-US" sz="1600" dirty="0" smtClean="0"/>
              <a:t>Building a basic segmenter</a:t>
            </a:r>
          </a:p>
          <a:p>
            <a:r>
              <a:rPr lang="en-US" sz="1600" dirty="0" smtClean="0"/>
              <a:t>Building a multi-pathway network</a:t>
            </a:r>
            <a:endParaRPr lang="en-US" sz="1600" dirty="0"/>
          </a:p>
          <a:p>
            <a:r>
              <a:rPr lang="en-US" sz="1600" dirty="0" smtClean="0"/>
              <a:t>Results from DeepMedic</a:t>
            </a:r>
          </a:p>
          <a:p>
            <a:endParaRPr lang="en-US" sz="1600" dirty="0" smtClean="0"/>
          </a:p>
          <a:p>
            <a:pPr marL="0" indent="0">
              <a:buNone/>
            </a:pPr>
            <a:r>
              <a:rPr lang="en-US" sz="1600" b="1" dirty="0" smtClean="0"/>
              <a:t>Part 2</a:t>
            </a:r>
          </a:p>
          <a:p>
            <a:r>
              <a:rPr lang="en-US" sz="1600" dirty="0" smtClean="0"/>
              <a:t>Down-sampling via Pooling and </a:t>
            </a:r>
            <a:r>
              <a:rPr lang="en-US" sz="1600" dirty="0" err="1" smtClean="0"/>
              <a:t>Strided</a:t>
            </a:r>
            <a:r>
              <a:rPr lang="en-US" sz="1600" dirty="0" smtClean="0"/>
              <a:t> Convolution</a:t>
            </a:r>
          </a:p>
          <a:p>
            <a:r>
              <a:rPr lang="en-US" sz="1600" dirty="0" err="1" smtClean="0"/>
              <a:t>Upsampling</a:t>
            </a:r>
            <a:r>
              <a:rPr lang="en-US" sz="1600" dirty="0" smtClean="0"/>
              <a:t> &amp; </a:t>
            </a:r>
            <a:r>
              <a:rPr lang="en-US" sz="1600" dirty="0" err="1" smtClean="0"/>
              <a:t>Deconvolution</a:t>
            </a:r>
            <a:endParaRPr lang="en-US" sz="1600" dirty="0" smtClean="0"/>
          </a:p>
          <a:p>
            <a:r>
              <a:rPr lang="en-US" sz="1600" dirty="0" smtClean="0"/>
              <a:t>FCN</a:t>
            </a:r>
          </a:p>
          <a:p>
            <a:r>
              <a:rPr lang="en-US" sz="1600" dirty="0" err="1" smtClean="0"/>
              <a:t>Unet</a:t>
            </a:r>
            <a:endParaRPr lang="en-US" sz="1600" dirty="0"/>
          </a:p>
          <a:p>
            <a:r>
              <a:rPr lang="en-US" sz="1600" dirty="0" smtClean="0"/>
              <a:t>Important parts in </a:t>
            </a:r>
            <a:r>
              <a:rPr lang="en-US" sz="1600" dirty="0" err="1" smtClean="0"/>
              <a:t>SotA</a:t>
            </a:r>
            <a:r>
              <a:rPr lang="en-US" sz="1600" dirty="0" smtClean="0"/>
              <a:t> builds: Discussing </a:t>
            </a:r>
            <a:r>
              <a:rPr lang="en-US" sz="1600" dirty="0" err="1" smtClean="0"/>
              <a:t>Unet</a:t>
            </a:r>
            <a:r>
              <a:rPr lang="en-US" sz="1600" dirty="0" smtClean="0"/>
              <a:t> </a:t>
            </a:r>
            <a:r>
              <a:rPr lang="en-US" sz="1600" dirty="0"/>
              <a:t>/ </a:t>
            </a:r>
            <a:r>
              <a:rPr lang="en-US" sz="1600" dirty="0" smtClean="0"/>
              <a:t>DeepMedic</a:t>
            </a:r>
            <a:endParaRPr lang="en-US" sz="1600" dirty="0"/>
          </a:p>
          <a:p>
            <a:r>
              <a:rPr lang="en-US" sz="1600" dirty="0" smtClean="0"/>
              <a:t>Class imbalance in FCNs</a:t>
            </a:r>
            <a:endParaRPr lang="en-US" sz="1600" dirty="0"/>
          </a:p>
          <a:p>
            <a:r>
              <a:rPr lang="en-US" sz="1600" dirty="0" smtClean="0"/>
              <a:t>Deep </a:t>
            </a:r>
            <a:r>
              <a:rPr lang="en-US" sz="1600" smtClean="0"/>
              <a:t>Learning libraries</a:t>
            </a:r>
            <a:endParaRPr lang="en-US" sz="1600" dirty="0" smtClean="0"/>
          </a:p>
          <a:p>
            <a:r>
              <a:rPr lang="en-US" sz="1600" dirty="0" smtClean="0"/>
              <a:t>Look at code</a:t>
            </a:r>
            <a:endParaRPr lang="en-US" sz="1600" dirty="0"/>
          </a:p>
        </p:txBody>
      </p:sp>
    </p:spTree>
    <p:extLst>
      <p:ext uri="{BB962C8B-B14F-4D97-AF65-F5344CB8AC3E}">
        <p14:creationId xmlns:p14="http://schemas.microsoft.com/office/powerpoint/2010/main" val="42412779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Perceptron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8" name="TextBox 7"/>
          <p:cNvSpPr txBox="1"/>
          <p:nvPr/>
        </p:nvSpPr>
        <p:spPr>
          <a:xfrm>
            <a:off x="286047" y="1553563"/>
            <a:ext cx="2962074" cy="369332"/>
          </a:xfrm>
          <a:prstGeom prst="rect">
            <a:avLst/>
          </a:prstGeom>
          <a:noFill/>
        </p:spPr>
        <p:txBody>
          <a:bodyPr wrap="square" rtlCol="0">
            <a:spAutoFit/>
          </a:bodyPr>
          <a:lstStyle/>
          <a:p>
            <a:r>
              <a:rPr lang="en-US" b="1" dirty="0" smtClean="0"/>
              <a:t>Neuron activation</a:t>
            </a:r>
            <a:r>
              <a:rPr lang="en-US" dirty="0" smtClean="0"/>
              <a:t>:</a:t>
            </a:r>
            <a:endParaRPr lang="en-US" dirty="0"/>
          </a:p>
        </p:txBody>
      </p:sp>
      <p:grpSp>
        <p:nvGrpSpPr>
          <p:cNvPr id="6" name="Group 5"/>
          <p:cNvGrpSpPr/>
          <p:nvPr/>
        </p:nvGrpSpPr>
        <p:grpSpPr>
          <a:xfrm>
            <a:off x="256174" y="4777325"/>
            <a:ext cx="8721141" cy="1907493"/>
            <a:chOff x="256174" y="4777325"/>
            <a:chExt cx="8721141" cy="1907493"/>
          </a:xfrm>
        </p:grpSpPr>
        <p:pic>
          <p:nvPicPr>
            <p:cNvPr id="5" name="Picture 4" descr="sigmoi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436" y="5304276"/>
              <a:ext cx="2352243" cy="1380542"/>
            </a:xfrm>
            <a:prstGeom prst="rect">
              <a:avLst/>
            </a:prstGeom>
          </p:spPr>
        </p:pic>
        <p:pic>
          <p:nvPicPr>
            <p:cNvPr id="10" name="Picture 9" descr="tan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148" y="5297956"/>
              <a:ext cx="1758889" cy="1386861"/>
            </a:xfrm>
            <a:prstGeom prst="rect">
              <a:avLst/>
            </a:prstGeom>
          </p:spPr>
        </p:pic>
        <p:pic>
          <p:nvPicPr>
            <p:cNvPr id="11" name="Picture 10" descr="relu.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296" y="5292428"/>
              <a:ext cx="1741019" cy="1392390"/>
            </a:xfrm>
            <a:prstGeom prst="rect">
              <a:avLst/>
            </a:prstGeom>
          </p:spPr>
        </p:pic>
        <p:pic>
          <p:nvPicPr>
            <p:cNvPr id="12" name="Picture 1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6436" y="4777325"/>
              <a:ext cx="1646959" cy="521876"/>
            </a:xfrm>
            <a:prstGeom prst="rect">
              <a:avLst/>
            </a:prstGeom>
          </p:spPr>
        </p:pic>
        <p:pic>
          <p:nvPicPr>
            <p:cNvPr id="16" name="Picture 1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508" y="4812902"/>
              <a:ext cx="1898073" cy="474518"/>
            </a:xfrm>
            <a:prstGeom prst="rect">
              <a:avLst/>
            </a:prstGeom>
          </p:spPr>
        </p:pic>
        <p:pic>
          <p:nvPicPr>
            <p:cNvPr id="20" name="Picture 1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2296" y="4937837"/>
              <a:ext cx="1773638" cy="250476"/>
            </a:xfrm>
            <a:prstGeom prst="rect">
              <a:avLst/>
            </a:prstGeom>
          </p:spPr>
        </p:pic>
        <p:sp>
          <p:nvSpPr>
            <p:cNvPr id="24" name="TextBox 23"/>
            <p:cNvSpPr txBox="1"/>
            <p:nvPr/>
          </p:nvSpPr>
          <p:spPr>
            <a:xfrm>
              <a:off x="256174" y="5177565"/>
              <a:ext cx="2270261" cy="369332"/>
            </a:xfrm>
            <a:prstGeom prst="rect">
              <a:avLst/>
            </a:prstGeom>
            <a:noFill/>
          </p:spPr>
          <p:txBody>
            <a:bodyPr wrap="square" rtlCol="0">
              <a:spAutoFit/>
            </a:bodyPr>
            <a:lstStyle/>
            <a:p>
              <a:r>
                <a:rPr lang="en-US" dirty="0" smtClean="0"/>
                <a:t>Activation functions:</a:t>
              </a:r>
              <a:endParaRPr lang="en-US" dirty="0"/>
            </a:p>
          </p:txBody>
        </p:sp>
      </p:grpSp>
      <p:grpSp>
        <p:nvGrpSpPr>
          <p:cNvPr id="2" name="Group 1"/>
          <p:cNvGrpSpPr/>
          <p:nvPr/>
        </p:nvGrpSpPr>
        <p:grpSpPr>
          <a:xfrm>
            <a:off x="286046" y="3732765"/>
            <a:ext cx="8594381" cy="676554"/>
            <a:chOff x="286046" y="3732765"/>
            <a:chExt cx="8594381" cy="676554"/>
          </a:xfrm>
        </p:grpSpPr>
        <p:sp>
          <p:nvSpPr>
            <p:cNvPr id="25" name="TextBox 24"/>
            <p:cNvSpPr txBox="1"/>
            <p:nvPr/>
          </p:nvSpPr>
          <p:spPr>
            <a:xfrm>
              <a:off x="286046" y="3826829"/>
              <a:ext cx="1466407" cy="369332"/>
            </a:xfrm>
            <a:prstGeom prst="rect">
              <a:avLst/>
            </a:prstGeom>
            <a:noFill/>
          </p:spPr>
          <p:txBody>
            <a:bodyPr wrap="square" rtlCol="0">
              <a:spAutoFit/>
            </a:bodyPr>
            <a:lstStyle/>
            <a:p>
              <a:r>
                <a:rPr lang="en-US" b="1" dirty="0" smtClean="0"/>
                <a:t>Learning</a:t>
              </a:r>
              <a:r>
                <a:rPr lang="en-US" dirty="0" smtClean="0"/>
                <a:t>: </a:t>
              </a:r>
              <a:endParaRPr lang="en-US" dirty="0"/>
            </a:p>
          </p:txBody>
        </p:sp>
        <p:sp>
          <p:nvSpPr>
            <p:cNvPr id="29" name="TextBox 28"/>
            <p:cNvSpPr txBox="1"/>
            <p:nvPr/>
          </p:nvSpPr>
          <p:spPr>
            <a:xfrm>
              <a:off x="4192511" y="3823136"/>
              <a:ext cx="3659252" cy="369332"/>
            </a:xfrm>
            <a:prstGeom prst="rect">
              <a:avLst/>
            </a:prstGeom>
            <a:noFill/>
          </p:spPr>
          <p:txBody>
            <a:bodyPr wrap="square" rtlCol="0">
              <a:spAutoFit/>
            </a:bodyPr>
            <a:lstStyle/>
            <a:p>
              <a:r>
                <a:rPr lang="en-US" dirty="0"/>
                <a:t>v</a:t>
              </a:r>
              <a:r>
                <a:rPr lang="en-US" dirty="0" smtClean="0"/>
                <a:t>ia gradient descent: </a:t>
              </a:r>
              <a:endParaRPr lang="en-US" dirty="0"/>
            </a:p>
          </p:txBody>
        </p:sp>
        <p:pic>
          <p:nvPicPr>
            <p:cNvPr id="33" name="Picture 3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7449" y="3919338"/>
              <a:ext cx="2602769" cy="370926"/>
            </a:xfrm>
            <a:prstGeom prst="rect">
              <a:avLst/>
            </a:prstGeom>
          </p:spPr>
        </p:pic>
        <p:pic>
          <p:nvPicPr>
            <p:cNvPr id="34" name="Picture 3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3319" y="3732765"/>
              <a:ext cx="2407108" cy="676554"/>
            </a:xfrm>
            <a:prstGeom prst="rect">
              <a:avLst/>
            </a:prstGeom>
          </p:spPr>
        </p:pic>
      </p:grpSp>
      <p:pic>
        <p:nvPicPr>
          <p:cNvPr id="27" name="Picture 26" descr="perc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41038" y="1427263"/>
            <a:ext cx="3005167" cy="1709417"/>
          </a:xfrm>
          <a:prstGeom prst="rect">
            <a:avLst/>
          </a:prstGeom>
        </p:spPr>
      </p:pic>
      <p:pic>
        <p:nvPicPr>
          <p:cNvPr id="30" name="Picture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0558" y="1941370"/>
            <a:ext cx="2723790" cy="783359"/>
          </a:xfrm>
          <a:prstGeom prst="rect">
            <a:avLst/>
          </a:prstGeom>
        </p:spPr>
      </p:pic>
      <p:grpSp>
        <p:nvGrpSpPr>
          <p:cNvPr id="4" name="Group 3"/>
          <p:cNvGrpSpPr/>
          <p:nvPr/>
        </p:nvGrpSpPr>
        <p:grpSpPr>
          <a:xfrm>
            <a:off x="286047" y="2850765"/>
            <a:ext cx="4039651" cy="849519"/>
            <a:chOff x="286047" y="2850765"/>
            <a:chExt cx="4039651" cy="849519"/>
          </a:xfrm>
        </p:grpSpPr>
        <p:sp>
          <p:nvSpPr>
            <p:cNvPr id="23" name="TextBox 22"/>
            <p:cNvSpPr txBox="1"/>
            <p:nvPr/>
          </p:nvSpPr>
          <p:spPr>
            <a:xfrm>
              <a:off x="286047" y="3079872"/>
              <a:ext cx="796771" cy="369332"/>
            </a:xfrm>
            <a:prstGeom prst="rect">
              <a:avLst/>
            </a:prstGeom>
            <a:noFill/>
          </p:spPr>
          <p:txBody>
            <a:bodyPr wrap="square" rtlCol="0">
              <a:spAutoFit/>
            </a:bodyPr>
            <a:lstStyle/>
            <a:p>
              <a:r>
                <a:rPr lang="en-US" b="1" dirty="0" smtClean="0"/>
                <a:t>Loss</a:t>
              </a:r>
              <a:r>
                <a:rPr lang="en-US" dirty="0" smtClean="0"/>
                <a:t>: </a:t>
              </a:r>
              <a:endParaRPr lang="en-US" dirty="0"/>
            </a:p>
          </p:txBody>
        </p:sp>
        <p:pic>
          <p:nvPicPr>
            <p:cNvPr id="9" name="Picture 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4160" y="2850765"/>
              <a:ext cx="3171538" cy="849519"/>
            </a:xfrm>
            <a:prstGeom prst="rect">
              <a:avLst/>
            </a:prstGeom>
          </p:spPr>
        </p:pic>
      </p:grpSp>
    </p:spTree>
    <p:extLst>
      <p:ext uri="{BB962C8B-B14F-4D97-AF65-F5344CB8AC3E}">
        <p14:creationId xmlns:p14="http://schemas.microsoft.com/office/powerpoint/2010/main" val="38660235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32080" y="1280056"/>
            <a:ext cx="8928992" cy="5498032"/>
          </a:xfrm>
          <a:prstGeom prst="roundRect">
            <a:avLst>
              <a:gd name="adj" fmla="val 7313"/>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Multi Layer Perceptron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2" name="Picture 1" descr="2layer_n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200" y="1512814"/>
            <a:ext cx="4531087" cy="2979190"/>
          </a:xfrm>
          <a:prstGeom prst="rect">
            <a:avLst/>
          </a:prstGeom>
        </p:spPr>
      </p:pic>
      <p:pic>
        <p:nvPicPr>
          <p:cNvPr id="8" name="Picture 7" descr="mlp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8616" y="4691542"/>
            <a:ext cx="3469258" cy="2031382"/>
          </a:xfrm>
          <a:prstGeom prst="rect">
            <a:avLst/>
          </a:prstGeom>
        </p:spPr>
      </p:pic>
    </p:spTree>
    <p:extLst>
      <p:ext uri="{BB962C8B-B14F-4D97-AF65-F5344CB8AC3E}">
        <p14:creationId xmlns:p14="http://schemas.microsoft.com/office/powerpoint/2010/main" val="33952701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32080" y="1280056"/>
            <a:ext cx="4665544" cy="3035222"/>
          </a:xfrm>
          <a:prstGeom prst="roundRect">
            <a:avLst>
              <a:gd name="adj" fmla="val 4105"/>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Fully Connected Neurons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6" name="Picture 5" descr="mlpI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9" y="1327311"/>
            <a:ext cx="4455997" cy="2867037"/>
          </a:xfrm>
          <a:prstGeom prst="rect">
            <a:avLst/>
          </a:prstGeom>
        </p:spPr>
      </p:pic>
      <p:sp>
        <p:nvSpPr>
          <p:cNvPr id="11" name="TextBox 10"/>
          <p:cNvSpPr txBox="1"/>
          <p:nvPr/>
        </p:nvSpPr>
        <p:spPr>
          <a:xfrm>
            <a:off x="220461" y="4999136"/>
            <a:ext cx="5853896" cy="1477328"/>
          </a:xfrm>
          <a:prstGeom prst="rect">
            <a:avLst/>
          </a:prstGeom>
          <a:noFill/>
        </p:spPr>
        <p:txBody>
          <a:bodyPr wrap="square" rtlCol="0">
            <a:spAutoFit/>
          </a:bodyPr>
          <a:lstStyle/>
          <a:p>
            <a:pPr marL="400050" indent="-400050">
              <a:buFont typeface="+mj-lt"/>
              <a:buAutoNum type="romanUcPeriod"/>
            </a:pPr>
            <a:r>
              <a:rPr lang="en-US" b="1" i="1" dirty="0" smtClean="0"/>
              <a:t> Each neuron</a:t>
            </a:r>
            <a:r>
              <a:rPr lang="en-US" dirty="0" smtClean="0"/>
              <a:t> detects </a:t>
            </a:r>
            <a:r>
              <a:rPr lang="en-US" b="1" i="1" dirty="0" smtClean="0"/>
              <a:t>one feature/pattern.</a:t>
            </a:r>
            <a:endParaRPr lang="en-US" dirty="0"/>
          </a:p>
          <a:p>
            <a:pPr marL="400050" indent="-400050">
              <a:buFont typeface="+mj-lt"/>
              <a:buAutoNum type="romanUcPeriod"/>
            </a:pPr>
            <a:r>
              <a:rPr lang="en-US" dirty="0" smtClean="0"/>
              <a:t>One pattern </a:t>
            </a:r>
            <a:r>
              <a:rPr lang="en-US" b="1" dirty="0" smtClean="0"/>
              <a:t>over the whole image</a:t>
            </a:r>
            <a:r>
              <a:rPr lang="en-US" dirty="0" smtClean="0"/>
              <a:t>.</a:t>
            </a:r>
          </a:p>
          <a:p>
            <a:pPr marL="400050" indent="-400050">
              <a:buFont typeface="+mj-lt"/>
              <a:buAutoNum type="romanUcPeriod"/>
            </a:pPr>
            <a:r>
              <a:rPr lang="en-US" dirty="0" smtClean="0"/>
              <a:t>Too many weights for each neuron/pattern.</a:t>
            </a:r>
          </a:p>
          <a:p>
            <a:pPr lvl="1"/>
            <a:r>
              <a:rPr lang="en-US" dirty="0" smtClean="0"/>
              <a:t>Example:</a:t>
            </a:r>
          </a:p>
          <a:p>
            <a:pPr lvl="1"/>
            <a:r>
              <a:rPr lang="en-US" dirty="0" smtClean="0"/>
              <a:t>100x100 image = 10000 weights/pattern.</a:t>
            </a:r>
          </a:p>
        </p:txBody>
      </p:sp>
      <p:sp>
        <p:nvSpPr>
          <p:cNvPr id="10" name="Rounded Rectangle 9"/>
          <p:cNvSpPr/>
          <p:nvPr/>
        </p:nvSpPr>
        <p:spPr>
          <a:xfrm>
            <a:off x="5185357" y="2306853"/>
            <a:ext cx="3752273" cy="9351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i="1" dirty="0"/>
              <a:t>Features are local.</a:t>
            </a:r>
            <a:endParaRPr lang="en-US" dirty="0"/>
          </a:p>
          <a:p>
            <a:pPr algn="ctr"/>
            <a:r>
              <a:rPr lang="en-US" b="1" i="1" dirty="0"/>
              <a:t>Only nearby pixels correlate! </a:t>
            </a:r>
            <a:endParaRPr lang="en-US" dirty="0"/>
          </a:p>
        </p:txBody>
      </p:sp>
      <p:pic>
        <p:nvPicPr>
          <p:cNvPr id="16" name="Picture 15" descr="fcNeur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049" y="1327311"/>
            <a:ext cx="4455997" cy="2867037"/>
          </a:xfrm>
          <a:prstGeom prst="rect">
            <a:avLst/>
          </a:prstGeom>
        </p:spPr>
      </p:pic>
    </p:spTree>
    <p:extLst>
      <p:ext uri="{BB962C8B-B14F-4D97-AF65-F5344CB8AC3E}">
        <p14:creationId xmlns:p14="http://schemas.microsoft.com/office/powerpoint/2010/main" val="32053321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32080" y="1280056"/>
            <a:ext cx="4665544" cy="3035222"/>
          </a:xfrm>
          <a:prstGeom prst="roundRect">
            <a:avLst>
              <a:gd name="adj" fmla="val 4105"/>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Locally Connected Neurons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10" name="Rectangle 9"/>
          <p:cNvSpPr/>
          <p:nvPr/>
        </p:nvSpPr>
        <p:spPr>
          <a:xfrm>
            <a:off x="311727" y="4757739"/>
            <a:ext cx="6836559" cy="2031325"/>
          </a:xfrm>
          <a:prstGeom prst="rect">
            <a:avLst/>
          </a:prstGeom>
          <a:ln>
            <a:noFill/>
          </a:ln>
        </p:spPr>
        <p:txBody>
          <a:bodyPr wrap="square">
            <a:spAutoFit/>
          </a:bodyPr>
          <a:lstStyle/>
          <a:p>
            <a:pPr marL="400050" indent="-400050">
              <a:buFont typeface="Arial"/>
              <a:buChar char="•"/>
            </a:pPr>
            <a:r>
              <a:rPr lang="en-US" b="1" dirty="0"/>
              <a:t>Each neuron </a:t>
            </a:r>
            <a:r>
              <a:rPr lang="en-US" dirty="0" smtClean="0"/>
              <a:t>detects a </a:t>
            </a:r>
            <a:r>
              <a:rPr lang="en-US" b="1" dirty="0" smtClean="0"/>
              <a:t>different</a:t>
            </a:r>
            <a:r>
              <a:rPr lang="en-US" dirty="0" smtClean="0"/>
              <a:t> </a:t>
            </a:r>
            <a:r>
              <a:rPr lang="en-US" b="1" dirty="0" smtClean="0"/>
              <a:t>pattern.</a:t>
            </a:r>
          </a:p>
          <a:p>
            <a:pPr marL="400050" indent="-400050">
              <a:buFont typeface="Arial"/>
              <a:buChar char="•"/>
            </a:pPr>
            <a:r>
              <a:rPr lang="en-US" b="1" dirty="0" smtClean="0"/>
              <a:t>Kernel</a:t>
            </a:r>
            <a:r>
              <a:rPr lang="en-US" dirty="0" smtClean="0"/>
              <a:t> </a:t>
            </a:r>
            <a:r>
              <a:rPr lang="en-US" dirty="0"/>
              <a:t>of a </a:t>
            </a:r>
            <a:r>
              <a:rPr lang="en-US" dirty="0" smtClean="0"/>
              <a:t>neuron: </a:t>
            </a:r>
            <a:r>
              <a:rPr lang="en-US" dirty="0"/>
              <a:t>Spatially limited </a:t>
            </a:r>
            <a:r>
              <a:rPr lang="en-US" dirty="0" smtClean="0"/>
              <a:t>connections. </a:t>
            </a:r>
          </a:p>
          <a:p>
            <a:pPr lvl="1"/>
            <a:r>
              <a:rPr lang="en-US" dirty="0"/>
              <a:t>Example:</a:t>
            </a:r>
          </a:p>
          <a:p>
            <a:pPr lvl="1"/>
            <a:r>
              <a:rPr lang="en-US" dirty="0"/>
              <a:t>If kernel = 10x10, 100 weights/pattern</a:t>
            </a:r>
            <a:r>
              <a:rPr lang="en-US" dirty="0" smtClean="0"/>
              <a:t>.</a:t>
            </a:r>
          </a:p>
          <a:p>
            <a:pPr marL="400050" lvl="1" indent="-400050">
              <a:buFont typeface="Arial"/>
              <a:buChar char="•"/>
            </a:pPr>
            <a:r>
              <a:rPr lang="en-US" dirty="0"/>
              <a:t>Each neuron only detects a </a:t>
            </a:r>
            <a:r>
              <a:rPr lang="en-US" b="1" dirty="0">
                <a:solidFill>
                  <a:srgbClr val="FF0000"/>
                </a:solidFill>
              </a:rPr>
              <a:t>pattern at a certain location</a:t>
            </a:r>
            <a:r>
              <a:rPr lang="en-US" dirty="0"/>
              <a:t>.</a:t>
            </a:r>
          </a:p>
          <a:p>
            <a:pPr marL="400050" indent="-400050">
              <a:buFont typeface="Arial"/>
              <a:buChar char="•"/>
            </a:pPr>
            <a:endParaRPr lang="en-US" dirty="0" smtClean="0"/>
          </a:p>
          <a:p>
            <a:pPr lvl="1"/>
            <a:endParaRPr lang="en-US" dirty="0" smtClean="0"/>
          </a:p>
        </p:txBody>
      </p:sp>
      <p:sp>
        <p:nvSpPr>
          <p:cNvPr id="15" name="Rounded Rectangle 14"/>
          <p:cNvSpPr/>
          <p:nvPr/>
        </p:nvSpPr>
        <p:spPr>
          <a:xfrm>
            <a:off x="5484091" y="2241547"/>
            <a:ext cx="3338085" cy="9351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i="1" dirty="0" err="1"/>
              <a:t>Stationarity</a:t>
            </a:r>
            <a:r>
              <a:rPr lang="en-US" b="1" i="1" dirty="0"/>
              <a:t> in </a:t>
            </a:r>
            <a:r>
              <a:rPr lang="en-US" b="1" i="1" dirty="0" smtClean="0"/>
              <a:t>vision:</a:t>
            </a:r>
            <a:r>
              <a:rPr lang="en-US" b="1" i="1" dirty="0"/>
              <a:t/>
            </a:r>
            <a:br>
              <a:rPr lang="en-US" b="1" i="1" dirty="0"/>
            </a:br>
            <a:r>
              <a:rPr lang="en-US" b="1" i="1" dirty="0"/>
              <a:t>The same </a:t>
            </a:r>
            <a:r>
              <a:rPr lang="en-US" b="1" i="1" dirty="0" smtClean="0"/>
              <a:t>feature may appear </a:t>
            </a:r>
            <a:r>
              <a:rPr lang="en-US" b="1" i="1" dirty="0"/>
              <a:t>anywhere!</a:t>
            </a:r>
            <a:endParaRPr lang="en-US" dirty="0"/>
          </a:p>
        </p:txBody>
      </p:sp>
      <p:pic>
        <p:nvPicPr>
          <p:cNvPr id="16" name="Picture 15" descr="localCon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9" y="1325120"/>
            <a:ext cx="4455997" cy="2869228"/>
          </a:xfrm>
          <a:prstGeom prst="rect">
            <a:avLst/>
          </a:prstGeom>
        </p:spPr>
      </p:pic>
    </p:spTree>
    <p:extLst>
      <p:ext uri="{BB962C8B-B14F-4D97-AF65-F5344CB8AC3E}">
        <p14:creationId xmlns:p14="http://schemas.microsoft.com/office/powerpoint/2010/main" val="4047806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132080" y="1280056"/>
            <a:ext cx="8928992" cy="3082255"/>
          </a:xfrm>
          <a:prstGeom prst="roundRect">
            <a:avLst>
              <a:gd name="adj" fmla="val 4105"/>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Weight Sharing – Feature Maps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13" name="Rectangle 12"/>
          <p:cNvSpPr/>
          <p:nvPr/>
        </p:nvSpPr>
        <p:spPr>
          <a:xfrm>
            <a:off x="311727" y="4907824"/>
            <a:ext cx="8532091" cy="1754327"/>
          </a:xfrm>
          <a:prstGeom prst="rect">
            <a:avLst/>
          </a:prstGeom>
        </p:spPr>
        <p:txBody>
          <a:bodyPr wrap="square">
            <a:spAutoFit/>
          </a:bodyPr>
          <a:lstStyle/>
          <a:p>
            <a:r>
              <a:rPr lang="en-US" b="1" dirty="0" smtClean="0"/>
              <a:t>Feature Map (FM), aka Channel:</a:t>
            </a:r>
          </a:p>
          <a:p>
            <a:pPr marL="285750" indent="-285750">
              <a:buFont typeface="Arial"/>
              <a:buChar char="•"/>
            </a:pPr>
            <a:r>
              <a:rPr lang="en-US" dirty="0" smtClean="0"/>
              <a:t>Multiple </a:t>
            </a:r>
            <a:r>
              <a:rPr lang="en-US" dirty="0"/>
              <a:t>neurons </a:t>
            </a:r>
            <a:r>
              <a:rPr lang="en-US" dirty="0" smtClean="0"/>
              <a:t>that </a:t>
            </a:r>
            <a:r>
              <a:rPr lang="en-US" b="1" dirty="0" smtClean="0"/>
              <a:t>share </a:t>
            </a:r>
            <a:r>
              <a:rPr lang="en-US" b="1" dirty="0"/>
              <a:t>the same </a:t>
            </a:r>
            <a:r>
              <a:rPr lang="en-US" b="1" dirty="0" smtClean="0"/>
              <a:t>kernel</a:t>
            </a:r>
            <a:r>
              <a:rPr lang="en-US" dirty="0" smtClean="0"/>
              <a:t> (weights). </a:t>
            </a:r>
          </a:p>
          <a:p>
            <a:pPr marL="285750" indent="-285750">
              <a:buFont typeface="Arial"/>
              <a:buChar char="•"/>
            </a:pPr>
            <a:r>
              <a:rPr lang="en-US" dirty="0" smtClean="0"/>
              <a:t>All neurons look for </a:t>
            </a:r>
            <a:r>
              <a:rPr lang="en-US" b="1" dirty="0"/>
              <a:t>the same </a:t>
            </a:r>
            <a:r>
              <a:rPr lang="en-US" b="1" dirty="0" smtClean="0"/>
              <a:t>pattern/feature.</a:t>
            </a:r>
          </a:p>
          <a:p>
            <a:pPr marL="285750" indent="-285750">
              <a:buFont typeface="Arial"/>
              <a:buChar char="•"/>
            </a:pPr>
            <a:r>
              <a:rPr lang="en-US" dirty="0" smtClean="0"/>
              <a:t>Spatially arranged to look </a:t>
            </a:r>
            <a:r>
              <a:rPr lang="en-US" b="1" dirty="0" smtClean="0"/>
              <a:t>at different locations</a:t>
            </a:r>
            <a:r>
              <a:rPr lang="en-US" dirty="0" smtClean="0"/>
              <a:t>.</a:t>
            </a:r>
          </a:p>
          <a:p>
            <a:pPr marL="285750" indent="-285750">
              <a:buFont typeface="Wingdings" charset="2"/>
              <a:buChar char="Ø"/>
            </a:pPr>
            <a:r>
              <a:rPr lang="en-US" dirty="0" smtClean="0"/>
              <a:t>Activations of a FM’s neurons </a:t>
            </a:r>
            <a:r>
              <a:rPr lang="en-US" b="1" u="sng" dirty="0" smtClean="0"/>
              <a:t>computed with convolution</a:t>
            </a:r>
            <a:r>
              <a:rPr lang="en-US" dirty="0" smtClean="0"/>
              <a:t> with FM’s kernel!</a:t>
            </a:r>
          </a:p>
          <a:p>
            <a:pPr marL="285750" indent="-285750">
              <a:buFont typeface="Wingdings" charset="2"/>
              <a:buChar char="Ø"/>
            </a:pPr>
            <a:r>
              <a:rPr lang="en-US" dirty="0" smtClean="0"/>
              <a:t>A FM can be </a:t>
            </a:r>
            <a:r>
              <a:rPr lang="en-US" b="1" u="sng" dirty="0" smtClean="0"/>
              <a:t>perceived as an image</a:t>
            </a:r>
            <a:r>
              <a:rPr lang="en-US" dirty="0" smtClean="0"/>
              <a:t>, the result of convolution.</a:t>
            </a:r>
          </a:p>
        </p:txBody>
      </p:sp>
      <p:pic>
        <p:nvPicPr>
          <p:cNvPr id="21" name="Picture 20" descr="f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9" y="1322545"/>
            <a:ext cx="4455997" cy="2871803"/>
          </a:xfrm>
          <a:prstGeom prst="rect">
            <a:avLst/>
          </a:prstGeom>
        </p:spPr>
      </p:pic>
      <p:pic>
        <p:nvPicPr>
          <p:cNvPr id="25" name="Picture 24" descr="catTop.png"/>
          <p:cNvPicPr>
            <a:picLocks noChangeAspect="1"/>
          </p:cNvPicPr>
          <p:nvPr/>
        </p:nvPicPr>
        <p:blipFill rotWithShape="1">
          <a:blip r:embed="rId4">
            <a:alphaModFix amt="85000"/>
            <a:extLst>
              <a:ext uri="{28A0092B-C50C-407E-A947-70E740481C1C}">
                <a14:useLocalDpi xmlns:a14="http://schemas.microsoft.com/office/drawing/2010/main" val="0"/>
              </a:ext>
            </a:extLst>
          </a:blip>
          <a:srcRect l="49747" t="26218" r="1" b="26434"/>
          <a:stretch/>
        </p:blipFill>
        <p:spPr>
          <a:xfrm>
            <a:off x="3306322" y="2216497"/>
            <a:ext cx="3198089" cy="1205310"/>
          </a:xfrm>
          <a:prstGeom prst="rect">
            <a:avLst/>
          </a:prstGeom>
          <a:scene3d>
            <a:camera prst="orthographicFront">
              <a:rot lat="1200000" lon="17880000" rev="0"/>
            </a:camera>
            <a:lightRig rig="threePt" dir="t"/>
          </a:scene3d>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2" y="2726249"/>
            <a:ext cx="2828321" cy="2833529"/>
          </a:xfrm>
          <a:prstGeom prst="rect">
            <a:avLst/>
          </a:prstGeom>
        </p:spPr>
      </p:pic>
      <p:grpSp>
        <p:nvGrpSpPr>
          <p:cNvPr id="5" name="Group 4"/>
          <p:cNvGrpSpPr/>
          <p:nvPr/>
        </p:nvGrpSpPr>
        <p:grpSpPr>
          <a:xfrm>
            <a:off x="5899727" y="1437995"/>
            <a:ext cx="3004298" cy="2726821"/>
            <a:chOff x="5899727" y="1437995"/>
            <a:chExt cx="3004298" cy="2726821"/>
          </a:xfrm>
        </p:grpSpPr>
        <p:grpSp>
          <p:nvGrpSpPr>
            <p:cNvPr id="2" name="Group 1"/>
            <p:cNvGrpSpPr/>
            <p:nvPr/>
          </p:nvGrpSpPr>
          <p:grpSpPr>
            <a:xfrm>
              <a:off x="5899727" y="1437995"/>
              <a:ext cx="3004298" cy="2726821"/>
              <a:chOff x="5899727" y="1508550"/>
              <a:chExt cx="3004298" cy="2726821"/>
            </a:xfrm>
          </p:grpSpPr>
          <p:grpSp>
            <p:nvGrpSpPr>
              <p:cNvPr id="40" name="Group 39"/>
              <p:cNvGrpSpPr/>
              <p:nvPr/>
            </p:nvGrpSpPr>
            <p:grpSpPr>
              <a:xfrm>
                <a:off x="5899727" y="3503301"/>
                <a:ext cx="3004298" cy="732070"/>
                <a:chOff x="5899727" y="3561026"/>
                <a:chExt cx="3004298" cy="732070"/>
              </a:xfrm>
            </p:grpSpPr>
            <p:sp>
              <p:nvSpPr>
                <p:cNvPr id="38" name="Rounded Rectangle 37"/>
                <p:cNvSpPr/>
                <p:nvPr/>
              </p:nvSpPr>
              <p:spPr>
                <a:xfrm>
                  <a:off x="5951696" y="3584116"/>
                  <a:ext cx="2952329" cy="708980"/>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899727" y="3561026"/>
                  <a:ext cx="1708063" cy="338554"/>
                </a:xfrm>
                <a:prstGeom prst="rect">
                  <a:avLst/>
                </a:prstGeom>
                <a:noFill/>
              </p:spPr>
              <p:txBody>
                <a:bodyPr wrap="square" rtlCol="0">
                  <a:spAutoFit/>
                </a:bodyPr>
                <a:lstStyle/>
                <a:p>
                  <a:r>
                    <a:rPr lang="en-US" sz="1600" b="1" dirty="0" smtClean="0"/>
                    <a:t>Feature Map:</a:t>
                  </a:r>
                  <a:endParaRPr lang="en-US" sz="1600" b="1" dirty="0"/>
                </a:p>
              </p:txBody>
            </p:sp>
          </p:grpSp>
          <p:grpSp>
            <p:nvGrpSpPr>
              <p:cNvPr id="39" name="Group 38"/>
              <p:cNvGrpSpPr/>
              <p:nvPr/>
            </p:nvGrpSpPr>
            <p:grpSpPr>
              <a:xfrm>
                <a:off x="5899727" y="1508550"/>
                <a:ext cx="3004298" cy="1667053"/>
                <a:chOff x="5899727" y="1508550"/>
                <a:chExt cx="3004298" cy="1667053"/>
              </a:xfrm>
            </p:grpSpPr>
            <p:sp>
              <p:nvSpPr>
                <p:cNvPr id="32" name="Rounded Rectangle 31"/>
                <p:cNvSpPr/>
                <p:nvPr/>
              </p:nvSpPr>
              <p:spPr>
                <a:xfrm>
                  <a:off x="5951696" y="1508550"/>
                  <a:ext cx="2952329" cy="1667053"/>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899727" y="1766489"/>
                  <a:ext cx="1745013" cy="338554"/>
                </a:xfrm>
                <a:prstGeom prst="rect">
                  <a:avLst/>
                </a:prstGeom>
                <a:noFill/>
              </p:spPr>
              <p:txBody>
                <a:bodyPr wrap="square" rtlCol="0">
                  <a:spAutoFit/>
                </a:bodyPr>
                <a:lstStyle/>
                <a:p>
                  <a:r>
                    <a:rPr lang="en-US" sz="1600" b="1" i="1" dirty="0" smtClean="0"/>
                    <a:t>Single neuron</a:t>
                  </a:r>
                  <a:r>
                    <a:rPr lang="en-US" sz="1600" b="1" dirty="0" smtClean="0"/>
                    <a:t>:</a:t>
                  </a:r>
                  <a:endParaRPr lang="en-US" sz="1600" b="1" dirty="0"/>
                </a:p>
              </p:txBody>
            </p:sp>
          </p:grpSp>
          <p:sp>
            <p:nvSpPr>
              <p:cNvPr id="30" name="Down Arrow 29"/>
              <p:cNvSpPr/>
              <p:nvPr/>
            </p:nvSpPr>
            <p:spPr>
              <a:xfrm>
                <a:off x="7239000" y="3151916"/>
                <a:ext cx="285328" cy="421100"/>
              </a:xfrm>
              <a:prstGeom prst="downArrow">
                <a:avLst/>
              </a:prstGeom>
              <a:solidFill>
                <a:schemeClr val="tx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5427" y="3771014"/>
              <a:ext cx="2669117" cy="320640"/>
            </a:xfrm>
            <a:prstGeom prst="rect">
              <a:avLst/>
            </a:prstGeom>
          </p:spPr>
        </p:pic>
        <p:pic>
          <p:nvPicPr>
            <p:cNvPr id="22" name="Picture 21" descr="perc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1576" y="1519627"/>
              <a:ext cx="1108362" cy="630465"/>
            </a:xfrm>
            <a:prstGeom prst="rect">
              <a:avLst/>
            </a:prstGeom>
          </p:spPr>
        </p:pic>
        <p:pic>
          <p:nvPicPr>
            <p:cNvPr id="8" name="Picture 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148" y="2141491"/>
              <a:ext cx="2723790" cy="783359"/>
            </a:xfrm>
            <a:prstGeom prst="rect">
              <a:avLst/>
            </a:prstGeom>
          </p:spPr>
        </p:pic>
      </p:grpSp>
    </p:spTree>
    <p:extLst>
      <p:ext uri="{BB962C8B-B14F-4D97-AF65-F5344CB8AC3E}">
        <p14:creationId xmlns:p14="http://schemas.microsoft.com/office/powerpoint/2010/main" val="1893522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 calcmode="lin" valueType="num">
                                      <p:cBhvr additive="base">
                                        <p:cTn id="7"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4" end="4"/>
                                            </p:txEl>
                                          </p:spTgt>
                                        </p:tgtEl>
                                        <p:attrNameLst>
                                          <p:attrName>ppt_y</p:attrName>
                                        </p:attrNameLst>
                                      </p:cBhvr>
                                      <p:tavLst>
                                        <p:tav tm="0">
                                          <p:val>
                                            <p:strVal val="1+#ppt_h/2"/>
                                          </p:val>
                                        </p:tav>
                                        <p:tav tm="100000">
                                          <p:val>
                                            <p:strVal val="#ppt_y"/>
                                          </p:val>
                                        </p:tav>
                                      </p:tavLst>
                                    </p:anim>
                                  </p:childTnLst>
                                </p:cTn>
                              </p:par>
                              <p:par>
                                <p:cTn id="9" presetID="9"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9"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dissolv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anim calcmode="lin" valueType="num">
                                      <p:cBhvr additive="base">
                                        <p:cTn id="19"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5" end="5"/>
                                            </p:txEl>
                                          </p:spTgt>
                                        </p:tgtEl>
                                        <p:attrNameLst>
                                          <p:attrName>ppt_y</p:attrName>
                                        </p:attrNameLst>
                                      </p:cBhvr>
                                      <p:tavLst>
                                        <p:tav tm="0">
                                          <p:val>
                                            <p:strVal val="1+#ppt_h/2"/>
                                          </p:val>
                                        </p:tav>
                                        <p:tav tm="100000">
                                          <p:val>
                                            <p:strVal val="#ppt_y"/>
                                          </p:val>
                                        </p:tav>
                                      </p:tavLst>
                                    </p:anim>
                                  </p:childTnLst>
                                </p:cTn>
                              </p:par>
                              <p:par>
                                <p:cTn id="21" presetID="9"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32080" y="1280056"/>
            <a:ext cx="8928992" cy="3082255"/>
          </a:xfrm>
          <a:prstGeom prst="roundRect">
            <a:avLst>
              <a:gd name="adj" fmla="val 4105"/>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Convolutional Layer</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10" name="Rectangle 9"/>
          <p:cNvSpPr/>
          <p:nvPr/>
        </p:nvSpPr>
        <p:spPr>
          <a:xfrm>
            <a:off x="300182" y="4653699"/>
            <a:ext cx="8532091" cy="923330"/>
          </a:xfrm>
          <a:prstGeom prst="rect">
            <a:avLst/>
          </a:prstGeom>
        </p:spPr>
        <p:txBody>
          <a:bodyPr wrap="square">
            <a:spAutoFit/>
          </a:bodyPr>
          <a:lstStyle/>
          <a:p>
            <a:r>
              <a:rPr lang="en-US" b="1" dirty="0" smtClean="0"/>
              <a:t>Convolutional Layer:</a:t>
            </a:r>
          </a:p>
          <a:p>
            <a:pPr marL="285750" indent="-285750">
              <a:buFont typeface="Arial"/>
              <a:buChar char="•"/>
            </a:pPr>
            <a:r>
              <a:rPr lang="en-US" dirty="0" smtClean="0"/>
              <a:t>Multiple Feature Maps – Detect multiple features per layer.</a:t>
            </a:r>
          </a:p>
          <a:p>
            <a:pPr marL="285750" indent="-285750">
              <a:buFont typeface="Arial"/>
              <a:buChar char="•"/>
            </a:pPr>
            <a:r>
              <a:rPr lang="en-US" dirty="0" smtClean="0"/>
              <a:t>A layer can be perceived as a multi-channel image (similar to RGB channels).</a:t>
            </a:r>
          </a:p>
        </p:txBody>
      </p:sp>
      <p:pic>
        <p:nvPicPr>
          <p:cNvPr id="8" name="Picture 7" descr="f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9" y="1322545"/>
            <a:ext cx="4455997" cy="2871803"/>
          </a:xfrm>
          <a:prstGeom prst="rect">
            <a:avLst/>
          </a:prstGeom>
        </p:spPr>
      </p:pic>
      <p:pic>
        <p:nvPicPr>
          <p:cNvPr id="2" name="Picture 1" descr="fm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049" y="1322545"/>
            <a:ext cx="4463230" cy="2871803"/>
          </a:xfrm>
          <a:prstGeom prst="rect">
            <a:avLst/>
          </a:prstGeom>
        </p:spPr>
      </p:pic>
      <p:pic>
        <p:nvPicPr>
          <p:cNvPr id="4" name="Picture 3" descr="fm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049" y="1322545"/>
            <a:ext cx="4463231" cy="2871803"/>
          </a:xfrm>
          <a:prstGeom prst="rect">
            <a:avLst/>
          </a:prstGeom>
        </p:spPr>
      </p:pic>
      <p:pic>
        <p:nvPicPr>
          <p:cNvPr id="5" name="Picture 4" descr="fm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049" y="1322544"/>
            <a:ext cx="4463231" cy="2871803"/>
          </a:xfrm>
          <a:prstGeom prst="rect">
            <a:avLst/>
          </a:prstGeom>
        </p:spPr>
      </p:pic>
      <p:pic>
        <p:nvPicPr>
          <p:cNvPr id="9" name="Picture 8" descr="catTop.png"/>
          <p:cNvPicPr>
            <a:picLocks noChangeAspect="1"/>
          </p:cNvPicPr>
          <p:nvPr/>
        </p:nvPicPr>
        <p:blipFill rotWithShape="1">
          <a:blip r:embed="rId7">
            <a:alphaModFix amt="85000"/>
            <a:extLst>
              <a:ext uri="{28A0092B-C50C-407E-A947-70E740481C1C}">
                <a14:useLocalDpi xmlns:a14="http://schemas.microsoft.com/office/drawing/2010/main" val="0"/>
              </a:ext>
            </a:extLst>
          </a:blip>
          <a:srcRect l="49747" t="26218" r="1" b="26434"/>
          <a:stretch/>
        </p:blipFill>
        <p:spPr>
          <a:xfrm>
            <a:off x="3306322" y="2216497"/>
            <a:ext cx="3198089" cy="1205310"/>
          </a:xfrm>
          <a:prstGeom prst="rect">
            <a:avLst/>
          </a:prstGeom>
          <a:scene3d>
            <a:camera prst="orthographicFront">
              <a:rot lat="1200000" lon="17880000" rev="0"/>
            </a:camera>
            <a:lightRig rig="threePt" dir="t"/>
          </a:scene3d>
        </p:spPr>
      </p:pic>
      <p:pic>
        <p:nvPicPr>
          <p:cNvPr id="6" name="Picture 5" descr="catLeft.png"/>
          <p:cNvPicPr>
            <a:picLocks noChangeAspect="1"/>
          </p:cNvPicPr>
          <p:nvPr/>
        </p:nvPicPr>
        <p:blipFill rotWithShape="1">
          <a:blip r:embed="rId8">
            <a:alphaModFix amt="87000"/>
            <a:extLst>
              <a:ext uri="{28A0092B-C50C-407E-A947-70E740481C1C}">
                <a14:useLocalDpi xmlns:a14="http://schemas.microsoft.com/office/drawing/2010/main" val="0"/>
              </a:ext>
            </a:extLst>
          </a:blip>
          <a:srcRect l="50258" t="26831" r="521" b="26452"/>
          <a:stretch/>
        </p:blipFill>
        <p:spPr>
          <a:xfrm>
            <a:off x="3800039" y="2215002"/>
            <a:ext cx="3203999" cy="1216432"/>
          </a:xfrm>
          <a:prstGeom prst="rect">
            <a:avLst/>
          </a:prstGeom>
          <a:scene3d>
            <a:camera prst="orthographicFront">
              <a:rot lat="1200000" lon="17880000" rev="0"/>
            </a:camera>
            <a:lightRig rig="threePt" dir="t"/>
          </a:scene3d>
        </p:spPr>
      </p:pic>
      <p:pic>
        <p:nvPicPr>
          <p:cNvPr id="16" name="Picture 15" descr="catBottom.png"/>
          <p:cNvPicPr>
            <a:picLocks noChangeAspect="1"/>
          </p:cNvPicPr>
          <p:nvPr/>
        </p:nvPicPr>
        <p:blipFill rotWithShape="1">
          <a:blip r:embed="rId9">
            <a:alphaModFix amt="87000"/>
            <a:extLst>
              <a:ext uri="{28A0092B-C50C-407E-A947-70E740481C1C}">
                <a14:useLocalDpi xmlns:a14="http://schemas.microsoft.com/office/drawing/2010/main" val="0"/>
              </a:ext>
            </a:extLst>
          </a:blip>
          <a:srcRect l="50000" t="26609" b="26749"/>
          <a:stretch/>
        </p:blipFill>
        <p:spPr>
          <a:xfrm>
            <a:off x="4293474" y="2229734"/>
            <a:ext cx="3203999" cy="1195537"/>
          </a:xfrm>
          <a:prstGeom prst="rect">
            <a:avLst/>
          </a:prstGeom>
          <a:scene3d>
            <a:camera prst="orthographicFront">
              <a:rot lat="1200000" lon="17880000" rev="0"/>
            </a:camera>
            <a:lightRig rig="threePt" dir="t"/>
          </a:scene3d>
        </p:spPr>
      </p:pic>
      <p:pic>
        <p:nvPicPr>
          <p:cNvPr id="7" name="Picture 6" descr="catRight.png"/>
          <p:cNvPicPr>
            <a:picLocks noChangeAspect="1"/>
          </p:cNvPicPr>
          <p:nvPr/>
        </p:nvPicPr>
        <p:blipFill rotWithShape="1">
          <a:blip r:embed="rId10">
            <a:alphaModFix amt="88000"/>
            <a:extLst>
              <a:ext uri="{28A0092B-C50C-407E-A947-70E740481C1C}">
                <a14:useLocalDpi xmlns:a14="http://schemas.microsoft.com/office/drawing/2010/main" val="0"/>
              </a:ext>
            </a:extLst>
          </a:blip>
          <a:srcRect l="50000" t="26617" b="26391"/>
          <a:stretch/>
        </p:blipFill>
        <p:spPr>
          <a:xfrm>
            <a:off x="4827671" y="2216498"/>
            <a:ext cx="3203999" cy="1204497"/>
          </a:xfrm>
          <a:prstGeom prst="rect">
            <a:avLst/>
          </a:prstGeom>
          <a:scene3d>
            <a:camera prst="orthographicFront">
              <a:rot lat="1200000" lon="17880000" rev="0"/>
            </a:camera>
            <a:lightRig rig="threePt" dir="t"/>
          </a:scene3d>
        </p:spPr>
      </p:pic>
    </p:spTree>
    <p:extLst>
      <p:ext uri="{BB962C8B-B14F-4D97-AF65-F5344CB8AC3E}">
        <p14:creationId xmlns:p14="http://schemas.microsoft.com/office/powerpoint/2010/main" val="20963203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par>
                                <p:cTn id="24" presetID="9"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32080" y="1280056"/>
            <a:ext cx="8928992" cy="3082255"/>
          </a:xfrm>
          <a:prstGeom prst="roundRect">
            <a:avLst>
              <a:gd name="adj" fmla="val 4105"/>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1" name="Picture 20" descr="fm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9" y="1322544"/>
            <a:ext cx="4463231" cy="2871803"/>
          </a:xfrm>
          <a:prstGeom prst="rect">
            <a:avLst/>
          </a:prstGeom>
        </p:spPr>
      </p:pic>
      <p:sp>
        <p:nvSpPr>
          <p:cNvPr id="3" name="Title 2"/>
          <p:cNvSpPr>
            <a:spLocks noGrp="1"/>
          </p:cNvSpPr>
          <p:nvPr>
            <p:ph type="title"/>
          </p:nvPr>
        </p:nvSpPr>
        <p:spPr/>
        <p:txBody>
          <a:bodyPr/>
          <a:lstStyle/>
          <a:p>
            <a:r>
              <a:rPr lang="en-US" dirty="0" smtClean="0"/>
              <a:t>Multiple Convolutional Layers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10" name="Rectangle 9"/>
          <p:cNvSpPr/>
          <p:nvPr/>
        </p:nvSpPr>
        <p:spPr>
          <a:xfrm>
            <a:off x="300182" y="4653699"/>
            <a:ext cx="8532091" cy="1477328"/>
          </a:xfrm>
          <a:prstGeom prst="rect">
            <a:avLst/>
          </a:prstGeom>
        </p:spPr>
        <p:txBody>
          <a:bodyPr wrap="square">
            <a:spAutoFit/>
          </a:bodyPr>
          <a:lstStyle/>
          <a:p>
            <a:r>
              <a:rPr lang="en-US" b="1" dirty="0" smtClean="0"/>
              <a:t>Convolutional Layer:</a:t>
            </a:r>
          </a:p>
          <a:p>
            <a:pPr marL="285750" indent="-285750">
              <a:buFont typeface="Arial"/>
              <a:buChar char="•"/>
            </a:pPr>
            <a:r>
              <a:rPr lang="en-US" dirty="0" smtClean="0"/>
              <a:t>Multiple Feature Maps – Detect multiple features per layer.</a:t>
            </a:r>
          </a:p>
          <a:p>
            <a:pPr marL="285750" indent="-285750">
              <a:buFont typeface="Arial"/>
              <a:buChar char="•"/>
            </a:pPr>
            <a:r>
              <a:rPr lang="en-US" dirty="0" smtClean="0"/>
              <a:t>A layer can be perceived as a multi-channel image (similar to RGB channels).</a:t>
            </a:r>
          </a:p>
          <a:p>
            <a:pPr marL="285750" indent="-285750">
              <a:buFont typeface="Wingdings" charset="2"/>
              <a:buChar char="Ø"/>
            </a:pPr>
            <a:r>
              <a:rPr lang="en-US" dirty="0" smtClean="0"/>
              <a:t>Deeper layers process FMs (channels) of previous layer.</a:t>
            </a:r>
          </a:p>
          <a:p>
            <a:pPr marL="285750" indent="-285750">
              <a:buFont typeface="Wingdings" charset="2"/>
              <a:buChar char="Ø"/>
            </a:pPr>
            <a:r>
              <a:rPr lang="en-US" dirty="0" smtClean="0"/>
              <a:t>Combine previous features to extract more complex representations.</a:t>
            </a:r>
          </a:p>
        </p:txBody>
      </p:sp>
      <p:pic>
        <p:nvPicPr>
          <p:cNvPr id="17" name="Picture 16" descr="multiConv1.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78049" y="1322546"/>
            <a:ext cx="6262123" cy="2871802"/>
          </a:xfrm>
          <a:prstGeom prst="rect">
            <a:avLst/>
          </a:prstGeom>
        </p:spPr>
      </p:pic>
      <p:pic>
        <p:nvPicPr>
          <p:cNvPr id="18" name="Picture 17" descr="multiConv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049" y="1322546"/>
            <a:ext cx="6262123" cy="2874853"/>
          </a:xfrm>
          <a:prstGeom prst="rect">
            <a:avLst/>
          </a:prstGeom>
        </p:spPr>
      </p:pic>
      <p:pic>
        <p:nvPicPr>
          <p:cNvPr id="19" name="Picture 18" descr="catHea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8821" y="2280105"/>
            <a:ext cx="2929392" cy="1093460"/>
          </a:xfrm>
          <a:prstGeom prst="rect">
            <a:avLst/>
          </a:prstGeom>
          <a:scene3d>
            <a:camera prst="orthographicFront">
              <a:rot lat="1200000" lon="17880000" rev="0"/>
            </a:camera>
            <a:lightRig rig="threePt" dir="t"/>
          </a:scene3d>
        </p:spPr>
      </p:pic>
      <p:pic>
        <p:nvPicPr>
          <p:cNvPr id="20" name="Picture 19" descr="catHan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2152" y="2350660"/>
            <a:ext cx="2941848" cy="1093460"/>
          </a:xfrm>
          <a:prstGeom prst="rect">
            <a:avLst/>
          </a:prstGeom>
          <a:scene3d>
            <a:camera prst="orthographicFront">
              <a:rot lat="1200000" lon="17880000" rev="0"/>
            </a:camera>
            <a:lightRig rig="threePt" dir="t"/>
          </a:scene3d>
        </p:spPr>
      </p:pic>
    </p:spTree>
    <p:extLst>
      <p:ext uri="{BB962C8B-B14F-4D97-AF65-F5344CB8AC3E}">
        <p14:creationId xmlns:p14="http://schemas.microsoft.com/office/powerpoint/2010/main" val="372531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2" presetClass="entr" presetSubtype="4"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 calcmode="lin" valueType="num">
                                      <p:cBhvr additive="base">
                                        <p:cTn id="1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p:txBody>
          <a:bodyPr>
            <a:normAutofit/>
          </a:bodyPr>
          <a:lstStyle/>
          <a:p>
            <a:pPr marL="0" indent="0" algn="ctr">
              <a:buNone/>
            </a:pPr>
            <a:endParaRPr lang="en-US" sz="3200" dirty="0" smtClean="0"/>
          </a:p>
          <a:p>
            <a:pPr marL="0" indent="0" algn="ctr">
              <a:buNone/>
            </a:pPr>
            <a:endParaRPr lang="en-US" sz="3200" dirty="0"/>
          </a:p>
          <a:p>
            <a:pPr marL="0" indent="0" algn="ctr">
              <a:buNone/>
            </a:pPr>
            <a:endParaRPr lang="en-US" sz="3200" dirty="0" smtClean="0"/>
          </a:p>
          <a:p>
            <a:pPr marL="0" indent="0" algn="ctr">
              <a:buNone/>
            </a:pPr>
            <a:r>
              <a:rPr lang="en-US" sz="3200" dirty="0" smtClean="0"/>
              <a:t>Convolution </a:t>
            </a:r>
            <a:r>
              <a:rPr lang="en-US" sz="3200" dirty="0"/>
              <a:t>Arithmetic</a:t>
            </a:r>
          </a:p>
        </p:txBody>
      </p:sp>
    </p:spTree>
    <p:extLst>
      <p:ext uri="{BB962C8B-B14F-4D97-AF65-F5344CB8AC3E}">
        <p14:creationId xmlns:p14="http://schemas.microsoft.com/office/powerpoint/2010/main" val="15167797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Learning</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a:xfrm>
            <a:off x="361771" y="1600200"/>
            <a:ext cx="8316561" cy="4953765"/>
          </a:xfrm>
        </p:spPr>
        <p:txBody>
          <a:bodyPr>
            <a:normAutofit/>
          </a:bodyPr>
          <a:lstStyle/>
          <a:p>
            <a:pPr marL="0" indent="0" algn="ctr">
              <a:buNone/>
            </a:pPr>
            <a:r>
              <a:rPr lang="en-US" b="1" dirty="0" smtClean="0"/>
              <a:t>Automatically learn data</a:t>
            </a:r>
            <a:r>
              <a:rPr lang="en-US" b="1" dirty="0"/>
              <a:t>-</a:t>
            </a:r>
            <a:r>
              <a:rPr lang="en-US" b="1" dirty="0" smtClean="0"/>
              <a:t>driven, </a:t>
            </a:r>
            <a:r>
              <a:rPr lang="en-US" b="1" dirty="0"/>
              <a:t>hierarchical </a:t>
            </a:r>
            <a:r>
              <a:rPr lang="en-US" b="1" dirty="0" smtClean="0"/>
              <a:t>representations, to accomplish a task.</a:t>
            </a:r>
          </a:p>
          <a:p>
            <a:pPr marL="0" indent="0">
              <a:buNone/>
            </a:pPr>
            <a:endParaRPr lang="en-US" dirty="0" smtClean="0"/>
          </a:p>
          <a:p>
            <a:pPr marL="0" indent="0">
              <a:buNone/>
            </a:pPr>
            <a:r>
              <a:rPr lang="en-US" dirty="0" smtClean="0"/>
              <a:t>From </a:t>
            </a:r>
            <a:r>
              <a:rPr lang="en-US" dirty="0" err="1" smtClean="0"/>
              <a:t>Neocognitron</a:t>
            </a:r>
            <a:r>
              <a:rPr lang="en-US" dirty="0" smtClean="0"/>
              <a:t> [Fukushima 1980]:</a:t>
            </a:r>
          </a:p>
          <a:p>
            <a:r>
              <a:rPr lang="en-US" b="1" dirty="0" smtClean="0"/>
              <a:t>Learns data-driven features itself</a:t>
            </a:r>
            <a:r>
              <a:rPr lang="en-US" dirty="0" smtClean="0"/>
              <a:t>: “If </a:t>
            </a:r>
            <a:r>
              <a:rPr lang="en-US" dirty="0"/>
              <a:t>a set of stimulus patterns </a:t>
            </a:r>
            <a:r>
              <a:rPr lang="en-US" dirty="0" smtClean="0"/>
              <a:t>(input data) are </a:t>
            </a:r>
            <a:r>
              <a:rPr lang="en-US" dirty="0"/>
              <a:t>repeatedly presented to it, it gradually acquires the ability to recognize these patterns</a:t>
            </a:r>
            <a:r>
              <a:rPr lang="en-US" dirty="0" smtClean="0"/>
              <a:t>.” </a:t>
            </a:r>
          </a:p>
          <a:p>
            <a:endParaRPr lang="en-US" dirty="0" smtClean="0"/>
          </a:p>
          <a:p>
            <a:r>
              <a:rPr lang="en-US" b="1" dirty="0" smtClean="0"/>
              <a:t>Do not engineer for one task</a:t>
            </a:r>
            <a:r>
              <a:rPr lang="en-US" dirty="0" smtClean="0"/>
              <a:t>, adapt by learning: “It </a:t>
            </a:r>
            <a:r>
              <a:rPr lang="en-US" dirty="0"/>
              <a:t>is not necessary to give any instructions about the </a:t>
            </a:r>
            <a:r>
              <a:rPr lang="en-US" u="sng" dirty="0"/>
              <a:t>categories</a:t>
            </a:r>
            <a:r>
              <a:rPr lang="en-US" dirty="0"/>
              <a:t> to which </a:t>
            </a:r>
            <a:r>
              <a:rPr lang="en-US" u="sng" dirty="0"/>
              <a:t>the stimulus patterns </a:t>
            </a:r>
            <a:r>
              <a:rPr lang="en-US" u="sng" dirty="0" smtClean="0"/>
              <a:t>should </a:t>
            </a:r>
            <a:r>
              <a:rPr lang="en-US" u="sng" dirty="0"/>
              <a:t>belong</a:t>
            </a:r>
            <a:r>
              <a:rPr lang="en-US" dirty="0" smtClean="0"/>
              <a:t>.”</a:t>
            </a:r>
            <a:endParaRPr lang="en-US" dirty="0"/>
          </a:p>
        </p:txBody>
      </p:sp>
      <p:sp>
        <p:nvSpPr>
          <p:cNvPr id="2" name="TextBox 1"/>
          <p:cNvSpPr txBox="1"/>
          <p:nvPr/>
        </p:nvSpPr>
        <p:spPr>
          <a:xfrm>
            <a:off x="8711015" y="203960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403352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 calcmode="lin" valueType="num">
                                      <p:cBhvr additive="base">
                                        <p:cTn id="1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Input: Formats</a:t>
            </a:r>
            <a:endParaRPr lang="en-GB"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a:stretch>
            <a:fillRect/>
          </a:stretch>
        </p:blipFill>
        <p:spPr>
          <a:xfrm>
            <a:off x="807757" y="1584834"/>
            <a:ext cx="1481374" cy="1481374"/>
          </a:xfrm>
          <a:prstGeom prst="rect">
            <a:avLst/>
          </a:prstGeom>
          <a:scene3d>
            <a:camera prst="isometricOffAxis2Right"/>
            <a:lightRig rig="threePt" dir="t"/>
          </a:scene3d>
          <a:sp3d extrusionH="285750"/>
        </p:spPr>
      </p:pic>
      <p:grpSp>
        <p:nvGrpSpPr>
          <p:cNvPr id="9" name="Group 8"/>
          <p:cNvGrpSpPr/>
          <p:nvPr/>
        </p:nvGrpSpPr>
        <p:grpSpPr>
          <a:xfrm>
            <a:off x="3721507" y="1572898"/>
            <a:ext cx="1802399" cy="1506284"/>
            <a:chOff x="3681786" y="1600919"/>
            <a:chExt cx="3937683" cy="3290762"/>
          </a:xfrm>
        </p:grpSpPr>
        <p:pic>
          <p:nvPicPr>
            <p:cNvPr id="10" name="Picture 9"/>
            <p:cNvPicPr>
              <a:picLocks noChangeAspect="1"/>
            </p:cNvPicPr>
            <p:nvPr/>
          </p:nvPicPr>
          <p:blipFill>
            <a:blip r:embed="rId3">
              <a:duotone>
                <a:prstClr val="black"/>
                <a:schemeClr val="accent2">
                  <a:tint val="45000"/>
                  <a:satMod val="400000"/>
                </a:schemeClr>
              </a:duotone>
            </a:blip>
            <a:stretch>
              <a:fillRect/>
            </a:stretch>
          </p:blipFill>
          <p:spPr>
            <a:xfrm>
              <a:off x="3681786" y="1600919"/>
              <a:ext cx="3173256" cy="3173256"/>
            </a:xfrm>
            <a:prstGeom prst="rect">
              <a:avLst/>
            </a:prstGeom>
            <a:scene3d>
              <a:camera prst="isometricOffAxis2Right"/>
              <a:lightRig rig="threePt" dir="t"/>
            </a:scene3d>
            <a:sp3d extrusionH="285750"/>
          </p:spPr>
        </p:pic>
        <p:pic>
          <p:nvPicPr>
            <p:cNvPr id="11" name="Picture 10"/>
            <p:cNvPicPr>
              <a:picLocks noChangeAspect="1"/>
            </p:cNvPicPr>
            <p:nvPr/>
          </p:nvPicPr>
          <p:blipFill>
            <a:blip r:embed="rId3">
              <a:duotone>
                <a:prstClr val="black"/>
                <a:schemeClr val="accent6">
                  <a:tint val="45000"/>
                  <a:satMod val="400000"/>
                </a:schemeClr>
              </a:duotone>
            </a:blip>
            <a:stretch>
              <a:fillRect/>
            </a:stretch>
          </p:blipFill>
          <p:spPr>
            <a:xfrm>
              <a:off x="4060623" y="1662847"/>
              <a:ext cx="3173256" cy="3173256"/>
            </a:xfrm>
            <a:prstGeom prst="rect">
              <a:avLst/>
            </a:prstGeom>
            <a:scene3d>
              <a:camera prst="isometricOffAxis2Right"/>
              <a:lightRig rig="threePt" dir="t"/>
            </a:scene3d>
            <a:sp3d extrusionH="285750"/>
          </p:spPr>
        </p:pic>
        <p:pic>
          <p:nvPicPr>
            <p:cNvPr id="12" name="Picture 11"/>
            <p:cNvPicPr>
              <a:picLocks noChangeAspect="1"/>
            </p:cNvPicPr>
            <p:nvPr/>
          </p:nvPicPr>
          <p:blipFill>
            <a:blip r:embed="rId3">
              <a:duotone>
                <a:prstClr val="black"/>
                <a:schemeClr val="accent5">
                  <a:tint val="45000"/>
                  <a:satMod val="400000"/>
                </a:schemeClr>
              </a:duotone>
            </a:blip>
            <a:stretch>
              <a:fillRect/>
            </a:stretch>
          </p:blipFill>
          <p:spPr>
            <a:xfrm>
              <a:off x="4446213" y="1718425"/>
              <a:ext cx="3173256" cy="3173256"/>
            </a:xfrm>
            <a:prstGeom prst="rect">
              <a:avLst/>
            </a:prstGeom>
            <a:scene3d>
              <a:camera prst="isometricOffAxis2Right"/>
              <a:lightRig rig="threePt" dir="t"/>
            </a:scene3d>
            <a:sp3d extrusionH="285750"/>
          </p:spPr>
        </p:pic>
      </p:grpSp>
      <p:grpSp>
        <p:nvGrpSpPr>
          <p:cNvPr id="13" name="Group 12"/>
          <p:cNvGrpSpPr/>
          <p:nvPr/>
        </p:nvGrpSpPr>
        <p:grpSpPr>
          <a:xfrm>
            <a:off x="6600130" y="1564397"/>
            <a:ext cx="2089219" cy="1422435"/>
            <a:chOff x="7292726" y="1662847"/>
            <a:chExt cx="5070586" cy="3452285"/>
          </a:xfrm>
        </p:grpSpPr>
        <p:pic>
          <p:nvPicPr>
            <p:cNvPr id="15" name="Picture 14"/>
            <p:cNvPicPr>
              <a:picLocks noChangeAspect="1"/>
            </p:cNvPicPr>
            <p:nvPr/>
          </p:nvPicPr>
          <p:blipFill>
            <a:blip r:embed="rId3"/>
            <a:stretch>
              <a:fillRect/>
            </a:stretch>
          </p:blipFill>
          <p:spPr>
            <a:xfrm>
              <a:off x="7292726" y="1662847"/>
              <a:ext cx="3173256" cy="3173256"/>
            </a:xfrm>
            <a:prstGeom prst="rect">
              <a:avLst/>
            </a:prstGeom>
            <a:scene3d>
              <a:camera prst="isometricOffAxis2Right"/>
              <a:lightRig rig="threePt" dir="t"/>
            </a:scene3d>
            <a:sp3d extrusionH="285750"/>
          </p:spPr>
        </p:pic>
        <p:grpSp>
          <p:nvGrpSpPr>
            <p:cNvPr id="16" name="Group 15"/>
            <p:cNvGrpSpPr/>
            <p:nvPr/>
          </p:nvGrpSpPr>
          <p:grpSpPr>
            <a:xfrm>
              <a:off x="7678316" y="1718425"/>
              <a:ext cx="4684996" cy="3396707"/>
              <a:chOff x="7678316" y="1718425"/>
              <a:chExt cx="4684996" cy="3396707"/>
            </a:xfrm>
          </p:grpSpPr>
          <p:grpSp>
            <p:nvGrpSpPr>
              <p:cNvPr id="17" name="Group 16"/>
              <p:cNvGrpSpPr/>
              <p:nvPr/>
            </p:nvGrpSpPr>
            <p:grpSpPr>
              <a:xfrm>
                <a:off x="7678316" y="1718425"/>
                <a:ext cx="4302105" cy="3341129"/>
                <a:chOff x="7678316" y="1718425"/>
                <a:chExt cx="4302105" cy="3341129"/>
              </a:xfrm>
            </p:grpSpPr>
            <p:pic>
              <p:nvPicPr>
                <p:cNvPr id="19" name="Picture 18"/>
                <p:cNvPicPr>
                  <a:picLocks noChangeAspect="1"/>
                </p:cNvPicPr>
                <p:nvPr/>
              </p:nvPicPr>
              <p:blipFill>
                <a:blip r:embed="rId3"/>
                <a:stretch>
                  <a:fillRect/>
                </a:stretch>
              </p:blipFill>
              <p:spPr>
                <a:xfrm>
                  <a:off x="7678316" y="1718425"/>
                  <a:ext cx="3173256" cy="3173256"/>
                </a:xfrm>
                <a:prstGeom prst="rect">
                  <a:avLst/>
                </a:prstGeom>
                <a:scene3d>
                  <a:camera prst="isometricOffAxis2Right"/>
                  <a:lightRig rig="threePt" dir="t"/>
                </a:scene3d>
                <a:sp3d extrusionH="285750"/>
              </p:spPr>
            </p:pic>
            <p:pic>
              <p:nvPicPr>
                <p:cNvPr id="20" name="Picture 19"/>
                <p:cNvPicPr>
                  <a:picLocks noChangeAspect="1"/>
                </p:cNvPicPr>
                <p:nvPr/>
              </p:nvPicPr>
              <p:blipFill>
                <a:blip r:embed="rId3"/>
                <a:stretch>
                  <a:fillRect/>
                </a:stretch>
              </p:blipFill>
              <p:spPr>
                <a:xfrm>
                  <a:off x="8061207" y="1774003"/>
                  <a:ext cx="3173256" cy="3173256"/>
                </a:xfrm>
                <a:prstGeom prst="rect">
                  <a:avLst/>
                </a:prstGeom>
                <a:scene3d>
                  <a:camera prst="isometricOffAxis2Right"/>
                  <a:lightRig rig="threePt" dir="t"/>
                </a:scene3d>
                <a:sp3d extrusionH="285750"/>
              </p:spPr>
            </p:pic>
            <p:pic>
              <p:nvPicPr>
                <p:cNvPr id="21" name="Picture 20"/>
                <p:cNvPicPr>
                  <a:picLocks noChangeAspect="1"/>
                </p:cNvPicPr>
                <p:nvPr/>
              </p:nvPicPr>
              <p:blipFill>
                <a:blip r:embed="rId3"/>
                <a:stretch>
                  <a:fillRect/>
                </a:stretch>
              </p:blipFill>
              <p:spPr>
                <a:xfrm>
                  <a:off x="8444098" y="1829581"/>
                  <a:ext cx="3173256" cy="3173256"/>
                </a:xfrm>
                <a:prstGeom prst="rect">
                  <a:avLst/>
                </a:prstGeom>
                <a:scene3d>
                  <a:camera prst="isometricOffAxis2Right"/>
                  <a:lightRig rig="threePt" dir="t"/>
                </a:scene3d>
                <a:sp3d extrusionH="285750"/>
              </p:spPr>
            </p:pic>
            <p:pic>
              <p:nvPicPr>
                <p:cNvPr id="22" name="Picture 21"/>
                <p:cNvPicPr>
                  <a:picLocks noChangeAspect="1"/>
                </p:cNvPicPr>
                <p:nvPr/>
              </p:nvPicPr>
              <p:blipFill>
                <a:blip r:embed="rId3"/>
                <a:stretch>
                  <a:fillRect/>
                </a:stretch>
              </p:blipFill>
              <p:spPr>
                <a:xfrm>
                  <a:off x="8807165" y="1886298"/>
                  <a:ext cx="3173256" cy="3173256"/>
                </a:xfrm>
                <a:prstGeom prst="rect">
                  <a:avLst/>
                </a:prstGeom>
                <a:scene3d>
                  <a:camera prst="isometricOffAxis2Right"/>
                  <a:lightRig rig="threePt" dir="t"/>
                </a:scene3d>
                <a:sp3d extrusionH="285750"/>
              </p:spPr>
            </p:pic>
          </p:grpSp>
          <p:pic>
            <p:nvPicPr>
              <p:cNvPr id="18" name="Picture 17"/>
              <p:cNvPicPr>
                <a:picLocks noChangeAspect="1"/>
              </p:cNvPicPr>
              <p:nvPr/>
            </p:nvPicPr>
            <p:blipFill>
              <a:blip r:embed="rId3"/>
              <a:stretch>
                <a:fillRect/>
              </a:stretch>
            </p:blipFill>
            <p:spPr>
              <a:xfrm>
                <a:off x="9190056" y="1941876"/>
                <a:ext cx="3173256" cy="3173256"/>
              </a:xfrm>
              <a:prstGeom prst="rect">
                <a:avLst/>
              </a:prstGeom>
              <a:scene3d>
                <a:camera prst="isometricOffAxis2Right"/>
                <a:lightRig rig="threePt" dir="t"/>
              </a:scene3d>
              <a:sp3d extrusionH="285750"/>
            </p:spPr>
          </p:pic>
        </p:grpSp>
      </p:grpSp>
      <p:sp>
        <p:nvSpPr>
          <p:cNvPr id="23" name="TextBox 22"/>
          <p:cNvSpPr txBox="1"/>
          <p:nvPr/>
        </p:nvSpPr>
        <p:spPr>
          <a:xfrm>
            <a:off x="262050" y="3428205"/>
            <a:ext cx="2648081" cy="923330"/>
          </a:xfrm>
          <a:prstGeom prst="rect">
            <a:avLst/>
          </a:prstGeom>
          <a:noFill/>
        </p:spPr>
        <p:txBody>
          <a:bodyPr wrap="none" rtlCol="0">
            <a:spAutoFit/>
          </a:bodyPr>
          <a:lstStyle/>
          <a:p>
            <a:pPr algn="ctr"/>
            <a:r>
              <a:rPr lang="en-GB" dirty="0"/>
              <a:t>2D </a:t>
            </a:r>
            <a:r>
              <a:rPr lang="en-GB" dirty="0" smtClean="0"/>
              <a:t>image, 1 channel</a:t>
            </a:r>
          </a:p>
          <a:p>
            <a:pPr algn="ctr"/>
            <a:r>
              <a:rPr lang="en-GB" dirty="0" smtClean="0"/>
              <a:t>2D tensor (</a:t>
            </a:r>
            <a:r>
              <a:rPr lang="en-GB" dirty="0" err="1" smtClean="0"/>
              <a:t>x,y</a:t>
            </a:r>
            <a:r>
              <a:rPr lang="en-GB" dirty="0" smtClean="0"/>
              <a:t>)</a:t>
            </a:r>
          </a:p>
          <a:p>
            <a:pPr algn="ctr"/>
            <a:r>
              <a:rPr lang="en-GB" dirty="0" err="1" smtClean="0"/>
              <a:t>Eg</a:t>
            </a:r>
            <a:r>
              <a:rPr lang="en-GB" dirty="0" smtClean="0"/>
              <a:t>: </a:t>
            </a:r>
            <a:r>
              <a:rPr lang="en-GB" dirty="0"/>
              <a:t>b</a:t>
            </a:r>
            <a:r>
              <a:rPr lang="en-GB" dirty="0" smtClean="0"/>
              <a:t>lack &amp; white image</a:t>
            </a:r>
            <a:endParaRPr lang="en-GB" dirty="0"/>
          </a:p>
        </p:txBody>
      </p:sp>
      <p:sp>
        <p:nvSpPr>
          <p:cNvPr id="24" name="TextBox 23"/>
          <p:cNvSpPr txBox="1"/>
          <p:nvPr/>
        </p:nvSpPr>
        <p:spPr>
          <a:xfrm>
            <a:off x="3530394" y="3431679"/>
            <a:ext cx="2417361" cy="923330"/>
          </a:xfrm>
          <a:prstGeom prst="rect">
            <a:avLst/>
          </a:prstGeom>
          <a:noFill/>
        </p:spPr>
        <p:txBody>
          <a:bodyPr wrap="none" rtlCol="0">
            <a:spAutoFit/>
          </a:bodyPr>
          <a:lstStyle/>
          <a:p>
            <a:pPr algn="ctr"/>
            <a:r>
              <a:rPr lang="en-GB" dirty="0" smtClean="0"/>
              <a:t>2D image, 3 channels</a:t>
            </a:r>
          </a:p>
          <a:p>
            <a:pPr algn="ctr"/>
            <a:r>
              <a:rPr lang="en-GB" dirty="0" smtClean="0"/>
              <a:t>3D tensor (</a:t>
            </a:r>
            <a:r>
              <a:rPr lang="en-GB" dirty="0" err="1" smtClean="0"/>
              <a:t>x,y,c</a:t>
            </a:r>
            <a:r>
              <a:rPr lang="en-GB" dirty="0" smtClean="0"/>
              <a:t>)</a:t>
            </a:r>
            <a:r>
              <a:rPr lang="en-GB" dirty="0"/>
              <a:t/>
            </a:r>
            <a:br>
              <a:rPr lang="en-GB" dirty="0"/>
            </a:br>
            <a:r>
              <a:rPr lang="en-GB" dirty="0" err="1" smtClean="0"/>
              <a:t>Eg</a:t>
            </a:r>
            <a:r>
              <a:rPr lang="en-GB" dirty="0" smtClean="0"/>
              <a:t>: RGB image</a:t>
            </a:r>
          </a:p>
        </p:txBody>
      </p:sp>
      <p:sp>
        <p:nvSpPr>
          <p:cNvPr id="25" name="TextBox 24"/>
          <p:cNvSpPr txBox="1"/>
          <p:nvPr/>
        </p:nvSpPr>
        <p:spPr>
          <a:xfrm>
            <a:off x="6493767" y="3403986"/>
            <a:ext cx="2301945" cy="923330"/>
          </a:xfrm>
          <a:prstGeom prst="rect">
            <a:avLst/>
          </a:prstGeom>
          <a:noFill/>
        </p:spPr>
        <p:txBody>
          <a:bodyPr wrap="none" rtlCol="0">
            <a:spAutoFit/>
          </a:bodyPr>
          <a:lstStyle/>
          <a:p>
            <a:pPr algn="ctr"/>
            <a:r>
              <a:rPr lang="en-GB" dirty="0" smtClean="0"/>
              <a:t>3D image, 1 channel</a:t>
            </a:r>
          </a:p>
          <a:p>
            <a:pPr algn="ctr"/>
            <a:r>
              <a:rPr lang="en-GB" dirty="0" smtClean="0"/>
              <a:t>3D tensor (</a:t>
            </a:r>
            <a:r>
              <a:rPr lang="en-GB" dirty="0" err="1" smtClean="0"/>
              <a:t>x,y,z</a:t>
            </a:r>
            <a:r>
              <a:rPr lang="en-GB" dirty="0" smtClean="0"/>
              <a:t>)</a:t>
            </a:r>
          </a:p>
          <a:p>
            <a:pPr algn="ctr"/>
            <a:r>
              <a:rPr lang="en-GB" dirty="0" err="1" smtClean="0"/>
              <a:t>Eg</a:t>
            </a:r>
            <a:r>
              <a:rPr lang="en-GB" dirty="0" smtClean="0"/>
              <a:t>: CT volume</a:t>
            </a:r>
            <a:endParaRPr lang="en-GB" dirty="0"/>
          </a:p>
        </p:txBody>
      </p:sp>
      <p:sp>
        <p:nvSpPr>
          <p:cNvPr id="73" name="TextBox 72"/>
          <p:cNvSpPr txBox="1"/>
          <p:nvPr/>
        </p:nvSpPr>
        <p:spPr>
          <a:xfrm>
            <a:off x="173628" y="5229714"/>
            <a:ext cx="3494541" cy="923330"/>
          </a:xfrm>
          <a:prstGeom prst="rect">
            <a:avLst/>
          </a:prstGeom>
          <a:noFill/>
        </p:spPr>
        <p:txBody>
          <a:bodyPr wrap="none" rtlCol="0">
            <a:spAutoFit/>
          </a:bodyPr>
          <a:lstStyle/>
          <a:p>
            <a:pPr algn="ctr"/>
            <a:r>
              <a:rPr lang="en-GB" dirty="0" smtClean="0"/>
              <a:t>3D image, 3 channels</a:t>
            </a:r>
          </a:p>
          <a:p>
            <a:pPr algn="ctr"/>
            <a:r>
              <a:rPr lang="en-GB" b="1" u="sng" dirty="0" smtClean="0"/>
              <a:t>4D</a:t>
            </a:r>
            <a:r>
              <a:rPr lang="en-GB" dirty="0" smtClean="0"/>
              <a:t> tensor (</a:t>
            </a:r>
            <a:r>
              <a:rPr lang="en-GB" dirty="0" err="1" smtClean="0"/>
              <a:t>x,y,z,c</a:t>
            </a:r>
            <a:r>
              <a:rPr lang="en-GB" dirty="0" smtClean="0"/>
              <a:t>)</a:t>
            </a:r>
          </a:p>
          <a:p>
            <a:pPr algn="ctr"/>
            <a:r>
              <a:rPr lang="en-GB" dirty="0" err="1" smtClean="0"/>
              <a:t>Eg</a:t>
            </a:r>
            <a:r>
              <a:rPr lang="en-GB" dirty="0" smtClean="0"/>
              <a:t>: MRI volumes of 3 modalities</a:t>
            </a:r>
            <a:endParaRPr lang="en-GB" dirty="0"/>
          </a:p>
        </p:txBody>
      </p:sp>
      <p:pic>
        <p:nvPicPr>
          <p:cNvPr id="2" name="Picture 1" descr="input4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952" y="4770674"/>
            <a:ext cx="3934494" cy="1882490"/>
          </a:xfrm>
          <a:prstGeom prst="rect">
            <a:avLst/>
          </a:prstGeom>
        </p:spPr>
      </p:pic>
      <p:grpSp>
        <p:nvGrpSpPr>
          <p:cNvPr id="132" name="Group 131"/>
          <p:cNvGrpSpPr/>
          <p:nvPr/>
        </p:nvGrpSpPr>
        <p:grpSpPr>
          <a:xfrm>
            <a:off x="488868" y="1172554"/>
            <a:ext cx="923372" cy="2029730"/>
            <a:chOff x="488868" y="1172554"/>
            <a:chExt cx="923372" cy="2029730"/>
          </a:xfrm>
        </p:grpSpPr>
        <p:cxnSp>
          <p:nvCxnSpPr>
            <p:cNvPr id="91" name="Straight Arrow Connector 90"/>
            <p:cNvCxnSpPr/>
            <p:nvPr/>
          </p:nvCxnSpPr>
          <p:spPr>
            <a:xfrm flipV="1">
              <a:off x="792976" y="1365503"/>
              <a:ext cx="619264" cy="41249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792976" y="1765229"/>
              <a:ext cx="14781" cy="138275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24560" y="1172554"/>
              <a:ext cx="294640" cy="369332"/>
            </a:xfrm>
            <a:prstGeom prst="rect">
              <a:avLst/>
            </a:prstGeom>
            <a:noFill/>
          </p:spPr>
          <p:txBody>
            <a:bodyPr wrap="square" rtlCol="0">
              <a:spAutoFit/>
            </a:bodyPr>
            <a:lstStyle/>
            <a:p>
              <a:r>
                <a:rPr lang="en-US" dirty="0"/>
                <a:t>y</a:t>
              </a:r>
            </a:p>
          </p:txBody>
        </p:sp>
        <p:sp>
          <p:nvSpPr>
            <p:cNvPr id="90" name="TextBox 89"/>
            <p:cNvSpPr txBox="1"/>
            <p:nvPr/>
          </p:nvSpPr>
          <p:spPr>
            <a:xfrm>
              <a:off x="488868" y="2832952"/>
              <a:ext cx="303612" cy="369332"/>
            </a:xfrm>
            <a:prstGeom prst="rect">
              <a:avLst/>
            </a:prstGeom>
            <a:noFill/>
          </p:spPr>
          <p:txBody>
            <a:bodyPr wrap="square" rtlCol="0">
              <a:spAutoFit/>
            </a:bodyPr>
            <a:lstStyle/>
            <a:p>
              <a:r>
                <a:rPr lang="en-US" dirty="0" smtClean="0"/>
                <a:t>x</a:t>
              </a:r>
              <a:endParaRPr lang="en-US" dirty="0"/>
            </a:p>
          </p:txBody>
        </p:sp>
      </p:grpSp>
      <p:grpSp>
        <p:nvGrpSpPr>
          <p:cNvPr id="120" name="Group 119"/>
          <p:cNvGrpSpPr/>
          <p:nvPr/>
        </p:nvGrpSpPr>
        <p:grpSpPr>
          <a:xfrm>
            <a:off x="5174004" y="4672065"/>
            <a:ext cx="3582904" cy="631293"/>
            <a:chOff x="3627756" y="3041595"/>
            <a:chExt cx="852169" cy="375930"/>
          </a:xfrm>
        </p:grpSpPr>
        <p:cxnSp>
          <p:nvCxnSpPr>
            <p:cNvPr id="121" name="Straight Arrow Connector 120"/>
            <p:cNvCxnSpPr/>
            <p:nvPr/>
          </p:nvCxnSpPr>
          <p:spPr>
            <a:xfrm>
              <a:off x="3627756" y="3041595"/>
              <a:ext cx="725481" cy="277059"/>
            </a:xfrm>
            <a:prstGeom prst="straightConnector1">
              <a:avLst/>
            </a:prstGeom>
            <a:ln w="28575" cmpd="sng">
              <a:solidFill>
                <a:schemeClr val="tx1"/>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4362120" y="3197590"/>
              <a:ext cx="117805" cy="219935"/>
            </a:xfrm>
            <a:prstGeom prst="rect">
              <a:avLst/>
            </a:prstGeom>
            <a:noFill/>
          </p:spPr>
          <p:txBody>
            <a:bodyPr wrap="square" rtlCol="0">
              <a:spAutoFit/>
            </a:bodyPr>
            <a:lstStyle/>
            <a:p>
              <a:r>
                <a:rPr lang="en-US" dirty="0" smtClean="0"/>
                <a:t>C</a:t>
              </a:r>
              <a:endParaRPr lang="en-US" dirty="0"/>
            </a:p>
          </p:txBody>
        </p:sp>
      </p:grpSp>
      <p:sp>
        <p:nvSpPr>
          <p:cNvPr id="124" name="TextBox 123"/>
          <p:cNvSpPr txBox="1"/>
          <p:nvPr/>
        </p:nvSpPr>
        <p:spPr>
          <a:xfrm>
            <a:off x="7798985" y="4737843"/>
            <a:ext cx="699817" cy="369332"/>
          </a:xfrm>
          <a:prstGeom prst="rect">
            <a:avLst/>
          </a:prstGeom>
          <a:noFill/>
        </p:spPr>
        <p:txBody>
          <a:bodyPr wrap="square" rtlCol="0">
            <a:spAutoFit/>
          </a:bodyPr>
          <a:lstStyle/>
          <a:p>
            <a:r>
              <a:rPr lang="en-US" dirty="0" smtClean="0"/>
              <a:t>c=3</a:t>
            </a:r>
            <a:endParaRPr lang="en-US" dirty="0"/>
          </a:p>
        </p:txBody>
      </p:sp>
      <p:sp>
        <p:nvSpPr>
          <p:cNvPr id="125" name="TextBox 124"/>
          <p:cNvSpPr txBox="1"/>
          <p:nvPr/>
        </p:nvSpPr>
        <p:spPr>
          <a:xfrm>
            <a:off x="6657560" y="4560534"/>
            <a:ext cx="699817" cy="369332"/>
          </a:xfrm>
          <a:prstGeom prst="rect">
            <a:avLst/>
          </a:prstGeom>
          <a:noFill/>
        </p:spPr>
        <p:txBody>
          <a:bodyPr wrap="square" rtlCol="0">
            <a:spAutoFit/>
          </a:bodyPr>
          <a:lstStyle/>
          <a:p>
            <a:r>
              <a:rPr lang="en-US" dirty="0"/>
              <a:t>c</a:t>
            </a:r>
            <a:r>
              <a:rPr lang="en-US" dirty="0" smtClean="0"/>
              <a:t>=2</a:t>
            </a:r>
            <a:endParaRPr lang="en-US" dirty="0"/>
          </a:p>
        </p:txBody>
      </p:sp>
      <p:sp>
        <p:nvSpPr>
          <p:cNvPr id="126" name="TextBox 125"/>
          <p:cNvSpPr txBox="1"/>
          <p:nvPr/>
        </p:nvSpPr>
        <p:spPr>
          <a:xfrm>
            <a:off x="5497339" y="4389288"/>
            <a:ext cx="699817" cy="369332"/>
          </a:xfrm>
          <a:prstGeom prst="rect">
            <a:avLst/>
          </a:prstGeom>
          <a:noFill/>
        </p:spPr>
        <p:txBody>
          <a:bodyPr wrap="square" rtlCol="0">
            <a:spAutoFit/>
          </a:bodyPr>
          <a:lstStyle/>
          <a:p>
            <a:r>
              <a:rPr lang="en-US" dirty="0"/>
              <a:t>c</a:t>
            </a:r>
            <a:r>
              <a:rPr lang="en-US" dirty="0" smtClean="0"/>
              <a:t>=1</a:t>
            </a:r>
            <a:endParaRPr lang="en-US" dirty="0"/>
          </a:p>
        </p:txBody>
      </p:sp>
      <p:grpSp>
        <p:nvGrpSpPr>
          <p:cNvPr id="133" name="Group 132"/>
          <p:cNvGrpSpPr/>
          <p:nvPr/>
        </p:nvGrpSpPr>
        <p:grpSpPr>
          <a:xfrm>
            <a:off x="3356223" y="1158895"/>
            <a:ext cx="923372" cy="2029730"/>
            <a:chOff x="488868" y="1172554"/>
            <a:chExt cx="923372" cy="2029730"/>
          </a:xfrm>
        </p:grpSpPr>
        <p:cxnSp>
          <p:nvCxnSpPr>
            <p:cNvPr id="134" name="Straight Arrow Connector 133"/>
            <p:cNvCxnSpPr/>
            <p:nvPr/>
          </p:nvCxnSpPr>
          <p:spPr>
            <a:xfrm flipV="1">
              <a:off x="792976" y="1365503"/>
              <a:ext cx="619264" cy="41249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792976" y="1765229"/>
              <a:ext cx="14781" cy="138275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924560" y="1172554"/>
              <a:ext cx="294640" cy="369332"/>
            </a:xfrm>
            <a:prstGeom prst="rect">
              <a:avLst/>
            </a:prstGeom>
            <a:noFill/>
          </p:spPr>
          <p:txBody>
            <a:bodyPr wrap="square" rtlCol="0">
              <a:spAutoFit/>
            </a:bodyPr>
            <a:lstStyle/>
            <a:p>
              <a:r>
                <a:rPr lang="en-US" dirty="0"/>
                <a:t>y</a:t>
              </a:r>
            </a:p>
          </p:txBody>
        </p:sp>
        <p:sp>
          <p:nvSpPr>
            <p:cNvPr id="137" name="TextBox 136"/>
            <p:cNvSpPr txBox="1"/>
            <p:nvPr/>
          </p:nvSpPr>
          <p:spPr>
            <a:xfrm>
              <a:off x="488868" y="2832952"/>
              <a:ext cx="303612" cy="369332"/>
            </a:xfrm>
            <a:prstGeom prst="rect">
              <a:avLst/>
            </a:prstGeom>
            <a:noFill/>
          </p:spPr>
          <p:txBody>
            <a:bodyPr wrap="square" rtlCol="0">
              <a:spAutoFit/>
            </a:bodyPr>
            <a:lstStyle/>
            <a:p>
              <a:r>
                <a:rPr lang="en-US" dirty="0" smtClean="0"/>
                <a:t>x</a:t>
              </a:r>
              <a:endParaRPr lang="en-US" dirty="0"/>
            </a:p>
          </p:txBody>
        </p:sp>
      </p:grpSp>
      <p:grpSp>
        <p:nvGrpSpPr>
          <p:cNvPr id="144" name="Group 143"/>
          <p:cNvGrpSpPr/>
          <p:nvPr/>
        </p:nvGrpSpPr>
        <p:grpSpPr>
          <a:xfrm>
            <a:off x="3863035" y="3107345"/>
            <a:ext cx="922778" cy="369332"/>
            <a:chOff x="3863035" y="3107345"/>
            <a:chExt cx="922778" cy="369332"/>
          </a:xfrm>
        </p:grpSpPr>
        <p:cxnSp>
          <p:nvCxnSpPr>
            <p:cNvPr id="78" name="Straight Arrow Connector 77"/>
            <p:cNvCxnSpPr/>
            <p:nvPr/>
          </p:nvCxnSpPr>
          <p:spPr>
            <a:xfrm>
              <a:off x="3863035" y="3242943"/>
              <a:ext cx="586238" cy="8992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3" name="TextBox 142"/>
            <p:cNvSpPr txBox="1"/>
            <p:nvPr/>
          </p:nvSpPr>
          <p:spPr>
            <a:xfrm>
              <a:off x="4482201" y="3107345"/>
              <a:ext cx="303612" cy="369332"/>
            </a:xfrm>
            <a:prstGeom prst="rect">
              <a:avLst/>
            </a:prstGeom>
            <a:noFill/>
          </p:spPr>
          <p:txBody>
            <a:bodyPr wrap="square" rtlCol="0">
              <a:spAutoFit/>
            </a:bodyPr>
            <a:lstStyle/>
            <a:p>
              <a:r>
                <a:rPr lang="en-US" dirty="0" smtClean="0"/>
                <a:t>c</a:t>
              </a:r>
              <a:endParaRPr lang="en-US" dirty="0"/>
            </a:p>
          </p:txBody>
        </p:sp>
      </p:grpSp>
      <p:grpSp>
        <p:nvGrpSpPr>
          <p:cNvPr id="145" name="Group 144"/>
          <p:cNvGrpSpPr/>
          <p:nvPr/>
        </p:nvGrpSpPr>
        <p:grpSpPr>
          <a:xfrm>
            <a:off x="6142985" y="1158895"/>
            <a:ext cx="923372" cy="2029730"/>
            <a:chOff x="488868" y="1172554"/>
            <a:chExt cx="923372" cy="2029730"/>
          </a:xfrm>
        </p:grpSpPr>
        <p:cxnSp>
          <p:nvCxnSpPr>
            <p:cNvPr id="146" name="Straight Arrow Connector 145"/>
            <p:cNvCxnSpPr/>
            <p:nvPr/>
          </p:nvCxnSpPr>
          <p:spPr>
            <a:xfrm flipV="1">
              <a:off x="792976" y="1365503"/>
              <a:ext cx="619264" cy="41249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a:off x="792976" y="1765229"/>
              <a:ext cx="14781" cy="138275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8" name="TextBox 147"/>
            <p:cNvSpPr txBox="1"/>
            <p:nvPr/>
          </p:nvSpPr>
          <p:spPr>
            <a:xfrm>
              <a:off x="924560" y="1172554"/>
              <a:ext cx="294640" cy="369332"/>
            </a:xfrm>
            <a:prstGeom prst="rect">
              <a:avLst/>
            </a:prstGeom>
            <a:noFill/>
          </p:spPr>
          <p:txBody>
            <a:bodyPr wrap="square" rtlCol="0">
              <a:spAutoFit/>
            </a:bodyPr>
            <a:lstStyle/>
            <a:p>
              <a:r>
                <a:rPr lang="en-US" dirty="0"/>
                <a:t>y</a:t>
              </a:r>
            </a:p>
          </p:txBody>
        </p:sp>
        <p:sp>
          <p:nvSpPr>
            <p:cNvPr id="149" name="TextBox 148"/>
            <p:cNvSpPr txBox="1"/>
            <p:nvPr/>
          </p:nvSpPr>
          <p:spPr>
            <a:xfrm>
              <a:off x="488868" y="2832952"/>
              <a:ext cx="303612" cy="369332"/>
            </a:xfrm>
            <a:prstGeom prst="rect">
              <a:avLst/>
            </a:prstGeom>
            <a:noFill/>
          </p:spPr>
          <p:txBody>
            <a:bodyPr wrap="square" rtlCol="0">
              <a:spAutoFit/>
            </a:bodyPr>
            <a:lstStyle/>
            <a:p>
              <a:r>
                <a:rPr lang="en-US" dirty="0" smtClean="0"/>
                <a:t>x</a:t>
              </a:r>
              <a:endParaRPr lang="en-US" dirty="0"/>
            </a:p>
          </p:txBody>
        </p:sp>
      </p:grpSp>
      <p:grpSp>
        <p:nvGrpSpPr>
          <p:cNvPr id="150" name="Group 149"/>
          <p:cNvGrpSpPr/>
          <p:nvPr/>
        </p:nvGrpSpPr>
        <p:grpSpPr>
          <a:xfrm>
            <a:off x="6683557" y="3024279"/>
            <a:ext cx="1349498" cy="369332"/>
            <a:chOff x="3883355" y="3127665"/>
            <a:chExt cx="1349498" cy="369332"/>
          </a:xfrm>
        </p:grpSpPr>
        <p:cxnSp>
          <p:nvCxnSpPr>
            <p:cNvPr id="151" name="Straight Arrow Connector 150"/>
            <p:cNvCxnSpPr/>
            <p:nvPr/>
          </p:nvCxnSpPr>
          <p:spPr>
            <a:xfrm>
              <a:off x="3883355" y="3202303"/>
              <a:ext cx="948087" cy="14542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2" name="TextBox 151"/>
            <p:cNvSpPr txBox="1"/>
            <p:nvPr/>
          </p:nvSpPr>
          <p:spPr>
            <a:xfrm>
              <a:off x="4929241" y="3127665"/>
              <a:ext cx="303612" cy="369332"/>
            </a:xfrm>
            <a:prstGeom prst="rect">
              <a:avLst/>
            </a:prstGeom>
            <a:noFill/>
          </p:spPr>
          <p:txBody>
            <a:bodyPr wrap="square" rtlCol="0">
              <a:spAutoFit/>
            </a:bodyPr>
            <a:lstStyle/>
            <a:p>
              <a:r>
                <a:rPr lang="en-US" dirty="0"/>
                <a:t>z</a:t>
              </a:r>
            </a:p>
          </p:txBody>
        </p:sp>
      </p:grpSp>
      <p:grpSp>
        <p:nvGrpSpPr>
          <p:cNvPr id="154" name="Group 153"/>
          <p:cNvGrpSpPr/>
          <p:nvPr/>
        </p:nvGrpSpPr>
        <p:grpSpPr>
          <a:xfrm>
            <a:off x="4087051" y="4530516"/>
            <a:ext cx="730332" cy="1704610"/>
            <a:chOff x="488868" y="1284314"/>
            <a:chExt cx="730332" cy="1704610"/>
          </a:xfrm>
        </p:grpSpPr>
        <p:cxnSp>
          <p:nvCxnSpPr>
            <p:cNvPr id="155" name="Straight Arrow Connector 154"/>
            <p:cNvCxnSpPr/>
            <p:nvPr/>
          </p:nvCxnSpPr>
          <p:spPr>
            <a:xfrm flipV="1">
              <a:off x="792976" y="1491641"/>
              <a:ext cx="426224" cy="28636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792976" y="1765229"/>
              <a:ext cx="14781" cy="114161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792480" y="1284314"/>
              <a:ext cx="294640" cy="369332"/>
            </a:xfrm>
            <a:prstGeom prst="rect">
              <a:avLst/>
            </a:prstGeom>
            <a:noFill/>
          </p:spPr>
          <p:txBody>
            <a:bodyPr wrap="square" rtlCol="0">
              <a:spAutoFit/>
            </a:bodyPr>
            <a:lstStyle/>
            <a:p>
              <a:r>
                <a:rPr lang="en-US" dirty="0"/>
                <a:t>y</a:t>
              </a:r>
            </a:p>
          </p:txBody>
        </p:sp>
        <p:sp>
          <p:nvSpPr>
            <p:cNvPr id="158" name="TextBox 157"/>
            <p:cNvSpPr txBox="1"/>
            <p:nvPr/>
          </p:nvSpPr>
          <p:spPr>
            <a:xfrm>
              <a:off x="488868" y="2619592"/>
              <a:ext cx="303612" cy="369332"/>
            </a:xfrm>
            <a:prstGeom prst="rect">
              <a:avLst/>
            </a:prstGeom>
            <a:noFill/>
          </p:spPr>
          <p:txBody>
            <a:bodyPr wrap="square" rtlCol="0">
              <a:spAutoFit/>
            </a:bodyPr>
            <a:lstStyle/>
            <a:p>
              <a:r>
                <a:rPr lang="en-US" dirty="0" smtClean="0"/>
                <a:t>x</a:t>
              </a:r>
              <a:endParaRPr lang="en-US" dirty="0"/>
            </a:p>
          </p:txBody>
        </p:sp>
      </p:grpSp>
      <p:grpSp>
        <p:nvGrpSpPr>
          <p:cNvPr id="162" name="Group 161"/>
          <p:cNvGrpSpPr/>
          <p:nvPr/>
        </p:nvGrpSpPr>
        <p:grpSpPr>
          <a:xfrm>
            <a:off x="4570375" y="6243500"/>
            <a:ext cx="792825" cy="369332"/>
            <a:chOff x="3883355" y="3178465"/>
            <a:chExt cx="792825" cy="369332"/>
          </a:xfrm>
        </p:grpSpPr>
        <p:cxnSp>
          <p:nvCxnSpPr>
            <p:cNvPr id="163" name="Straight Arrow Connector 162"/>
            <p:cNvCxnSpPr/>
            <p:nvPr/>
          </p:nvCxnSpPr>
          <p:spPr>
            <a:xfrm>
              <a:off x="3883355" y="3202303"/>
              <a:ext cx="792825" cy="11487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4289161" y="3178465"/>
              <a:ext cx="303612" cy="369332"/>
            </a:xfrm>
            <a:prstGeom prst="rect">
              <a:avLst/>
            </a:prstGeom>
            <a:noFill/>
          </p:spPr>
          <p:txBody>
            <a:bodyPr wrap="square" rtlCol="0">
              <a:spAutoFit/>
            </a:bodyPr>
            <a:lstStyle/>
            <a:p>
              <a:r>
                <a:rPr lang="en-US" dirty="0"/>
                <a:t>z</a:t>
              </a:r>
            </a:p>
          </p:txBody>
        </p:sp>
      </p:grpSp>
      <p:grpSp>
        <p:nvGrpSpPr>
          <p:cNvPr id="168" name="Group 167"/>
          <p:cNvGrpSpPr/>
          <p:nvPr/>
        </p:nvGrpSpPr>
        <p:grpSpPr>
          <a:xfrm>
            <a:off x="5799735" y="6395900"/>
            <a:ext cx="792825" cy="369332"/>
            <a:chOff x="3883355" y="3178465"/>
            <a:chExt cx="792825" cy="369332"/>
          </a:xfrm>
        </p:grpSpPr>
        <p:cxnSp>
          <p:nvCxnSpPr>
            <p:cNvPr id="169" name="Straight Arrow Connector 168"/>
            <p:cNvCxnSpPr/>
            <p:nvPr/>
          </p:nvCxnSpPr>
          <p:spPr>
            <a:xfrm>
              <a:off x="3883355" y="3202303"/>
              <a:ext cx="792825" cy="11487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0" name="TextBox 169"/>
            <p:cNvSpPr txBox="1"/>
            <p:nvPr/>
          </p:nvSpPr>
          <p:spPr>
            <a:xfrm>
              <a:off x="4289161" y="3178465"/>
              <a:ext cx="303612" cy="369332"/>
            </a:xfrm>
            <a:prstGeom prst="rect">
              <a:avLst/>
            </a:prstGeom>
            <a:noFill/>
          </p:spPr>
          <p:txBody>
            <a:bodyPr wrap="square" rtlCol="0">
              <a:spAutoFit/>
            </a:bodyPr>
            <a:lstStyle/>
            <a:p>
              <a:r>
                <a:rPr lang="en-US" dirty="0"/>
                <a:t>z</a:t>
              </a:r>
            </a:p>
          </p:txBody>
        </p:sp>
      </p:grpSp>
      <p:grpSp>
        <p:nvGrpSpPr>
          <p:cNvPr id="171" name="Group 170"/>
          <p:cNvGrpSpPr/>
          <p:nvPr/>
        </p:nvGrpSpPr>
        <p:grpSpPr>
          <a:xfrm>
            <a:off x="7008775" y="6548300"/>
            <a:ext cx="792825" cy="369332"/>
            <a:chOff x="3883355" y="3178465"/>
            <a:chExt cx="792825" cy="369332"/>
          </a:xfrm>
        </p:grpSpPr>
        <p:cxnSp>
          <p:nvCxnSpPr>
            <p:cNvPr id="172" name="Straight Arrow Connector 171"/>
            <p:cNvCxnSpPr/>
            <p:nvPr/>
          </p:nvCxnSpPr>
          <p:spPr>
            <a:xfrm>
              <a:off x="3883355" y="3202303"/>
              <a:ext cx="792825" cy="11487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3" name="TextBox 172"/>
            <p:cNvSpPr txBox="1"/>
            <p:nvPr/>
          </p:nvSpPr>
          <p:spPr>
            <a:xfrm>
              <a:off x="4289161" y="3178465"/>
              <a:ext cx="303612" cy="369332"/>
            </a:xfrm>
            <a:prstGeom prst="rect">
              <a:avLst/>
            </a:prstGeom>
            <a:noFill/>
          </p:spPr>
          <p:txBody>
            <a:bodyPr wrap="square" rtlCol="0">
              <a:spAutoFit/>
            </a:bodyPr>
            <a:lstStyle/>
            <a:p>
              <a:r>
                <a:rPr lang="en-US" dirty="0"/>
                <a:t>z</a:t>
              </a:r>
            </a:p>
          </p:txBody>
        </p:sp>
      </p:grpSp>
    </p:spTree>
    <p:extLst>
      <p:ext uri="{BB962C8B-B14F-4D97-AF65-F5344CB8AC3E}">
        <p14:creationId xmlns:p14="http://schemas.microsoft.com/office/powerpoint/2010/main" val="7919267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Convolution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672519190"/>
              </p:ext>
            </p:extLst>
          </p:nvPr>
        </p:nvGraphicFramePr>
        <p:xfrm>
          <a:off x="613720" y="4443831"/>
          <a:ext cx="2160000" cy="2194560"/>
        </p:xfrm>
        <a:graphic>
          <a:graphicData uri="http://schemas.openxmlformats.org/drawingml/2006/table">
            <a:tbl>
              <a:tblPr firstRow="1" bandRow="1"/>
              <a:tblGrid>
                <a:gridCol w="360000">
                  <a:extLst>
                    <a:ext uri="{9D8B030D-6E8A-4147-A177-3AD203B41FA5}">
                      <a16:colId xmlns="" xmlns:a16="http://schemas.microsoft.com/office/drawing/2014/main" val="3694157985"/>
                    </a:ext>
                  </a:extLst>
                </a:gridCol>
                <a:gridCol w="360000">
                  <a:extLst>
                    <a:ext uri="{9D8B030D-6E8A-4147-A177-3AD203B41FA5}">
                      <a16:colId xmlns="" xmlns:a16="http://schemas.microsoft.com/office/drawing/2014/main" val="3046734152"/>
                    </a:ext>
                  </a:extLst>
                </a:gridCol>
                <a:gridCol w="360000">
                  <a:extLst>
                    <a:ext uri="{9D8B030D-6E8A-4147-A177-3AD203B41FA5}">
                      <a16:colId xmlns="" xmlns:a16="http://schemas.microsoft.com/office/drawing/2014/main" val="2228028575"/>
                    </a:ext>
                  </a:extLst>
                </a:gridCol>
                <a:gridCol w="360000">
                  <a:extLst>
                    <a:ext uri="{9D8B030D-6E8A-4147-A177-3AD203B41FA5}">
                      <a16:colId xmlns="" xmlns:a16="http://schemas.microsoft.com/office/drawing/2014/main" val="3171700187"/>
                    </a:ext>
                  </a:extLst>
                </a:gridCol>
                <a:gridCol w="360000">
                  <a:extLst>
                    <a:ext uri="{9D8B030D-6E8A-4147-A177-3AD203B41FA5}">
                      <a16:colId xmlns="" xmlns:a16="http://schemas.microsoft.com/office/drawing/2014/main" val="3822736413"/>
                    </a:ext>
                  </a:extLst>
                </a:gridCol>
                <a:gridCol w="360000">
                  <a:extLst>
                    <a:ext uri="{9D8B030D-6E8A-4147-A177-3AD203B41FA5}">
                      <a16:colId xmlns="" xmlns:a16="http://schemas.microsoft.com/office/drawing/2014/main" val="1786187476"/>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extLst>
                  <a:ext uri="{0D108BD9-81ED-4DB2-BD59-A6C34878D82A}">
                    <a16:rowId xmlns="" xmlns:a16="http://schemas.microsoft.com/office/drawing/2014/main" val="45928960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extLst>
                  <a:ext uri="{0D108BD9-81ED-4DB2-BD59-A6C34878D82A}">
                    <a16:rowId xmlns="" xmlns:a16="http://schemas.microsoft.com/office/drawing/2014/main" val="246723633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7</a:t>
                      </a:r>
                    </a:p>
                  </a:txBody>
                  <a:tcPr anchor="ctr">
                    <a:lnL>
                      <a:noFill/>
                    </a:lnL>
                    <a:lnR>
                      <a:noFill/>
                    </a:lnR>
                    <a:lnT>
                      <a:noFill/>
                    </a:lnT>
                    <a:lnB>
                      <a:no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extLst>
                  <a:ext uri="{0D108BD9-81ED-4DB2-BD59-A6C34878D82A}">
                    <a16:rowId xmlns="" xmlns:a16="http://schemas.microsoft.com/office/drawing/2014/main" val="2309941813"/>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extLst>
                  <a:ext uri="{0D108BD9-81ED-4DB2-BD59-A6C34878D82A}">
                    <a16:rowId xmlns="" xmlns:a16="http://schemas.microsoft.com/office/drawing/2014/main" val="1740746217"/>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890868701"/>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3656561905"/>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8758599"/>
              </p:ext>
            </p:extLst>
          </p:nvPr>
        </p:nvGraphicFramePr>
        <p:xfrm>
          <a:off x="3187199" y="5002279"/>
          <a:ext cx="1080000" cy="1080000"/>
        </p:xfrm>
        <a:graphic>
          <a:graphicData uri="http://schemas.openxmlformats.org/drawingml/2006/table">
            <a:tbl>
              <a:tblPr firstRow="1" bandRow="1"/>
              <a:tblGrid>
                <a:gridCol w="360000">
                  <a:extLst>
                    <a:ext uri="{9D8B030D-6E8A-4147-A177-3AD203B41FA5}">
                      <a16:colId xmlns="" xmlns:a16="http://schemas.microsoft.com/office/drawing/2014/main" val="1111421232"/>
                    </a:ext>
                  </a:extLst>
                </a:gridCol>
                <a:gridCol w="360000">
                  <a:extLst>
                    <a:ext uri="{9D8B030D-6E8A-4147-A177-3AD203B41FA5}">
                      <a16:colId xmlns="" xmlns:a16="http://schemas.microsoft.com/office/drawing/2014/main" val="261274771"/>
                    </a:ext>
                  </a:extLst>
                </a:gridCol>
                <a:gridCol w="360000">
                  <a:extLst>
                    <a:ext uri="{9D8B030D-6E8A-4147-A177-3AD203B41FA5}">
                      <a16:colId xmlns="" xmlns:a16="http://schemas.microsoft.com/office/drawing/2014/main" val="4058378967"/>
                    </a:ext>
                  </a:extLst>
                </a:gridCol>
              </a:tblGrid>
              <a:tr h="36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2016486935"/>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767455126"/>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134076011"/>
                  </a:ext>
                </a:extLst>
              </a:tr>
            </a:tbl>
          </a:graphicData>
        </a:graphic>
      </p:graphicFrame>
      <p:sp>
        <p:nvSpPr>
          <p:cNvPr id="21" name="TextBox 20"/>
          <p:cNvSpPr txBox="1"/>
          <p:nvPr/>
        </p:nvSpPr>
        <p:spPr>
          <a:xfrm>
            <a:off x="2771786" y="5291166"/>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graphicFrame>
        <p:nvGraphicFramePr>
          <p:cNvPr id="22" name="Table 21"/>
          <p:cNvGraphicFramePr>
            <a:graphicFrameLocks noGrp="1"/>
          </p:cNvGraphicFramePr>
          <p:nvPr>
            <p:extLst>
              <p:ext uri="{D42A27DB-BD31-4B8C-83A1-F6EECF244321}">
                <p14:modId xmlns:p14="http://schemas.microsoft.com/office/powerpoint/2010/main" val="2496341855"/>
              </p:ext>
            </p:extLst>
          </p:nvPr>
        </p:nvGraphicFramePr>
        <p:xfrm>
          <a:off x="4842259" y="4473567"/>
          <a:ext cx="2136480" cy="2194560"/>
        </p:xfrm>
        <a:graphic>
          <a:graphicData uri="http://schemas.openxmlformats.org/drawingml/2006/table">
            <a:tbl>
              <a:tblPr firstRow="1" bandRow="1"/>
              <a:tblGrid>
                <a:gridCol w="356080"/>
                <a:gridCol w="356080">
                  <a:extLst>
                    <a:ext uri="{9D8B030D-6E8A-4147-A177-3AD203B41FA5}">
                      <a16:colId xmlns="" xmlns:a16="http://schemas.microsoft.com/office/drawing/2014/main" val="3694157985"/>
                    </a:ext>
                  </a:extLst>
                </a:gridCol>
                <a:gridCol w="356080">
                  <a:extLst>
                    <a:ext uri="{9D8B030D-6E8A-4147-A177-3AD203B41FA5}">
                      <a16:colId xmlns="" xmlns:a16="http://schemas.microsoft.com/office/drawing/2014/main" val="3046734152"/>
                    </a:ext>
                  </a:extLst>
                </a:gridCol>
                <a:gridCol w="356080">
                  <a:extLst>
                    <a:ext uri="{9D8B030D-6E8A-4147-A177-3AD203B41FA5}">
                      <a16:colId xmlns="" xmlns:a16="http://schemas.microsoft.com/office/drawing/2014/main" val="2228028575"/>
                    </a:ext>
                  </a:extLst>
                </a:gridCol>
                <a:gridCol w="356080">
                  <a:extLst>
                    <a:ext uri="{9D8B030D-6E8A-4147-A177-3AD203B41FA5}">
                      <a16:colId xmlns="" xmlns:a16="http://schemas.microsoft.com/office/drawing/2014/main" val="3171700187"/>
                    </a:ext>
                  </a:extLst>
                </a:gridCol>
                <a:gridCol w="356080"/>
              </a:tblGrid>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r>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t>-11</a:t>
                      </a:r>
                      <a:endParaRPr lang="en-GB" sz="1600" b="0" dirty="0"/>
                    </a:p>
                  </a:txBody>
                  <a:tcPr marL="0" marR="0" marT="0" marB="0" anchor="ctr">
                    <a:lnL w="12700" cap="flat" cmpd="sng" algn="ctr">
                      <a:solidFill>
                        <a:scrgbClr r="0" g="0" b="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-7</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6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78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-8</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9000"/>
                      </a:sysClr>
                    </a:solidFill>
                  </a:tcPr>
                </a:tc>
                <a:tc>
                  <a:txBody>
                    <a:bodyPr/>
                    <a:lstStyle/>
                    <a:p>
                      <a:pPr algn="ctr"/>
                      <a:endParaRPr lang="en-GB" sz="1600" b="0" dirty="0"/>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459289606"/>
                  </a:ext>
                </a:extLst>
              </a:tr>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3</a:t>
                      </a:r>
                    </a:p>
                  </a:txBody>
                  <a:tcPr marL="0" marR="0" marT="0" marB="0" anchor="ctr">
                    <a:lnL w="12700" cap="flat" cmpd="sng" algn="ctr">
                      <a:solidFill>
                        <a:scrgbClr r="0" g="0" b="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9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tc>
                  <a:txBody>
                    <a:bodyPr/>
                    <a:lstStyle/>
                    <a:p>
                      <a:pPr algn="ctr"/>
                      <a:endParaRPr lang="en-GB" sz="1600" b="0" dirty="0"/>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2467236335"/>
                  </a:ext>
                </a:extLst>
              </a:tr>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crgbClr r="0" g="0" b="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000"/>
                      </a:sysClr>
                    </a:solidFill>
                  </a:tcPr>
                </a:tc>
                <a:tc>
                  <a:txBody>
                    <a:bodyPr/>
                    <a:lstStyle/>
                    <a:p>
                      <a:pPr algn="ctr"/>
                      <a:endParaRPr lang="en-GB" sz="1600" b="0" dirty="0"/>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2309941813"/>
                  </a:ext>
                </a:extLst>
              </a:tr>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crgbClr r="0" g="0" b="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14</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12</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p>
                      <a:pPr algn="ctr"/>
                      <a:endParaRPr lang="en-GB" sz="1600" b="0" dirty="0"/>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740746217"/>
                  </a:ext>
                </a:extLst>
              </a:tr>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cxnSp>
        <p:nvCxnSpPr>
          <p:cNvPr id="24" name="Straight Arrow Connector 23"/>
          <p:cNvCxnSpPr/>
          <p:nvPr/>
        </p:nvCxnSpPr>
        <p:spPr>
          <a:xfrm>
            <a:off x="4365454" y="5541111"/>
            <a:ext cx="514692" cy="0"/>
          </a:xfrm>
          <a:prstGeom prst="straightConnector1">
            <a:avLst/>
          </a:prstGeom>
          <a:noFill/>
          <a:ln w="76200" cap="flat" cmpd="sng" algn="ctr">
            <a:solidFill>
              <a:sysClr val="windowText" lastClr="000000"/>
            </a:solidFill>
            <a:prstDash val="solid"/>
            <a:miter lim="800000"/>
            <a:tailEnd type="triangle"/>
          </a:ln>
          <a:effectLst/>
        </p:spPr>
      </p:cxn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88" y="934730"/>
            <a:ext cx="3758772" cy="3765694"/>
          </a:xfrm>
          <a:prstGeom prst="rect">
            <a:avLst/>
          </a:prstGeom>
        </p:spPr>
      </p:pic>
      <p:sp>
        <p:nvSpPr>
          <p:cNvPr id="9" name="TextBox 8"/>
          <p:cNvSpPr txBox="1"/>
          <p:nvPr/>
        </p:nvSpPr>
        <p:spPr>
          <a:xfrm>
            <a:off x="535082" y="1274802"/>
            <a:ext cx="1100320" cy="338554"/>
          </a:xfrm>
          <a:prstGeom prst="rect">
            <a:avLst/>
          </a:prstGeom>
          <a:noFill/>
        </p:spPr>
        <p:txBody>
          <a:bodyPr wrap="square" rtlCol="0">
            <a:spAutoFit/>
          </a:bodyPr>
          <a:lstStyle/>
          <a:p>
            <a:r>
              <a:rPr lang="en-US" sz="1600" dirty="0" smtClean="0"/>
              <a:t>Input (</a:t>
            </a:r>
            <a:r>
              <a:rPr lang="en-US" sz="1600" b="1" i="1" dirty="0" smtClean="0"/>
              <a:t>x</a:t>
            </a:r>
            <a:r>
              <a:rPr lang="en-US" sz="1600" dirty="0" smtClean="0"/>
              <a:t>)</a:t>
            </a:r>
            <a:endParaRPr lang="en-US" sz="1600" dirty="0"/>
          </a:p>
        </p:txBody>
      </p:sp>
      <p:sp>
        <p:nvSpPr>
          <p:cNvPr id="27" name="TextBox 26"/>
          <p:cNvSpPr txBox="1"/>
          <p:nvPr/>
        </p:nvSpPr>
        <p:spPr>
          <a:xfrm>
            <a:off x="1635402" y="1276588"/>
            <a:ext cx="1351638" cy="338554"/>
          </a:xfrm>
          <a:prstGeom prst="rect">
            <a:avLst/>
          </a:prstGeom>
          <a:noFill/>
        </p:spPr>
        <p:txBody>
          <a:bodyPr wrap="square" rtlCol="0">
            <a:spAutoFit/>
          </a:bodyPr>
          <a:lstStyle/>
          <a:p>
            <a:r>
              <a:rPr lang="en-US" sz="1600" dirty="0" smtClean="0"/>
              <a:t>Kernel (</a:t>
            </a:r>
            <a:r>
              <a:rPr lang="en-US" sz="1600" b="1" i="1" dirty="0" smtClean="0"/>
              <a:t>w</a:t>
            </a:r>
            <a:r>
              <a:rPr lang="en-US" sz="1600" dirty="0" smtClean="0"/>
              <a:t>)</a:t>
            </a:r>
            <a:endParaRPr lang="en-US" sz="1600" dirty="0"/>
          </a:p>
        </p:txBody>
      </p:sp>
      <p:sp>
        <p:nvSpPr>
          <p:cNvPr id="28" name="TextBox 27"/>
          <p:cNvSpPr txBox="1"/>
          <p:nvPr/>
        </p:nvSpPr>
        <p:spPr>
          <a:xfrm>
            <a:off x="2919819" y="1284858"/>
            <a:ext cx="1275029" cy="338554"/>
          </a:xfrm>
          <a:prstGeom prst="rect">
            <a:avLst/>
          </a:prstGeom>
          <a:noFill/>
        </p:spPr>
        <p:txBody>
          <a:bodyPr wrap="square" rtlCol="0">
            <a:spAutoFit/>
          </a:bodyPr>
          <a:lstStyle/>
          <a:p>
            <a:pPr algn="ctr"/>
            <a:r>
              <a:rPr lang="en-US" sz="1600" b="1" i="1" dirty="0" smtClean="0"/>
              <a:t>o(x) = w * x</a:t>
            </a:r>
            <a:endParaRPr lang="en-US" sz="1600" b="1" i="1" dirty="0"/>
          </a:p>
        </p:txBody>
      </p:sp>
      <p:sp>
        <p:nvSpPr>
          <p:cNvPr id="11" name="TextBox 10"/>
          <p:cNvSpPr txBox="1"/>
          <p:nvPr/>
        </p:nvSpPr>
        <p:spPr>
          <a:xfrm rot="16200000">
            <a:off x="-501490" y="5356445"/>
            <a:ext cx="1430556" cy="369332"/>
          </a:xfrm>
          <a:prstGeom prst="rect">
            <a:avLst/>
          </a:prstGeom>
          <a:noFill/>
        </p:spPr>
        <p:txBody>
          <a:bodyPr wrap="square" rtlCol="0">
            <a:spAutoFit/>
          </a:bodyPr>
          <a:lstStyle/>
          <a:p>
            <a:r>
              <a:rPr lang="en-US" dirty="0" smtClean="0"/>
              <a:t>Example #2</a:t>
            </a:r>
            <a:endParaRPr lang="en-US" dirty="0"/>
          </a:p>
        </p:txBody>
      </p:sp>
      <p:sp>
        <p:nvSpPr>
          <p:cNvPr id="32" name="TextBox 31"/>
          <p:cNvSpPr txBox="1"/>
          <p:nvPr/>
        </p:nvSpPr>
        <p:spPr>
          <a:xfrm rot="16200000">
            <a:off x="-501490" y="2446341"/>
            <a:ext cx="1430556" cy="369332"/>
          </a:xfrm>
          <a:prstGeom prst="rect">
            <a:avLst/>
          </a:prstGeom>
          <a:noFill/>
        </p:spPr>
        <p:txBody>
          <a:bodyPr wrap="square" rtlCol="0">
            <a:spAutoFit/>
          </a:bodyPr>
          <a:lstStyle/>
          <a:p>
            <a:r>
              <a:rPr lang="en-US" dirty="0" smtClean="0"/>
              <a:t>Example #1</a:t>
            </a:r>
            <a:endParaRPr lang="en-US" dirty="0"/>
          </a:p>
        </p:txBody>
      </p:sp>
      <p:sp>
        <p:nvSpPr>
          <p:cNvPr id="36" name="TextBox 35"/>
          <p:cNvSpPr txBox="1"/>
          <p:nvPr/>
        </p:nvSpPr>
        <p:spPr>
          <a:xfrm>
            <a:off x="3139440" y="4443831"/>
            <a:ext cx="1351638" cy="338554"/>
          </a:xfrm>
          <a:prstGeom prst="rect">
            <a:avLst/>
          </a:prstGeom>
          <a:noFill/>
        </p:spPr>
        <p:txBody>
          <a:bodyPr wrap="square" rtlCol="0">
            <a:spAutoFit/>
          </a:bodyPr>
          <a:lstStyle/>
          <a:p>
            <a:r>
              <a:rPr lang="en-US" sz="1600" dirty="0" smtClean="0"/>
              <a:t>Kernel (</a:t>
            </a:r>
            <a:r>
              <a:rPr lang="en-US" sz="1600" b="1" i="1" dirty="0" smtClean="0"/>
              <a:t>w</a:t>
            </a:r>
            <a:r>
              <a:rPr lang="en-US" sz="1600" dirty="0" smtClean="0"/>
              <a:t>)</a:t>
            </a:r>
            <a:endParaRPr lang="en-US" sz="1600" dirty="0"/>
          </a:p>
        </p:txBody>
      </p:sp>
      <p:sp>
        <p:nvSpPr>
          <p:cNvPr id="37" name="TextBox 36"/>
          <p:cNvSpPr txBox="1"/>
          <p:nvPr/>
        </p:nvSpPr>
        <p:spPr>
          <a:xfrm>
            <a:off x="1237642" y="4083184"/>
            <a:ext cx="1100320" cy="338554"/>
          </a:xfrm>
          <a:prstGeom prst="rect">
            <a:avLst/>
          </a:prstGeom>
          <a:noFill/>
        </p:spPr>
        <p:txBody>
          <a:bodyPr wrap="square" rtlCol="0">
            <a:spAutoFit/>
          </a:bodyPr>
          <a:lstStyle/>
          <a:p>
            <a:r>
              <a:rPr lang="en-US" sz="1600" dirty="0" smtClean="0"/>
              <a:t>Input (</a:t>
            </a:r>
            <a:r>
              <a:rPr lang="en-US" sz="1600" b="1" i="1" dirty="0" smtClean="0"/>
              <a:t>x</a:t>
            </a:r>
            <a:r>
              <a:rPr lang="en-US" sz="1600" dirty="0" smtClean="0"/>
              <a:t>)</a:t>
            </a:r>
            <a:endParaRPr lang="en-US" sz="1600" dirty="0"/>
          </a:p>
        </p:txBody>
      </p:sp>
      <p:sp>
        <p:nvSpPr>
          <p:cNvPr id="38" name="TextBox 37"/>
          <p:cNvSpPr txBox="1"/>
          <p:nvPr/>
        </p:nvSpPr>
        <p:spPr>
          <a:xfrm>
            <a:off x="4910114" y="4131003"/>
            <a:ext cx="1578428" cy="338554"/>
          </a:xfrm>
          <a:prstGeom prst="rect">
            <a:avLst/>
          </a:prstGeom>
          <a:noFill/>
        </p:spPr>
        <p:txBody>
          <a:bodyPr wrap="square" rtlCol="0">
            <a:spAutoFit/>
          </a:bodyPr>
          <a:lstStyle/>
          <a:p>
            <a:pPr algn="ctr"/>
            <a:r>
              <a:rPr lang="en-US" sz="1600" b="1" i="1" dirty="0" smtClean="0"/>
              <a:t>O(x) = w * x</a:t>
            </a:r>
            <a:endParaRPr lang="en-US" sz="1600" b="1" i="1" dirty="0"/>
          </a:p>
        </p:txBody>
      </p:sp>
      <p:sp>
        <p:nvSpPr>
          <p:cNvPr id="40" name="TextBox 39"/>
          <p:cNvSpPr txBox="1"/>
          <p:nvPr/>
        </p:nvSpPr>
        <p:spPr>
          <a:xfrm>
            <a:off x="4602479" y="1428690"/>
            <a:ext cx="1589351" cy="338554"/>
          </a:xfrm>
          <a:prstGeom prst="rect">
            <a:avLst/>
          </a:prstGeom>
          <a:noFill/>
        </p:spPr>
        <p:txBody>
          <a:bodyPr wrap="square" rtlCol="0">
            <a:spAutoFit/>
          </a:bodyPr>
          <a:lstStyle/>
          <a:p>
            <a:r>
              <a:rPr lang="en-US" sz="1600" dirty="0" smtClean="0"/>
              <a:t>Feature Map:</a:t>
            </a:r>
            <a:endParaRPr lang="en-US" sz="1600" dirty="0"/>
          </a:p>
        </p:txBody>
      </p:sp>
      <p:sp>
        <p:nvSpPr>
          <p:cNvPr id="12" name="TextBox 11"/>
          <p:cNvSpPr txBox="1"/>
          <p:nvPr/>
        </p:nvSpPr>
        <p:spPr>
          <a:xfrm>
            <a:off x="4602479" y="2692215"/>
            <a:ext cx="4153344" cy="338554"/>
          </a:xfrm>
          <a:prstGeom prst="rect">
            <a:avLst/>
          </a:prstGeom>
          <a:noFill/>
        </p:spPr>
        <p:txBody>
          <a:bodyPr wrap="square" rtlCol="0">
            <a:spAutoFit/>
          </a:bodyPr>
          <a:lstStyle/>
          <a:p>
            <a:r>
              <a:rPr lang="en-US" sz="1600" dirty="0" smtClean="0"/>
              <a:t>If 2D kernel </a:t>
            </a:r>
            <a:r>
              <a:rPr lang="en-US" sz="1600" b="1" i="1" dirty="0" smtClean="0"/>
              <a:t>w</a:t>
            </a:r>
            <a:r>
              <a:rPr lang="en-US" sz="1600" dirty="0" smtClean="0"/>
              <a:t> of dimensions </a:t>
            </a:r>
            <a:r>
              <a:rPr lang="en-US" sz="1600" b="1" i="1" dirty="0" smtClean="0"/>
              <a:t>K</a:t>
            </a:r>
            <a:r>
              <a:rPr lang="en-US" sz="1600" b="1" i="1" baseline="30000" dirty="0" smtClean="0"/>
              <a:t>(x)</a:t>
            </a:r>
            <a:r>
              <a:rPr lang="en-US" sz="1600" b="1" i="1" dirty="0" smtClean="0"/>
              <a:t> </a:t>
            </a:r>
            <a:r>
              <a:rPr lang="en-US" sz="1600" dirty="0" smtClean="0"/>
              <a:t>x</a:t>
            </a:r>
            <a:r>
              <a:rPr lang="en-US" sz="1600" b="1" i="1" dirty="0" smtClean="0"/>
              <a:t> K</a:t>
            </a:r>
            <a:r>
              <a:rPr lang="en-US" sz="1600" b="1" i="1" baseline="30000" dirty="0" smtClean="0"/>
              <a:t>(y)</a:t>
            </a:r>
            <a:r>
              <a:rPr lang="en-US" sz="1600" b="1" i="1" dirty="0" smtClean="0"/>
              <a:t>:</a:t>
            </a:r>
            <a:endParaRPr lang="en-US" sz="1600" b="1" i="1" dirty="0"/>
          </a:p>
        </p:txBody>
      </p:sp>
      <p:sp>
        <p:nvSpPr>
          <p:cNvPr id="18" name="Oval 17"/>
          <p:cNvSpPr/>
          <p:nvPr/>
        </p:nvSpPr>
        <p:spPr>
          <a:xfrm>
            <a:off x="5136561" y="5171553"/>
            <a:ext cx="445302" cy="410197"/>
          </a:xfrm>
          <a:prstGeom prst="ellipse">
            <a:avLst/>
          </a:prstGeom>
          <a:noFill/>
          <a:ln w="38100" cmpd="sng">
            <a:solidFill>
              <a:srgbClr val="0000FF"/>
            </a:solidFill>
            <a:prstDash val="sysDash"/>
          </a:ln>
          <a:effectLst/>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9" name="Picture 78" descr="blueKernel.png"/>
          <p:cNvPicPr>
            <a:picLocks noChangeAspect="1"/>
          </p:cNvPicPr>
          <p:nvPr/>
        </p:nvPicPr>
        <p:blipFill>
          <a:blip r:embed="rId4">
            <a:alphaModFix amt="60000"/>
            <a:extLst>
              <a:ext uri="{28A0092B-C50C-407E-A947-70E740481C1C}">
                <a14:useLocalDpi xmlns:a14="http://schemas.microsoft.com/office/drawing/2010/main" val="0"/>
              </a:ext>
            </a:extLst>
          </a:blip>
          <a:stretch>
            <a:fillRect/>
          </a:stretch>
        </p:blipFill>
        <p:spPr>
          <a:xfrm>
            <a:off x="595148" y="4785358"/>
            <a:ext cx="1117233" cy="1137922"/>
          </a:xfrm>
          <a:prstGeom prst="rect">
            <a:avLst/>
          </a:prstGeom>
        </p:spPr>
      </p:pic>
      <p:sp>
        <p:nvSpPr>
          <p:cNvPr id="80" name="Oval 79"/>
          <p:cNvSpPr/>
          <p:nvPr/>
        </p:nvSpPr>
        <p:spPr>
          <a:xfrm>
            <a:off x="951490" y="5160650"/>
            <a:ext cx="445302" cy="410197"/>
          </a:xfrm>
          <a:prstGeom prst="ellipse">
            <a:avLst/>
          </a:prstGeom>
          <a:noFill/>
          <a:ln w="38100" cmpd="sng">
            <a:solidFill>
              <a:srgbClr val="0000FF"/>
            </a:solidFill>
            <a:prstDash val="sysDash"/>
          </a:ln>
          <a:effectLst/>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ed Rectangle 81"/>
          <p:cNvSpPr/>
          <p:nvPr/>
        </p:nvSpPr>
        <p:spPr>
          <a:xfrm rot="1643462">
            <a:off x="7049292" y="5238353"/>
            <a:ext cx="2033181" cy="707886"/>
          </a:xfrm>
          <a:prstGeom prst="roundRect">
            <a:avLst/>
          </a:prstGeom>
          <a:noFill/>
          <a:ln w="38100" cmpd="sng">
            <a:solidFill>
              <a:schemeClr val="bg1">
                <a:lumMod val="65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Output dimensions: </a:t>
            </a:r>
          </a:p>
          <a:p>
            <a:pPr algn="ctr"/>
            <a:r>
              <a:rPr lang="en-US" sz="1600" b="1" i="1" dirty="0" err="1">
                <a:solidFill>
                  <a:schemeClr val="tx1"/>
                </a:solidFill>
              </a:rPr>
              <a:t>D</a:t>
            </a:r>
            <a:r>
              <a:rPr lang="en-US" sz="1600" b="1" i="1" baseline="30000" dirty="0" err="1" smtClean="0">
                <a:solidFill>
                  <a:schemeClr val="tx1"/>
                </a:solidFill>
              </a:rPr>
              <a:t>out</a:t>
            </a:r>
            <a:r>
              <a:rPr lang="en-US" sz="1600" b="1" i="1" dirty="0" smtClean="0">
                <a:solidFill>
                  <a:schemeClr val="tx1"/>
                </a:solidFill>
              </a:rPr>
              <a:t> = D</a:t>
            </a:r>
            <a:r>
              <a:rPr lang="en-US" sz="1600" b="1" i="1" baseline="30000" dirty="0" smtClean="0">
                <a:solidFill>
                  <a:schemeClr val="tx1"/>
                </a:solidFill>
              </a:rPr>
              <a:t>in</a:t>
            </a:r>
            <a:r>
              <a:rPr lang="en-US" sz="1600" b="1" i="1" dirty="0" smtClean="0">
                <a:solidFill>
                  <a:schemeClr val="tx1"/>
                </a:solidFill>
              </a:rPr>
              <a:t> – (K-1)</a:t>
            </a:r>
            <a:endParaRPr lang="en-US" sz="1600" b="1" i="1" dirty="0">
              <a:solidFill>
                <a:schemeClr val="tx1"/>
              </a:solidFill>
            </a:endParaRPr>
          </a:p>
        </p:txBody>
      </p:sp>
      <p:sp>
        <p:nvSpPr>
          <p:cNvPr id="84" name="TextBox 83"/>
          <p:cNvSpPr txBox="1"/>
          <p:nvPr/>
        </p:nvSpPr>
        <p:spPr>
          <a:xfrm>
            <a:off x="1496426" y="2343401"/>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pic>
        <p:nvPicPr>
          <p:cNvPr id="34" name="Picture 3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559" y="3005105"/>
            <a:ext cx="3790669" cy="698281"/>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304" y="1830802"/>
            <a:ext cx="3190182" cy="220630"/>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4559" y="2156734"/>
            <a:ext cx="1192107" cy="218356"/>
          </a:xfrm>
          <a:prstGeom prst="rect">
            <a:avLst/>
          </a:prstGeom>
        </p:spPr>
      </p:pic>
      <p:sp>
        <p:nvSpPr>
          <p:cNvPr id="5" name="Rectangle 4"/>
          <p:cNvSpPr/>
          <p:nvPr/>
        </p:nvSpPr>
        <p:spPr>
          <a:xfrm>
            <a:off x="29122" y="4083184"/>
            <a:ext cx="9102214" cy="2737186"/>
          </a:xfrm>
          <a:prstGeom prst="rect">
            <a:avLst/>
          </a:prstGeom>
          <a:solidFill>
            <a:schemeClr val="bg1">
              <a:lumMod val="9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869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Convolution - Examples</a:t>
            </a:r>
            <a:endParaRPr lang="en-US" dirty="0"/>
          </a:p>
        </p:txBody>
      </p:sp>
      <p:sp>
        <p:nvSpPr>
          <p:cNvPr id="21" name="TextBox 20"/>
          <p:cNvSpPr txBox="1"/>
          <p:nvPr/>
        </p:nvSpPr>
        <p:spPr>
          <a:xfrm>
            <a:off x="2303467" y="5650103"/>
            <a:ext cx="38429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cxnSp>
        <p:nvCxnSpPr>
          <p:cNvPr id="24" name="Straight Arrow Connector 23"/>
          <p:cNvCxnSpPr/>
          <p:nvPr/>
        </p:nvCxnSpPr>
        <p:spPr>
          <a:xfrm>
            <a:off x="4118268" y="5906871"/>
            <a:ext cx="514692" cy="0"/>
          </a:xfrm>
          <a:prstGeom prst="straightConnector1">
            <a:avLst/>
          </a:prstGeom>
          <a:noFill/>
          <a:ln w="76200" cap="flat" cmpd="sng" algn="ctr">
            <a:solidFill>
              <a:sysClr val="windowText" lastClr="000000"/>
            </a:solidFill>
            <a:prstDash val="solid"/>
            <a:miter lim="800000"/>
            <a:tailEnd type="triangle"/>
          </a:ln>
          <a:effectLst/>
        </p:spPr>
      </p:cxnSp>
      <p:sp>
        <p:nvSpPr>
          <p:cNvPr id="9" name="TextBox 8"/>
          <p:cNvSpPr txBox="1"/>
          <p:nvPr/>
        </p:nvSpPr>
        <p:spPr>
          <a:xfrm>
            <a:off x="951642" y="1274802"/>
            <a:ext cx="1100320" cy="369332"/>
          </a:xfrm>
          <a:prstGeom prst="rect">
            <a:avLst/>
          </a:prstGeom>
          <a:noFill/>
        </p:spPr>
        <p:txBody>
          <a:bodyPr wrap="square" rtlCol="0">
            <a:spAutoFit/>
          </a:bodyPr>
          <a:lstStyle/>
          <a:p>
            <a:pPr algn="ctr"/>
            <a:r>
              <a:rPr lang="en-US" dirty="0" smtClean="0"/>
              <a:t>Input (x)</a:t>
            </a:r>
            <a:endParaRPr lang="en-US" dirty="0"/>
          </a:p>
        </p:txBody>
      </p:sp>
      <p:sp>
        <p:nvSpPr>
          <p:cNvPr id="27" name="TextBox 26"/>
          <p:cNvSpPr txBox="1"/>
          <p:nvPr/>
        </p:nvSpPr>
        <p:spPr>
          <a:xfrm>
            <a:off x="2631082" y="1276588"/>
            <a:ext cx="1351638" cy="369332"/>
          </a:xfrm>
          <a:prstGeom prst="rect">
            <a:avLst/>
          </a:prstGeom>
          <a:noFill/>
        </p:spPr>
        <p:txBody>
          <a:bodyPr wrap="square" rtlCol="0">
            <a:spAutoFit/>
          </a:bodyPr>
          <a:lstStyle/>
          <a:p>
            <a:pPr algn="ctr"/>
            <a:r>
              <a:rPr lang="en-US" dirty="0" smtClean="0"/>
              <a:t>Kernel (w)</a:t>
            </a:r>
            <a:endParaRPr lang="en-US" dirty="0"/>
          </a:p>
        </p:txBody>
      </p:sp>
      <p:sp>
        <p:nvSpPr>
          <p:cNvPr id="28" name="TextBox 27"/>
          <p:cNvSpPr txBox="1"/>
          <p:nvPr/>
        </p:nvSpPr>
        <p:spPr>
          <a:xfrm>
            <a:off x="4724606" y="1284858"/>
            <a:ext cx="1879394" cy="369332"/>
          </a:xfrm>
          <a:prstGeom prst="rect">
            <a:avLst/>
          </a:prstGeom>
          <a:noFill/>
        </p:spPr>
        <p:txBody>
          <a:bodyPr wrap="square" rtlCol="0">
            <a:spAutoFit/>
          </a:bodyPr>
          <a:lstStyle/>
          <a:p>
            <a:pPr algn="ctr"/>
            <a:r>
              <a:rPr lang="en-US" dirty="0" smtClean="0"/>
              <a:t>Feature Map (o)</a:t>
            </a: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2521810810"/>
              </p:ext>
            </p:extLst>
          </p:nvPr>
        </p:nvGraphicFramePr>
        <p:xfrm>
          <a:off x="2795048" y="1990810"/>
          <a:ext cx="993996" cy="1021940"/>
        </p:xfrm>
        <a:graphic>
          <a:graphicData uri="http://schemas.openxmlformats.org/drawingml/2006/table">
            <a:tbl>
              <a:tblPr firstRow="1" bandRow="1"/>
              <a:tblGrid>
                <a:gridCol w="331332">
                  <a:extLst>
                    <a:ext uri="{9D8B030D-6E8A-4147-A177-3AD203B41FA5}">
                      <a16:colId xmlns="" xmlns:a16="http://schemas.microsoft.com/office/drawing/2014/main" val="1111421232"/>
                    </a:ext>
                  </a:extLst>
                </a:gridCol>
                <a:gridCol w="331332">
                  <a:extLst>
                    <a:ext uri="{9D8B030D-6E8A-4147-A177-3AD203B41FA5}">
                      <a16:colId xmlns="" xmlns:a16="http://schemas.microsoft.com/office/drawing/2014/main" val="261274771"/>
                    </a:ext>
                  </a:extLst>
                </a:gridCol>
                <a:gridCol w="331332">
                  <a:extLst>
                    <a:ext uri="{9D8B030D-6E8A-4147-A177-3AD203B41FA5}">
                      <a16:colId xmlns="" xmlns:a16="http://schemas.microsoft.com/office/drawing/2014/main" val="4058378967"/>
                    </a:ext>
                  </a:extLst>
                </a:gridCol>
              </a:tblGrid>
              <a:tr h="34012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-1</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-1</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-1</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 xmlns:a16="http://schemas.microsoft.com/office/drawing/2014/main" val="2016486935"/>
                  </a:ext>
                </a:extLst>
              </a:tr>
              <a:tr h="36194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7455126"/>
                  </a:ext>
                </a:extLst>
              </a:tr>
              <a:tr h="31987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-1</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-1</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-1</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 xmlns:a16="http://schemas.microsoft.com/office/drawing/2014/main" val="1134076011"/>
                  </a:ext>
                </a:extLst>
              </a:tr>
            </a:tbl>
          </a:graphicData>
        </a:graphic>
      </p:graphicFrame>
      <p:sp>
        <p:nvSpPr>
          <p:cNvPr id="11" name="TextBox 10"/>
          <p:cNvSpPr txBox="1"/>
          <p:nvPr/>
        </p:nvSpPr>
        <p:spPr>
          <a:xfrm rot="16200000">
            <a:off x="-355678" y="5722205"/>
            <a:ext cx="1430556" cy="369332"/>
          </a:xfrm>
          <a:prstGeom prst="rect">
            <a:avLst/>
          </a:prstGeom>
          <a:noFill/>
        </p:spPr>
        <p:txBody>
          <a:bodyPr wrap="square" rtlCol="0">
            <a:spAutoFit/>
          </a:bodyPr>
          <a:lstStyle/>
          <a:p>
            <a:pPr algn="ctr"/>
            <a:r>
              <a:rPr lang="en-US" dirty="0" smtClean="0"/>
              <a:t>Example #3</a:t>
            </a:r>
            <a:endParaRPr lang="en-US" dirty="0"/>
          </a:p>
        </p:txBody>
      </p:sp>
      <p:sp>
        <p:nvSpPr>
          <p:cNvPr id="32" name="TextBox 31"/>
          <p:cNvSpPr txBox="1"/>
          <p:nvPr/>
        </p:nvSpPr>
        <p:spPr>
          <a:xfrm rot="16200000">
            <a:off x="-369410" y="2446341"/>
            <a:ext cx="1430556" cy="369332"/>
          </a:xfrm>
          <a:prstGeom prst="rect">
            <a:avLst/>
          </a:prstGeom>
          <a:noFill/>
        </p:spPr>
        <p:txBody>
          <a:bodyPr wrap="square" rtlCol="0">
            <a:spAutoFit/>
          </a:bodyPr>
          <a:lstStyle/>
          <a:p>
            <a:pPr algn="ctr"/>
            <a:r>
              <a:rPr lang="en-US" dirty="0" smtClean="0"/>
              <a:t>Example #1</a:t>
            </a:r>
            <a:endParaRPr lang="en-US" dirty="0"/>
          </a:p>
        </p:txBody>
      </p:sp>
      <p:graphicFrame>
        <p:nvGraphicFramePr>
          <p:cNvPr id="33" name="Table 32"/>
          <p:cNvGraphicFramePr>
            <a:graphicFrameLocks noGrp="1"/>
          </p:cNvGraphicFramePr>
          <p:nvPr>
            <p:extLst>
              <p:ext uri="{D42A27DB-BD31-4B8C-83A1-F6EECF244321}">
                <p14:modId xmlns:p14="http://schemas.microsoft.com/office/powerpoint/2010/main" val="225668902"/>
              </p:ext>
            </p:extLst>
          </p:nvPr>
        </p:nvGraphicFramePr>
        <p:xfrm>
          <a:off x="2795048" y="3678484"/>
          <a:ext cx="993996" cy="1021940"/>
        </p:xfrm>
        <a:graphic>
          <a:graphicData uri="http://schemas.openxmlformats.org/drawingml/2006/table">
            <a:tbl>
              <a:tblPr firstRow="1" bandRow="1"/>
              <a:tblGrid>
                <a:gridCol w="331332">
                  <a:extLst>
                    <a:ext uri="{9D8B030D-6E8A-4147-A177-3AD203B41FA5}">
                      <a16:colId xmlns="" xmlns:a16="http://schemas.microsoft.com/office/drawing/2014/main" val="1111421232"/>
                    </a:ext>
                  </a:extLst>
                </a:gridCol>
                <a:gridCol w="331332">
                  <a:extLst>
                    <a:ext uri="{9D8B030D-6E8A-4147-A177-3AD203B41FA5}">
                      <a16:colId xmlns="" xmlns:a16="http://schemas.microsoft.com/office/drawing/2014/main" val="261274771"/>
                    </a:ext>
                  </a:extLst>
                </a:gridCol>
                <a:gridCol w="331332">
                  <a:extLst>
                    <a:ext uri="{9D8B030D-6E8A-4147-A177-3AD203B41FA5}">
                      <a16:colId xmlns="" xmlns:a16="http://schemas.microsoft.com/office/drawing/2014/main" val="4058378967"/>
                    </a:ext>
                  </a:extLst>
                </a:gridCol>
              </a:tblGrid>
              <a:tr h="34012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rgbClr val="FFFFFF"/>
                          </a:solidFill>
                        </a:rPr>
                        <a:t>-1</a:t>
                      </a:r>
                      <a:endParaRPr lang="en-GB" sz="1100"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tx1"/>
                          </a:solidFill>
                        </a:rPr>
                        <a:t>1</a:t>
                      </a:r>
                      <a:endParaRPr lang="en-GB" sz="1100" dirty="0">
                        <a:solidFill>
                          <a:schemeClr val="tx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-1</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 xmlns:a16="http://schemas.microsoft.com/office/drawing/2014/main" val="2016486935"/>
                  </a:ext>
                </a:extLst>
              </a:tr>
              <a:tr h="36194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-1</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chemeClr val="tx1"/>
                          </a:solidFill>
                        </a:rPr>
                        <a:t>1</a:t>
                      </a:r>
                      <a:endParaRPr lang="en-GB" sz="1100" b="1" dirty="0">
                        <a:solidFill>
                          <a:schemeClr val="tx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chemeClr val="bg1"/>
                          </a:solidFill>
                        </a:rPr>
                        <a:t>-1</a:t>
                      </a:r>
                      <a:endParaRPr lang="en-GB" sz="1100" b="1"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 xmlns:a16="http://schemas.microsoft.com/office/drawing/2014/main" val="767455126"/>
                  </a:ext>
                </a:extLst>
              </a:tr>
              <a:tr h="31987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-1</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chemeClr val="tx1"/>
                          </a:solidFill>
                        </a:rPr>
                        <a:t>1</a:t>
                      </a:r>
                      <a:endParaRPr lang="en-GB" sz="1100" b="1" dirty="0">
                        <a:solidFill>
                          <a:schemeClr val="tx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chemeClr val="bg1"/>
                          </a:solidFill>
                        </a:rPr>
                        <a:t>-1</a:t>
                      </a:r>
                      <a:endParaRPr lang="en-GB" sz="1100" b="1"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 xmlns:a16="http://schemas.microsoft.com/office/drawing/2014/main" val="1134076011"/>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2950340683"/>
              </p:ext>
            </p:extLst>
          </p:nvPr>
        </p:nvGraphicFramePr>
        <p:xfrm>
          <a:off x="2795048" y="5386849"/>
          <a:ext cx="993996" cy="1021940"/>
        </p:xfrm>
        <a:graphic>
          <a:graphicData uri="http://schemas.openxmlformats.org/drawingml/2006/table">
            <a:tbl>
              <a:tblPr firstRow="1" bandRow="1"/>
              <a:tblGrid>
                <a:gridCol w="331332">
                  <a:extLst>
                    <a:ext uri="{9D8B030D-6E8A-4147-A177-3AD203B41FA5}">
                      <a16:colId xmlns="" xmlns:a16="http://schemas.microsoft.com/office/drawing/2014/main" val="1111421232"/>
                    </a:ext>
                  </a:extLst>
                </a:gridCol>
                <a:gridCol w="331332">
                  <a:extLst>
                    <a:ext uri="{9D8B030D-6E8A-4147-A177-3AD203B41FA5}">
                      <a16:colId xmlns="" xmlns:a16="http://schemas.microsoft.com/office/drawing/2014/main" val="261274771"/>
                    </a:ext>
                  </a:extLst>
                </a:gridCol>
                <a:gridCol w="331332">
                  <a:extLst>
                    <a:ext uri="{9D8B030D-6E8A-4147-A177-3AD203B41FA5}">
                      <a16:colId xmlns="" xmlns:a16="http://schemas.microsoft.com/office/drawing/2014/main" val="4058378967"/>
                    </a:ext>
                  </a:extLst>
                </a:gridCol>
              </a:tblGrid>
              <a:tr h="34012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0</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tx1"/>
                          </a:solidFill>
                        </a:rPr>
                        <a:t>1</a:t>
                      </a:r>
                      <a:endParaRPr lang="en-GB" sz="1100" dirty="0">
                        <a:solidFill>
                          <a:schemeClr val="tx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0</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 xmlns:a16="http://schemas.microsoft.com/office/drawing/2014/main" val="2016486935"/>
                  </a:ext>
                </a:extLst>
              </a:tr>
              <a:tr h="36194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-4</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767455126"/>
                  </a:ext>
                </a:extLst>
              </a:tr>
              <a:tr h="31987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0</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0</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 xmlns:a16="http://schemas.microsoft.com/office/drawing/2014/main" val="1134076011"/>
                  </a:ext>
                </a:extLst>
              </a:tr>
            </a:tbl>
          </a:graphicData>
        </a:graphic>
      </p:graphicFrame>
      <p:pic>
        <p:nvPicPr>
          <p:cNvPr id="5" name="Picture 4" descr="cameraEd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480" y="5102433"/>
            <a:ext cx="1434054" cy="1582404"/>
          </a:xfrm>
          <a:prstGeom prst="rect">
            <a:avLst/>
          </a:prstGeom>
        </p:spPr>
      </p:pic>
      <p:pic>
        <p:nvPicPr>
          <p:cNvPr id="6" name="Picture 5" descr="cameraHoriz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74" y="1703758"/>
            <a:ext cx="1432560" cy="1580756"/>
          </a:xfrm>
          <a:prstGeom prst="rect">
            <a:avLst/>
          </a:prstGeom>
        </p:spPr>
      </p:pic>
      <p:pic>
        <p:nvPicPr>
          <p:cNvPr id="7" name="Picture 6" descr="cameraVertic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974" y="3367703"/>
            <a:ext cx="1432560" cy="1580756"/>
          </a:xfrm>
          <a:prstGeom prst="rect">
            <a:avLst/>
          </a:prstGeom>
        </p:spPr>
      </p:pic>
      <p:pic>
        <p:nvPicPr>
          <p:cNvPr id="29" name="Picture 28" descr="camera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162" y="5102433"/>
            <a:ext cx="1415638" cy="1562084"/>
          </a:xfrm>
          <a:prstGeom prst="rect">
            <a:avLst/>
          </a:prstGeom>
        </p:spPr>
      </p:pic>
      <p:pic>
        <p:nvPicPr>
          <p:cNvPr id="31" name="Picture 30" descr="camera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162" y="3417405"/>
            <a:ext cx="1415638" cy="1562084"/>
          </a:xfrm>
          <a:prstGeom prst="rect">
            <a:avLst/>
          </a:prstGeom>
        </p:spPr>
      </p:pic>
      <p:pic>
        <p:nvPicPr>
          <p:cNvPr id="35" name="Picture 34" descr="camera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162" y="1722430"/>
            <a:ext cx="1415638" cy="1562084"/>
          </a:xfrm>
          <a:prstGeom prst="rect">
            <a:avLst/>
          </a:prstGeom>
        </p:spPr>
      </p:pic>
      <p:sp>
        <p:nvSpPr>
          <p:cNvPr id="36" name="TextBox 35"/>
          <p:cNvSpPr txBox="1"/>
          <p:nvPr/>
        </p:nvSpPr>
        <p:spPr>
          <a:xfrm>
            <a:off x="2283147" y="2265130"/>
            <a:ext cx="38429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sp>
        <p:nvSpPr>
          <p:cNvPr id="37" name="TextBox 36"/>
          <p:cNvSpPr txBox="1"/>
          <p:nvPr/>
        </p:nvSpPr>
        <p:spPr>
          <a:xfrm>
            <a:off x="2295971" y="3951690"/>
            <a:ext cx="38429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cxnSp>
        <p:nvCxnSpPr>
          <p:cNvPr id="38" name="Straight Arrow Connector 37"/>
          <p:cNvCxnSpPr/>
          <p:nvPr/>
        </p:nvCxnSpPr>
        <p:spPr>
          <a:xfrm>
            <a:off x="4081096" y="4189831"/>
            <a:ext cx="514692" cy="0"/>
          </a:xfrm>
          <a:prstGeom prst="straightConnector1">
            <a:avLst/>
          </a:prstGeom>
          <a:noFill/>
          <a:ln w="76200" cap="flat" cmpd="sng" algn="ctr">
            <a:solidFill>
              <a:sysClr val="windowText" lastClr="000000"/>
            </a:solidFill>
            <a:prstDash val="solid"/>
            <a:miter lim="800000"/>
            <a:tailEnd type="triangle"/>
          </a:ln>
          <a:effectLst/>
        </p:spPr>
      </p:cxnSp>
      <p:cxnSp>
        <p:nvCxnSpPr>
          <p:cNvPr id="39" name="Straight Arrow Connector 38"/>
          <p:cNvCxnSpPr/>
          <p:nvPr/>
        </p:nvCxnSpPr>
        <p:spPr>
          <a:xfrm>
            <a:off x="4081096" y="2503271"/>
            <a:ext cx="514692" cy="0"/>
          </a:xfrm>
          <a:prstGeom prst="straightConnector1">
            <a:avLst/>
          </a:prstGeom>
          <a:noFill/>
          <a:ln w="76200" cap="flat" cmpd="sng" algn="ctr">
            <a:solidFill>
              <a:sysClr val="windowText" lastClr="000000"/>
            </a:solidFill>
            <a:prstDash val="solid"/>
            <a:miter lim="800000"/>
            <a:tailEnd type="triangle"/>
          </a:ln>
          <a:effectLst/>
        </p:spPr>
      </p:cxnSp>
      <p:sp>
        <p:nvSpPr>
          <p:cNvPr id="40" name="TextBox 39"/>
          <p:cNvSpPr txBox="1"/>
          <p:nvPr/>
        </p:nvSpPr>
        <p:spPr>
          <a:xfrm rot="16200000">
            <a:off x="-359250" y="4005165"/>
            <a:ext cx="1430556" cy="369332"/>
          </a:xfrm>
          <a:prstGeom prst="rect">
            <a:avLst/>
          </a:prstGeom>
          <a:noFill/>
        </p:spPr>
        <p:txBody>
          <a:bodyPr wrap="square" rtlCol="0">
            <a:spAutoFit/>
          </a:bodyPr>
          <a:lstStyle/>
          <a:p>
            <a:pPr algn="ctr"/>
            <a:r>
              <a:rPr lang="en-US" dirty="0" smtClean="0"/>
              <a:t>Example #2</a:t>
            </a:r>
            <a:endParaRPr lang="en-US" dirty="0"/>
          </a:p>
        </p:txBody>
      </p:sp>
      <p:sp>
        <p:nvSpPr>
          <p:cNvPr id="8" name="TextBox 7"/>
          <p:cNvSpPr txBox="1"/>
          <p:nvPr/>
        </p:nvSpPr>
        <p:spPr>
          <a:xfrm>
            <a:off x="6386286" y="2180105"/>
            <a:ext cx="2574834" cy="369332"/>
          </a:xfrm>
          <a:prstGeom prst="rect">
            <a:avLst/>
          </a:prstGeom>
          <a:noFill/>
        </p:spPr>
        <p:txBody>
          <a:bodyPr wrap="square" rtlCol="0">
            <a:spAutoFit/>
          </a:bodyPr>
          <a:lstStyle/>
          <a:p>
            <a:pPr algn="ctr"/>
            <a:r>
              <a:rPr lang="en-US" dirty="0" smtClean="0"/>
              <a:t>Horizontal Edges</a:t>
            </a:r>
            <a:endParaRPr lang="en-US" dirty="0"/>
          </a:p>
        </p:txBody>
      </p:sp>
      <p:sp>
        <p:nvSpPr>
          <p:cNvPr id="41" name="TextBox 40"/>
          <p:cNvSpPr txBox="1"/>
          <p:nvPr/>
        </p:nvSpPr>
        <p:spPr>
          <a:xfrm>
            <a:off x="6386286" y="4005165"/>
            <a:ext cx="2574834" cy="369332"/>
          </a:xfrm>
          <a:prstGeom prst="rect">
            <a:avLst/>
          </a:prstGeom>
          <a:noFill/>
        </p:spPr>
        <p:txBody>
          <a:bodyPr wrap="square" rtlCol="0">
            <a:spAutoFit/>
          </a:bodyPr>
          <a:lstStyle/>
          <a:p>
            <a:pPr algn="ctr"/>
            <a:r>
              <a:rPr lang="en-US" dirty="0" smtClean="0"/>
              <a:t>Vertical Edges</a:t>
            </a:r>
            <a:endParaRPr lang="en-US" dirty="0"/>
          </a:p>
        </p:txBody>
      </p:sp>
      <p:sp>
        <p:nvSpPr>
          <p:cNvPr id="42" name="TextBox 41"/>
          <p:cNvSpPr txBox="1"/>
          <p:nvPr/>
        </p:nvSpPr>
        <p:spPr>
          <a:xfrm>
            <a:off x="6457406" y="5722205"/>
            <a:ext cx="2574834" cy="369332"/>
          </a:xfrm>
          <a:prstGeom prst="rect">
            <a:avLst/>
          </a:prstGeom>
          <a:noFill/>
        </p:spPr>
        <p:txBody>
          <a:bodyPr wrap="square" rtlCol="0">
            <a:spAutoFit/>
          </a:bodyPr>
          <a:lstStyle/>
          <a:p>
            <a:pPr algn="ctr"/>
            <a:r>
              <a:rPr lang="en-US" dirty="0" smtClean="0"/>
              <a:t>All Edges</a:t>
            </a:r>
            <a:endParaRPr lang="en-US" dirty="0"/>
          </a:p>
        </p:txBody>
      </p:sp>
    </p:spTree>
    <p:extLst>
      <p:ext uri="{BB962C8B-B14F-4D97-AF65-F5344CB8AC3E}">
        <p14:creationId xmlns:p14="http://schemas.microsoft.com/office/powerpoint/2010/main" val="321863821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2</a:t>
            </a:r>
            <a:r>
              <a:rPr lang="en-US" dirty="0" smtClean="0"/>
              <a:t>D image</a:t>
            </a:r>
            <a:endParaRPr lang="en-US" dirty="0"/>
          </a:p>
        </p:txBody>
      </p:sp>
      <p:sp>
        <p:nvSpPr>
          <p:cNvPr id="12" name="TextBox 11"/>
          <p:cNvSpPr txBox="1"/>
          <p:nvPr/>
        </p:nvSpPr>
        <p:spPr>
          <a:xfrm>
            <a:off x="4719171" y="1605685"/>
            <a:ext cx="2313582" cy="369332"/>
          </a:xfrm>
          <a:prstGeom prst="rect">
            <a:avLst/>
          </a:prstGeom>
          <a:noFill/>
        </p:spPr>
        <p:txBody>
          <a:bodyPr wrap="square" rtlCol="0">
            <a:spAutoFit/>
          </a:bodyPr>
          <a:lstStyle/>
          <a:p>
            <a:r>
              <a:rPr lang="en-US" dirty="0" smtClean="0"/>
              <a:t>Each feature map:</a:t>
            </a:r>
            <a:endParaRPr lang="en-US" b="1" i="1" dirty="0"/>
          </a:p>
        </p:txBody>
      </p:sp>
      <p:grpSp>
        <p:nvGrpSpPr>
          <p:cNvPr id="47" name="Group 46"/>
          <p:cNvGrpSpPr/>
          <p:nvPr/>
        </p:nvGrpSpPr>
        <p:grpSpPr>
          <a:xfrm>
            <a:off x="373744" y="1484666"/>
            <a:ext cx="823013" cy="1809126"/>
            <a:chOff x="488868" y="1172554"/>
            <a:chExt cx="923372" cy="2029730"/>
          </a:xfrm>
        </p:grpSpPr>
        <p:cxnSp>
          <p:nvCxnSpPr>
            <p:cNvPr id="48" name="Straight Arrow Connector 47"/>
            <p:cNvCxnSpPr/>
            <p:nvPr/>
          </p:nvCxnSpPr>
          <p:spPr>
            <a:xfrm flipV="1">
              <a:off x="792976" y="1365503"/>
              <a:ext cx="619264" cy="41249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792976" y="1765229"/>
              <a:ext cx="14781" cy="138275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924560" y="1172554"/>
              <a:ext cx="294640" cy="369332"/>
            </a:xfrm>
            <a:prstGeom prst="rect">
              <a:avLst/>
            </a:prstGeom>
            <a:noFill/>
          </p:spPr>
          <p:txBody>
            <a:bodyPr wrap="square" rtlCol="0">
              <a:spAutoFit/>
            </a:bodyPr>
            <a:lstStyle/>
            <a:p>
              <a:r>
                <a:rPr lang="en-US" dirty="0"/>
                <a:t>y</a:t>
              </a:r>
            </a:p>
          </p:txBody>
        </p:sp>
        <p:sp>
          <p:nvSpPr>
            <p:cNvPr id="51" name="TextBox 50"/>
            <p:cNvSpPr txBox="1"/>
            <p:nvPr/>
          </p:nvSpPr>
          <p:spPr>
            <a:xfrm>
              <a:off x="488868" y="2832952"/>
              <a:ext cx="303612" cy="369332"/>
            </a:xfrm>
            <a:prstGeom prst="rect">
              <a:avLst/>
            </a:prstGeom>
            <a:noFill/>
          </p:spPr>
          <p:txBody>
            <a:bodyPr wrap="square" rtlCol="0">
              <a:spAutoFit/>
            </a:bodyPr>
            <a:lstStyle/>
            <a:p>
              <a:r>
                <a:rPr lang="en-US" dirty="0" smtClean="0"/>
                <a:t>x</a:t>
              </a:r>
              <a:endParaRPr lang="en-US" dirty="0"/>
            </a:p>
          </p:txBody>
        </p:sp>
      </p:grpSp>
      <p:pic>
        <p:nvPicPr>
          <p:cNvPr id="4" name="Picture 3" descr="download.jpg"/>
          <p:cNvPicPr>
            <a:picLocks noChangeAspect="1"/>
          </p:cNvPicPr>
          <p:nvPr/>
        </p:nvPicPr>
        <p:blipFill rotWithShape="1">
          <a:blip r:embed="rId3">
            <a:extLst>
              <a:ext uri="{28A0092B-C50C-407E-A947-70E740481C1C}">
                <a14:useLocalDpi xmlns:a14="http://schemas.microsoft.com/office/drawing/2010/main" val="0"/>
              </a:ext>
            </a:extLst>
          </a:blip>
          <a:srcRect b="13420"/>
          <a:stretch/>
        </p:blipFill>
        <p:spPr>
          <a:xfrm>
            <a:off x="316737" y="1805421"/>
            <a:ext cx="1534626" cy="1472147"/>
          </a:xfrm>
          <a:prstGeom prst="rect">
            <a:avLst/>
          </a:prstGeom>
          <a:scene3d>
            <a:camera prst="orthographicFront">
              <a:rot lat="1080000" lon="17760000" rev="0"/>
            </a:camera>
            <a:lightRig rig="threePt" dir="t"/>
          </a:scene3d>
        </p:spPr>
      </p:pic>
      <p:pic>
        <p:nvPicPr>
          <p:cNvPr id="61" name="Picture 60" descr="Screen Shot 2017-07-04 at 11.33.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745" y="2045800"/>
            <a:ext cx="752895" cy="752896"/>
          </a:xfrm>
          <a:prstGeom prst="rect">
            <a:avLst/>
          </a:prstGeom>
          <a:noFill/>
          <a:scene3d>
            <a:camera prst="orthographicFront">
              <a:rot lat="1200000" lon="17880000" rev="0"/>
            </a:camera>
            <a:lightRig rig="soft" dir="t">
              <a:rot lat="0" lon="0" rev="0"/>
            </a:lightRig>
          </a:scene3d>
          <a:sp3d prstMaterial="matte"/>
        </p:spPr>
      </p:pic>
      <p:sp>
        <p:nvSpPr>
          <p:cNvPr id="5" name="TextBox 4"/>
          <p:cNvSpPr txBox="1"/>
          <p:nvPr/>
        </p:nvSpPr>
        <p:spPr>
          <a:xfrm>
            <a:off x="1460663" y="2321435"/>
            <a:ext cx="197974" cy="329191"/>
          </a:xfrm>
          <a:prstGeom prst="rect">
            <a:avLst/>
          </a:prstGeom>
          <a:noFill/>
        </p:spPr>
        <p:txBody>
          <a:bodyPr wrap="square" rtlCol="0">
            <a:spAutoFit/>
          </a:bodyPr>
          <a:lstStyle/>
          <a:p>
            <a:r>
              <a:rPr lang="en-US" dirty="0" smtClean="0"/>
              <a:t>*</a:t>
            </a:r>
            <a:endParaRPr lang="en-US" dirty="0"/>
          </a:p>
        </p:txBody>
      </p:sp>
      <p:cxnSp>
        <p:nvCxnSpPr>
          <p:cNvPr id="64" name="Straight Arrow Connector 63"/>
          <p:cNvCxnSpPr/>
          <p:nvPr/>
        </p:nvCxnSpPr>
        <p:spPr>
          <a:xfrm>
            <a:off x="2161782" y="2443572"/>
            <a:ext cx="458752" cy="0"/>
          </a:xfrm>
          <a:prstGeom prst="straightConnector1">
            <a:avLst/>
          </a:prstGeom>
          <a:noFill/>
          <a:ln w="76200" cap="flat" cmpd="sng" algn="ctr">
            <a:solidFill>
              <a:sysClr val="windowText" lastClr="000000"/>
            </a:solidFill>
            <a:prstDash val="solid"/>
            <a:miter lim="800000"/>
            <a:tailEnd type="triangle"/>
          </a:ln>
          <a:effectLst/>
        </p:spPr>
      </p:cxnSp>
      <p:pic>
        <p:nvPicPr>
          <p:cNvPr id="110" name="Picture 109" descr="matrix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916" y="1815015"/>
            <a:ext cx="1401305" cy="1430379"/>
          </a:xfrm>
          <a:prstGeom prst="rect">
            <a:avLst/>
          </a:prstGeom>
          <a:scene3d>
            <a:camera prst="orthographicFront">
              <a:rot lat="1080000" lon="17760000" rev="0"/>
            </a:camera>
            <a:lightRig rig="threePt" dir="t"/>
          </a:scene3d>
        </p:spPr>
      </p:pic>
      <p:sp>
        <p:nvSpPr>
          <p:cNvPr id="140" name="TextBox 139"/>
          <p:cNvSpPr txBox="1"/>
          <p:nvPr/>
        </p:nvSpPr>
        <p:spPr>
          <a:xfrm>
            <a:off x="166779" y="1231738"/>
            <a:ext cx="1347381" cy="338554"/>
          </a:xfrm>
          <a:prstGeom prst="rect">
            <a:avLst/>
          </a:prstGeom>
          <a:noFill/>
        </p:spPr>
        <p:txBody>
          <a:bodyPr wrap="square" rtlCol="0">
            <a:spAutoFit/>
          </a:bodyPr>
          <a:lstStyle/>
          <a:p>
            <a:pPr algn="ctr"/>
            <a:r>
              <a:rPr lang="en-US" sz="1600" b="1" dirty="0" smtClean="0"/>
              <a:t>2D input</a:t>
            </a:r>
            <a:endParaRPr lang="en-US" sz="1600" b="1" dirty="0"/>
          </a:p>
        </p:txBody>
      </p:sp>
      <p:sp>
        <p:nvSpPr>
          <p:cNvPr id="141" name="TextBox 140"/>
          <p:cNvSpPr txBox="1"/>
          <p:nvPr/>
        </p:nvSpPr>
        <p:spPr>
          <a:xfrm>
            <a:off x="1303692" y="1615202"/>
            <a:ext cx="1369116" cy="338554"/>
          </a:xfrm>
          <a:prstGeom prst="rect">
            <a:avLst/>
          </a:prstGeom>
          <a:noFill/>
        </p:spPr>
        <p:txBody>
          <a:bodyPr wrap="square" rtlCol="0">
            <a:spAutoFit/>
          </a:bodyPr>
          <a:lstStyle/>
          <a:p>
            <a:pPr algn="ctr"/>
            <a:r>
              <a:rPr lang="en-US" sz="1600" b="1" dirty="0" smtClean="0"/>
              <a:t>2D kernel</a:t>
            </a:r>
            <a:endParaRPr lang="en-US" sz="1600" b="1" dirty="0"/>
          </a:p>
        </p:txBody>
      </p:sp>
      <p:sp>
        <p:nvSpPr>
          <p:cNvPr id="142" name="TextBox 141"/>
          <p:cNvSpPr txBox="1"/>
          <p:nvPr/>
        </p:nvSpPr>
        <p:spPr>
          <a:xfrm>
            <a:off x="2411782" y="1312664"/>
            <a:ext cx="986864" cy="338554"/>
          </a:xfrm>
          <a:prstGeom prst="rect">
            <a:avLst/>
          </a:prstGeom>
          <a:noFill/>
        </p:spPr>
        <p:txBody>
          <a:bodyPr wrap="square" rtlCol="0">
            <a:spAutoFit/>
          </a:bodyPr>
          <a:lstStyle/>
          <a:p>
            <a:pPr algn="ctr"/>
            <a:r>
              <a:rPr lang="en-US" sz="1600" b="1" dirty="0" smtClean="0"/>
              <a:t>2D FM</a:t>
            </a:r>
            <a:endParaRPr lang="en-US" sz="1600" b="1" dirty="0"/>
          </a:p>
        </p:txBody>
      </p:sp>
      <p:grpSp>
        <p:nvGrpSpPr>
          <p:cNvPr id="6" name="Group 5"/>
          <p:cNvGrpSpPr/>
          <p:nvPr/>
        </p:nvGrpSpPr>
        <p:grpSpPr>
          <a:xfrm>
            <a:off x="810414" y="1295877"/>
            <a:ext cx="3795262" cy="2540188"/>
            <a:chOff x="810414" y="1295877"/>
            <a:chExt cx="3795262" cy="2540188"/>
          </a:xfrm>
        </p:grpSpPr>
        <p:grpSp>
          <p:nvGrpSpPr>
            <p:cNvPr id="114" name="Group 113"/>
            <p:cNvGrpSpPr/>
            <p:nvPr/>
          </p:nvGrpSpPr>
          <p:grpSpPr>
            <a:xfrm>
              <a:off x="3148961" y="1770096"/>
              <a:ext cx="1456715" cy="1452454"/>
              <a:chOff x="6291337" y="4326364"/>
              <a:chExt cx="1634348" cy="1629566"/>
            </a:xfrm>
            <a:scene3d>
              <a:camera prst="orthographicFront">
                <a:rot lat="1080000" lon="17760000" rev="0"/>
              </a:camera>
              <a:lightRig rig="threePt" dir="t"/>
            </a:scene3d>
          </p:grpSpPr>
          <p:pic>
            <p:nvPicPr>
              <p:cNvPr id="112" name="Picture 111" descr="matrix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337" y="4326364"/>
                <a:ext cx="1572181" cy="1604799"/>
              </a:xfrm>
              <a:prstGeom prst="rect">
                <a:avLst/>
              </a:prstGeom>
            </p:spPr>
          </p:pic>
          <p:sp>
            <p:nvSpPr>
              <p:cNvPr id="113" name="Rectangle 112"/>
              <p:cNvSpPr/>
              <p:nvPr/>
            </p:nvSpPr>
            <p:spPr>
              <a:xfrm>
                <a:off x="6353504" y="4353007"/>
                <a:ext cx="1572181" cy="1602923"/>
              </a:xfrm>
              <a:prstGeom prst="rect">
                <a:avLst/>
              </a:prstGeom>
              <a:solidFill>
                <a:srgbClr val="FFFF00">
                  <a:alpha val="3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8" name="Picture 117" descr="y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1025" y="3073364"/>
              <a:ext cx="710812" cy="710813"/>
            </a:xfrm>
            <a:prstGeom prst="rect">
              <a:avLst/>
            </a:prstGeom>
            <a:scene3d>
              <a:camera prst="orthographicFront">
                <a:rot lat="1080000" lon="17760000" rev="0"/>
              </a:camera>
              <a:lightRig rig="threePt" dir="t"/>
            </a:scene3d>
          </p:spPr>
        </p:pic>
        <p:sp>
          <p:nvSpPr>
            <p:cNvPr id="119" name="TextBox 118"/>
            <p:cNvSpPr txBox="1"/>
            <p:nvPr/>
          </p:nvSpPr>
          <p:spPr>
            <a:xfrm>
              <a:off x="1454203" y="3106256"/>
              <a:ext cx="197974" cy="329191"/>
            </a:xfrm>
            <a:prstGeom prst="rect">
              <a:avLst/>
            </a:prstGeom>
            <a:noFill/>
          </p:spPr>
          <p:txBody>
            <a:bodyPr wrap="square" rtlCol="0">
              <a:spAutoFit/>
            </a:bodyPr>
            <a:lstStyle/>
            <a:p>
              <a:r>
                <a:rPr lang="en-US" dirty="0" smtClean="0"/>
                <a:t>*</a:t>
              </a:r>
              <a:endParaRPr lang="en-US" dirty="0"/>
            </a:p>
          </p:txBody>
        </p:sp>
        <p:sp>
          <p:nvSpPr>
            <p:cNvPr id="120" name="Curved Up Arrow 119"/>
            <p:cNvSpPr/>
            <p:nvPr/>
          </p:nvSpPr>
          <p:spPr>
            <a:xfrm rot="21145445">
              <a:off x="2198157" y="3554920"/>
              <a:ext cx="1406186" cy="281145"/>
            </a:xfrm>
            <a:prstGeom prst="curvedUpArrow">
              <a:avLst/>
            </a:prstGeom>
            <a:solidFill>
              <a:srgbClr val="FFFF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3" name="TextBox 142"/>
            <p:cNvSpPr txBox="1"/>
            <p:nvPr/>
          </p:nvSpPr>
          <p:spPr>
            <a:xfrm>
              <a:off x="3435578" y="1295877"/>
              <a:ext cx="1012056" cy="301758"/>
            </a:xfrm>
            <a:prstGeom prst="rect">
              <a:avLst/>
            </a:prstGeom>
            <a:noFill/>
          </p:spPr>
          <p:txBody>
            <a:bodyPr wrap="square" rtlCol="0">
              <a:spAutoFit/>
            </a:bodyPr>
            <a:lstStyle/>
            <a:p>
              <a:pPr algn="ctr"/>
              <a:r>
                <a:rPr lang="en-US" sz="1600" b="1" dirty="0" smtClean="0"/>
                <a:t>FM #2</a:t>
              </a:r>
              <a:endParaRPr lang="en-US" sz="1600" b="1" dirty="0"/>
            </a:p>
          </p:txBody>
        </p:sp>
        <p:sp>
          <p:nvSpPr>
            <p:cNvPr id="147" name="TextBox 146"/>
            <p:cNvSpPr txBox="1"/>
            <p:nvPr/>
          </p:nvSpPr>
          <p:spPr>
            <a:xfrm>
              <a:off x="810414" y="3405069"/>
              <a:ext cx="982309" cy="274326"/>
            </a:xfrm>
            <a:prstGeom prst="rect">
              <a:avLst/>
            </a:prstGeom>
            <a:noFill/>
          </p:spPr>
          <p:txBody>
            <a:bodyPr wrap="square" rtlCol="0">
              <a:spAutoFit/>
            </a:bodyPr>
            <a:lstStyle/>
            <a:p>
              <a:pPr algn="ctr"/>
              <a:r>
                <a:rPr lang="en-US" sz="1400" b="1" dirty="0" smtClean="0"/>
                <a:t>Kernel #2</a:t>
              </a:r>
              <a:endParaRPr lang="en-US" sz="1400" b="1" dirty="0"/>
            </a:p>
          </p:txBody>
        </p:sp>
      </p:grpSp>
      <p:pic>
        <p:nvPicPr>
          <p:cNvPr id="7" name="Picture 6" descr="r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972" y="4520496"/>
            <a:ext cx="1409858" cy="1409858"/>
          </a:xfrm>
          <a:prstGeom prst="rect">
            <a:avLst/>
          </a:prstGeom>
          <a:scene3d>
            <a:camera prst="orthographicFront">
              <a:rot lat="1080000" lon="17760000" rev="0"/>
            </a:camera>
            <a:lightRig rig="threePt" dir="t"/>
          </a:scene3d>
        </p:spPr>
      </p:pic>
      <p:grpSp>
        <p:nvGrpSpPr>
          <p:cNvPr id="67" name="Group 66"/>
          <p:cNvGrpSpPr/>
          <p:nvPr/>
        </p:nvGrpSpPr>
        <p:grpSpPr>
          <a:xfrm>
            <a:off x="122484" y="4282087"/>
            <a:ext cx="760515" cy="1684570"/>
            <a:chOff x="488868" y="1156979"/>
            <a:chExt cx="923372" cy="2045305"/>
          </a:xfrm>
        </p:grpSpPr>
        <p:cxnSp>
          <p:nvCxnSpPr>
            <p:cNvPr id="68" name="Straight Arrow Connector 67"/>
            <p:cNvCxnSpPr/>
            <p:nvPr/>
          </p:nvCxnSpPr>
          <p:spPr>
            <a:xfrm flipV="1">
              <a:off x="792976" y="1365503"/>
              <a:ext cx="619264" cy="41249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792976" y="1765229"/>
              <a:ext cx="14781" cy="138275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815526" y="1156979"/>
              <a:ext cx="294640" cy="369332"/>
            </a:xfrm>
            <a:prstGeom prst="rect">
              <a:avLst/>
            </a:prstGeom>
            <a:noFill/>
          </p:spPr>
          <p:txBody>
            <a:bodyPr wrap="square" rtlCol="0">
              <a:spAutoFit/>
            </a:bodyPr>
            <a:lstStyle/>
            <a:p>
              <a:r>
                <a:rPr lang="en-US" dirty="0"/>
                <a:t>y</a:t>
              </a:r>
            </a:p>
          </p:txBody>
        </p:sp>
        <p:sp>
          <p:nvSpPr>
            <p:cNvPr id="74" name="TextBox 73"/>
            <p:cNvSpPr txBox="1"/>
            <p:nvPr/>
          </p:nvSpPr>
          <p:spPr>
            <a:xfrm>
              <a:off x="488868" y="2832952"/>
              <a:ext cx="303612" cy="369332"/>
            </a:xfrm>
            <a:prstGeom prst="rect">
              <a:avLst/>
            </a:prstGeom>
            <a:noFill/>
          </p:spPr>
          <p:txBody>
            <a:bodyPr wrap="square" rtlCol="0">
              <a:spAutoFit/>
            </a:bodyPr>
            <a:lstStyle/>
            <a:p>
              <a:r>
                <a:rPr lang="en-US" dirty="0" smtClean="0"/>
                <a:t>x</a:t>
              </a:r>
              <a:endParaRPr lang="en-US" dirty="0"/>
            </a:p>
          </p:txBody>
        </p:sp>
      </p:grpSp>
      <p:grpSp>
        <p:nvGrpSpPr>
          <p:cNvPr id="75" name="Group 74"/>
          <p:cNvGrpSpPr/>
          <p:nvPr/>
        </p:nvGrpSpPr>
        <p:grpSpPr>
          <a:xfrm>
            <a:off x="539909" y="6003230"/>
            <a:ext cx="760026" cy="304192"/>
            <a:chOff x="3863035" y="3107345"/>
            <a:chExt cx="922778" cy="369332"/>
          </a:xfrm>
        </p:grpSpPr>
        <p:cxnSp>
          <p:nvCxnSpPr>
            <p:cNvPr id="76" name="Straight Arrow Connector 75"/>
            <p:cNvCxnSpPr/>
            <p:nvPr/>
          </p:nvCxnSpPr>
          <p:spPr>
            <a:xfrm>
              <a:off x="3863035" y="3242943"/>
              <a:ext cx="586238" cy="8992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4482201" y="3107345"/>
              <a:ext cx="303612" cy="369332"/>
            </a:xfrm>
            <a:prstGeom prst="rect">
              <a:avLst/>
            </a:prstGeom>
            <a:noFill/>
          </p:spPr>
          <p:txBody>
            <a:bodyPr wrap="square" rtlCol="0">
              <a:spAutoFit/>
            </a:bodyPr>
            <a:lstStyle/>
            <a:p>
              <a:r>
                <a:rPr lang="en-US" dirty="0" smtClean="0"/>
                <a:t>c</a:t>
              </a:r>
              <a:endParaRPr lang="en-US" dirty="0"/>
            </a:p>
          </p:txBody>
        </p:sp>
      </p:grpSp>
      <p:sp>
        <p:nvSpPr>
          <p:cNvPr id="78" name="TextBox 77"/>
          <p:cNvSpPr txBox="1"/>
          <p:nvPr/>
        </p:nvSpPr>
        <p:spPr>
          <a:xfrm>
            <a:off x="1687617" y="5217109"/>
            <a:ext cx="182940" cy="304192"/>
          </a:xfrm>
          <a:prstGeom prst="rect">
            <a:avLst/>
          </a:prstGeom>
          <a:noFill/>
        </p:spPr>
        <p:txBody>
          <a:bodyPr wrap="square" rtlCol="0">
            <a:spAutoFit/>
          </a:bodyPr>
          <a:lstStyle/>
          <a:p>
            <a:r>
              <a:rPr lang="en-US" dirty="0" smtClean="0"/>
              <a:t>*</a:t>
            </a:r>
            <a:endParaRPr lang="en-US" dirty="0"/>
          </a:p>
        </p:txBody>
      </p:sp>
      <p:grpSp>
        <p:nvGrpSpPr>
          <p:cNvPr id="30" name="Group 29"/>
          <p:cNvGrpSpPr/>
          <p:nvPr/>
        </p:nvGrpSpPr>
        <p:grpSpPr>
          <a:xfrm>
            <a:off x="1739864" y="4950314"/>
            <a:ext cx="964957" cy="726484"/>
            <a:chOff x="3521394" y="4966190"/>
            <a:chExt cx="1171594" cy="882054"/>
          </a:xfrm>
        </p:grpSpPr>
        <p:pic>
          <p:nvPicPr>
            <p:cNvPr id="84" name="Picture 83" descr="k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1394" y="4966190"/>
              <a:ext cx="814765" cy="814765"/>
            </a:xfrm>
            <a:prstGeom prst="rect">
              <a:avLst/>
            </a:prstGeom>
            <a:ln w="38100" cmpd="sng">
              <a:solidFill>
                <a:srgbClr val="FF0000"/>
              </a:solidFill>
            </a:ln>
            <a:scene3d>
              <a:camera prst="orthographicFront">
                <a:rot lat="1080000" lon="17760000" rev="0"/>
              </a:camera>
              <a:lightRig rig="threePt" dir="t"/>
            </a:scene3d>
          </p:spPr>
        </p:pic>
        <p:pic>
          <p:nvPicPr>
            <p:cNvPr id="15" name="Picture 14" descr="k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4461" y="5001153"/>
              <a:ext cx="805913" cy="811322"/>
            </a:xfrm>
            <a:prstGeom prst="rect">
              <a:avLst/>
            </a:prstGeom>
            <a:ln w="38100" cmpd="sng">
              <a:solidFill>
                <a:srgbClr val="11E022"/>
              </a:solidFill>
            </a:ln>
            <a:scene3d>
              <a:camera prst="orthographicFront">
                <a:rot lat="1080000" lon="17760000" rev="0"/>
              </a:camera>
              <a:lightRig rig="threePt" dir="t"/>
            </a:scene3d>
          </p:spPr>
        </p:pic>
        <p:pic>
          <p:nvPicPr>
            <p:cNvPr id="16" name="Picture 15" descr="k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7541" y="5047458"/>
              <a:ext cx="795447" cy="800786"/>
            </a:xfrm>
            <a:prstGeom prst="rect">
              <a:avLst/>
            </a:prstGeom>
            <a:ln w="38100" cmpd="sng">
              <a:solidFill>
                <a:srgbClr val="3366FF"/>
              </a:solidFill>
            </a:ln>
            <a:scene3d>
              <a:camera prst="orthographicFront">
                <a:rot lat="1080000" lon="17760000" rev="0"/>
              </a:camera>
              <a:lightRig rig="threePt" dir="t"/>
            </a:scene3d>
          </p:spPr>
        </p:pic>
      </p:grpSp>
      <p:sp>
        <p:nvSpPr>
          <p:cNvPr id="29" name="Freeform 28"/>
          <p:cNvSpPr/>
          <p:nvPr/>
        </p:nvSpPr>
        <p:spPr>
          <a:xfrm>
            <a:off x="1123732" y="4186372"/>
            <a:ext cx="1029682" cy="360802"/>
          </a:xfrm>
          <a:custGeom>
            <a:avLst/>
            <a:gdLst>
              <a:gd name="connsiteX0" fmla="*/ 1250179 w 1250179"/>
              <a:gd name="connsiteY0" fmla="*/ 438065 h 438065"/>
              <a:gd name="connsiteX1" fmla="*/ 714388 w 1250179"/>
              <a:gd name="connsiteY1" fmla="*/ 1482 h 438065"/>
              <a:gd name="connsiteX2" fmla="*/ 0 w 1250179"/>
              <a:gd name="connsiteY2" fmla="*/ 299152 h 438065"/>
            </a:gdLst>
            <a:ahLst/>
            <a:cxnLst>
              <a:cxn ang="0">
                <a:pos x="connsiteX0" y="connsiteY0"/>
              </a:cxn>
              <a:cxn ang="0">
                <a:pos x="connsiteX1" y="connsiteY1"/>
              </a:cxn>
              <a:cxn ang="0">
                <a:pos x="connsiteX2" y="connsiteY2"/>
              </a:cxn>
            </a:cxnLst>
            <a:rect l="l" t="t" r="r" b="b"/>
            <a:pathLst>
              <a:path w="1250179" h="438065">
                <a:moveTo>
                  <a:pt x="1250179" y="438065"/>
                </a:moveTo>
                <a:cubicBezTo>
                  <a:pt x="1086465" y="231349"/>
                  <a:pt x="922751" y="24634"/>
                  <a:pt x="714388" y="1482"/>
                </a:cubicBezTo>
                <a:cubicBezTo>
                  <a:pt x="506025" y="-21670"/>
                  <a:pt x="146626" y="233003"/>
                  <a:pt x="0" y="299152"/>
                </a:cubicBezTo>
              </a:path>
            </a:pathLst>
          </a:custGeom>
          <a:ln w="28575" cmpd="sng">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1393936" y="4317343"/>
            <a:ext cx="944717" cy="233852"/>
          </a:xfrm>
          <a:custGeom>
            <a:avLst/>
            <a:gdLst>
              <a:gd name="connsiteX0" fmla="*/ 1250179 w 1250179"/>
              <a:gd name="connsiteY0" fmla="*/ 438065 h 438065"/>
              <a:gd name="connsiteX1" fmla="*/ 714388 w 1250179"/>
              <a:gd name="connsiteY1" fmla="*/ 1482 h 438065"/>
              <a:gd name="connsiteX2" fmla="*/ 0 w 1250179"/>
              <a:gd name="connsiteY2" fmla="*/ 299152 h 438065"/>
            </a:gdLst>
            <a:ahLst/>
            <a:cxnLst>
              <a:cxn ang="0">
                <a:pos x="connsiteX0" y="connsiteY0"/>
              </a:cxn>
              <a:cxn ang="0">
                <a:pos x="connsiteX1" y="connsiteY1"/>
              </a:cxn>
              <a:cxn ang="0">
                <a:pos x="connsiteX2" y="connsiteY2"/>
              </a:cxn>
            </a:cxnLst>
            <a:rect l="l" t="t" r="r" b="b"/>
            <a:pathLst>
              <a:path w="1250179" h="438065">
                <a:moveTo>
                  <a:pt x="1250179" y="438065"/>
                </a:moveTo>
                <a:cubicBezTo>
                  <a:pt x="1086465" y="231349"/>
                  <a:pt x="922751" y="24634"/>
                  <a:pt x="714388" y="1482"/>
                </a:cubicBezTo>
                <a:cubicBezTo>
                  <a:pt x="506025" y="-21670"/>
                  <a:pt x="146626" y="233003"/>
                  <a:pt x="0" y="299152"/>
                </a:cubicBezTo>
              </a:path>
            </a:pathLst>
          </a:custGeom>
          <a:ln w="28575" cmpd="sng">
            <a:solidFill>
              <a:srgbClr val="11E022"/>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1720307" y="4311894"/>
            <a:ext cx="782009" cy="250198"/>
          </a:xfrm>
          <a:custGeom>
            <a:avLst/>
            <a:gdLst>
              <a:gd name="connsiteX0" fmla="*/ 1250179 w 1250179"/>
              <a:gd name="connsiteY0" fmla="*/ 438065 h 438065"/>
              <a:gd name="connsiteX1" fmla="*/ 714388 w 1250179"/>
              <a:gd name="connsiteY1" fmla="*/ 1482 h 438065"/>
              <a:gd name="connsiteX2" fmla="*/ 0 w 1250179"/>
              <a:gd name="connsiteY2" fmla="*/ 299152 h 438065"/>
            </a:gdLst>
            <a:ahLst/>
            <a:cxnLst>
              <a:cxn ang="0">
                <a:pos x="connsiteX0" y="connsiteY0"/>
              </a:cxn>
              <a:cxn ang="0">
                <a:pos x="connsiteX1" y="connsiteY1"/>
              </a:cxn>
              <a:cxn ang="0">
                <a:pos x="connsiteX2" y="connsiteY2"/>
              </a:cxn>
            </a:cxnLst>
            <a:rect l="l" t="t" r="r" b="b"/>
            <a:pathLst>
              <a:path w="1250179" h="438065">
                <a:moveTo>
                  <a:pt x="1250179" y="438065"/>
                </a:moveTo>
                <a:cubicBezTo>
                  <a:pt x="1086465" y="231349"/>
                  <a:pt x="922751" y="24634"/>
                  <a:pt x="714388" y="1482"/>
                </a:cubicBezTo>
                <a:cubicBezTo>
                  <a:pt x="506025" y="-21670"/>
                  <a:pt x="146626" y="233003"/>
                  <a:pt x="0" y="299152"/>
                </a:cubicBezTo>
              </a:path>
            </a:pathLst>
          </a:custGeom>
          <a:ln w="28575" cmpd="sng">
            <a:solidFill>
              <a:srgbClr val="2966EB"/>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Rectangle 91"/>
          <p:cNvSpPr/>
          <p:nvPr/>
        </p:nvSpPr>
        <p:spPr>
          <a:xfrm>
            <a:off x="454038" y="4785422"/>
            <a:ext cx="749819" cy="782491"/>
          </a:xfrm>
          <a:prstGeom prst="rect">
            <a:avLst/>
          </a:prstGeom>
          <a:noFill/>
          <a:ln w="28575" cmpd="sng">
            <a:solidFill>
              <a:srgbClr val="F9F9F9"/>
            </a:solidFill>
          </a:ln>
          <a:effectLst/>
          <a:scene3d>
            <a:camera prst="orthographicFront">
              <a:rot lat="1080000" lon="17760000" rev="0"/>
            </a:camera>
            <a:lightRig rig="threePt" dir="t"/>
          </a:scene3d>
          <a:sp3d extrusionH="12700" prstMaterial="softEdge">
            <a:bevelT w="25400" h="508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FF"/>
                </a:solidFill>
              </a:ln>
            </a:endParaRPr>
          </a:p>
        </p:txBody>
      </p:sp>
      <p:pic>
        <p:nvPicPr>
          <p:cNvPr id="8" name="Picture 7" descr="g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197" y="4552359"/>
            <a:ext cx="1415353" cy="1422224"/>
          </a:xfrm>
          <a:prstGeom prst="rect">
            <a:avLst/>
          </a:prstGeom>
          <a:scene3d>
            <a:camera prst="orthographicFront">
              <a:rot lat="1080000" lon="17760000" rev="0"/>
            </a:camera>
            <a:lightRig rig="threePt" dir="t"/>
          </a:scene3d>
        </p:spPr>
      </p:pic>
      <p:sp>
        <p:nvSpPr>
          <p:cNvPr id="91" name="Rectangle 90"/>
          <p:cNvSpPr/>
          <p:nvPr/>
        </p:nvSpPr>
        <p:spPr>
          <a:xfrm>
            <a:off x="671961" y="4848891"/>
            <a:ext cx="749819" cy="782491"/>
          </a:xfrm>
          <a:prstGeom prst="rect">
            <a:avLst/>
          </a:prstGeom>
          <a:noFill/>
          <a:ln w="28575" cmpd="sng">
            <a:solidFill>
              <a:srgbClr val="F9F9F9"/>
            </a:solidFill>
          </a:ln>
          <a:effectLst/>
          <a:scene3d>
            <a:camera prst="orthographicFront">
              <a:rot lat="1080000" lon="17760000" rev="0"/>
            </a:camera>
            <a:lightRig rig="threePt" dir="t"/>
          </a:scene3d>
          <a:sp3d extrusionH="12700" prstMaterial="softEdge">
            <a:bevelT w="25400" h="508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FF"/>
                </a:solidFill>
              </a:ln>
            </a:endParaRPr>
          </a:p>
        </p:txBody>
      </p:sp>
      <p:pic>
        <p:nvPicPr>
          <p:cNvPr id="10" name="Picture 9" descr="b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605" y="4579209"/>
            <a:ext cx="1431282" cy="1431282"/>
          </a:xfrm>
          <a:prstGeom prst="rect">
            <a:avLst/>
          </a:prstGeom>
          <a:scene3d>
            <a:camera prst="orthographicFront">
              <a:rot lat="1080000" lon="17760000" rev="0"/>
            </a:camera>
            <a:lightRig rig="threePt" dir="t"/>
          </a:scene3d>
        </p:spPr>
      </p:pic>
      <p:sp>
        <p:nvSpPr>
          <p:cNvPr id="93" name="Rectangle 92"/>
          <p:cNvSpPr/>
          <p:nvPr/>
        </p:nvSpPr>
        <p:spPr>
          <a:xfrm>
            <a:off x="958404" y="4901265"/>
            <a:ext cx="749819" cy="782491"/>
          </a:xfrm>
          <a:prstGeom prst="rect">
            <a:avLst/>
          </a:prstGeom>
          <a:noFill/>
          <a:ln w="28575" cmpd="sng">
            <a:solidFill>
              <a:srgbClr val="F9F9F9"/>
            </a:solidFill>
          </a:ln>
          <a:effectLst/>
          <a:scene3d>
            <a:camera prst="orthographicFront">
              <a:rot lat="1080000" lon="17760000" rev="0"/>
            </a:camera>
            <a:lightRig rig="threePt" dir="t"/>
          </a:scene3d>
          <a:sp3d extrusionH="12700" prstMaterial="softEdge">
            <a:bevelT w="25400" h="508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FF"/>
                </a:solidFill>
              </a:ln>
            </a:endParaRPr>
          </a:p>
        </p:txBody>
      </p:sp>
      <p:cxnSp>
        <p:nvCxnSpPr>
          <p:cNvPr id="101" name="Straight Arrow Connector 100"/>
          <p:cNvCxnSpPr/>
          <p:nvPr/>
        </p:nvCxnSpPr>
        <p:spPr>
          <a:xfrm>
            <a:off x="1912063" y="5744772"/>
            <a:ext cx="328444" cy="50380"/>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2225877" y="4853645"/>
            <a:ext cx="313908" cy="54935"/>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1906665" y="5051489"/>
            <a:ext cx="328444" cy="50380"/>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2621491" y="5360628"/>
            <a:ext cx="423915" cy="0"/>
          </a:xfrm>
          <a:prstGeom prst="straightConnector1">
            <a:avLst/>
          </a:prstGeom>
          <a:noFill/>
          <a:ln w="76200" cap="flat" cmpd="sng" algn="ctr">
            <a:solidFill>
              <a:sysClr val="windowText" lastClr="000000"/>
            </a:solidFill>
            <a:prstDash val="solid"/>
            <a:miter lim="800000"/>
            <a:tailEnd type="triangle"/>
          </a:ln>
          <a:effectLst/>
        </p:spPr>
      </p:cxnSp>
      <p:grpSp>
        <p:nvGrpSpPr>
          <p:cNvPr id="121" name="Group 120"/>
          <p:cNvGrpSpPr/>
          <p:nvPr/>
        </p:nvGrpSpPr>
        <p:grpSpPr>
          <a:xfrm>
            <a:off x="3582845" y="4533196"/>
            <a:ext cx="1346094" cy="1342155"/>
            <a:chOff x="6291337" y="4326364"/>
            <a:chExt cx="1634348" cy="1629566"/>
          </a:xfrm>
          <a:scene3d>
            <a:camera prst="orthographicFront">
              <a:rot lat="1080000" lon="17760000" rev="0"/>
            </a:camera>
            <a:lightRig rig="threePt" dir="t"/>
          </a:scene3d>
        </p:grpSpPr>
        <p:pic>
          <p:nvPicPr>
            <p:cNvPr id="122" name="Picture 121" descr="matrix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337" y="4326364"/>
              <a:ext cx="1572181" cy="1604799"/>
            </a:xfrm>
            <a:prstGeom prst="rect">
              <a:avLst/>
            </a:prstGeom>
          </p:spPr>
        </p:pic>
        <p:sp>
          <p:nvSpPr>
            <p:cNvPr id="123" name="Rectangle 122"/>
            <p:cNvSpPr/>
            <p:nvPr/>
          </p:nvSpPr>
          <p:spPr>
            <a:xfrm>
              <a:off x="6353504" y="4353007"/>
              <a:ext cx="1572181" cy="1602923"/>
            </a:xfrm>
            <a:prstGeom prst="rect">
              <a:avLst/>
            </a:prstGeom>
            <a:solidFill>
              <a:srgbClr val="FFFF00">
                <a:alpha val="3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4" name="Curved Up Arrow 123"/>
          <p:cNvSpPr/>
          <p:nvPr/>
        </p:nvSpPr>
        <p:spPr>
          <a:xfrm rot="20508578">
            <a:off x="2745193" y="6307776"/>
            <a:ext cx="1299402" cy="259795"/>
          </a:xfrm>
          <a:prstGeom prst="curvedUpArrow">
            <a:avLst/>
          </a:prstGeom>
          <a:solidFill>
            <a:srgbClr val="FFFF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137" name="Group 136"/>
          <p:cNvGrpSpPr/>
          <p:nvPr/>
        </p:nvGrpSpPr>
        <p:grpSpPr>
          <a:xfrm>
            <a:off x="1698460" y="5875351"/>
            <a:ext cx="1007985" cy="963451"/>
            <a:chOff x="5729333" y="3692683"/>
            <a:chExt cx="1223836" cy="1169765"/>
          </a:xfrm>
        </p:grpSpPr>
        <p:pic>
          <p:nvPicPr>
            <p:cNvPr id="129" name="Picture 128" descr="y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9333" y="3840671"/>
              <a:ext cx="816905" cy="816905"/>
            </a:xfrm>
            <a:prstGeom prst="rect">
              <a:avLst/>
            </a:prstGeom>
            <a:ln w="38100" cmpd="sng">
              <a:solidFill>
                <a:srgbClr val="FF0000"/>
              </a:solidFill>
            </a:ln>
            <a:scene3d>
              <a:camera prst="orthographicFront">
                <a:rot lat="1080000" lon="17760000" rev="0"/>
              </a:camera>
              <a:lightRig rig="threePt" dir="t"/>
            </a:scene3d>
          </p:spPr>
        </p:pic>
        <p:grpSp>
          <p:nvGrpSpPr>
            <p:cNvPr id="136" name="Group 135"/>
            <p:cNvGrpSpPr/>
            <p:nvPr/>
          </p:nvGrpSpPr>
          <p:grpSpPr>
            <a:xfrm>
              <a:off x="5905543" y="3692683"/>
              <a:ext cx="1047626" cy="1169765"/>
              <a:chOff x="5905543" y="3692683"/>
              <a:chExt cx="1047626" cy="1169765"/>
            </a:xfrm>
          </p:grpSpPr>
          <p:pic>
            <p:nvPicPr>
              <p:cNvPr id="131" name="Picture 130" descr="y2.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05543" y="3840671"/>
                <a:ext cx="843548" cy="843548"/>
              </a:xfrm>
              <a:prstGeom prst="rect">
                <a:avLst/>
              </a:prstGeom>
              <a:ln w="38100" cmpd="sng">
                <a:solidFill>
                  <a:srgbClr val="11E022"/>
                </a:solidFill>
              </a:ln>
              <a:scene3d>
                <a:camera prst="orthographicFront">
                  <a:rot lat="1080000" lon="17760000" rev="0"/>
                </a:camera>
                <a:lightRig rig="threePt" dir="t"/>
              </a:scene3d>
            </p:spPr>
          </p:pic>
          <p:pic>
            <p:nvPicPr>
              <p:cNvPr id="135" name="Picture 134" descr="y3.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21119" y="3886627"/>
                <a:ext cx="832050" cy="838870"/>
              </a:xfrm>
              <a:prstGeom prst="rect">
                <a:avLst/>
              </a:prstGeom>
              <a:ln w="38100" cmpd="sng">
                <a:solidFill>
                  <a:srgbClr val="3366FF"/>
                </a:solidFill>
              </a:ln>
              <a:scene3d>
                <a:camera prst="orthographicFront">
                  <a:rot lat="1080000" lon="17760000" rev="0"/>
                </a:camera>
                <a:lightRig rig="threePt" dir="t"/>
              </a:scene3d>
            </p:spPr>
          </p:pic>
          <p:cxnSp>
            <p:nvCxnSpPr>
              <p:cNvPr id="133" name="Straight Arrow Connector 132"/>
              <p:cNvCxnSpPr/>
              <p:nvPr/>
            </p:nvCxnSpPr>
            <p:spPr>
              <a:xfrm>
                <a:off x="6339777" y="3692683"/>
                <a:ext cx="381129" cy="66699"/>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a:off x="5952208" y="3941775"/>
                <a:ext cx="398777" cy="61168"/>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949881" y="4801280"/>
                <a:ext cx="398777" cy="61168"/>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138" name="TextBox 137"/>
          <p:cNvSpPr txBox="1"/>
          <p:nvPr/>
        </p:nvSpPr>
        <p:spPr>
          <a:xfrm>
            <a:off x="1558590" y="5949517"/>
            <a:ext cx="182940" cy="304192"/>
          </a:xfrm>
          <a:prstGeom prst="rect">
            <a:avLst/>
          </a:prstGeom>
          <a:noFill/>
        </p:spPr>
        <p:txBody>
          <a:bodyPr wrap="square" rtlCol="0">
            <a:spAutoFit/>
          </a:bodyPr>
          <a:lstStyle/>
          <a:p>
            <a:r>
              <a:rPr lang="en-US" dirty="0" smtClean="0"/>
              <a:t>*</a:t>
            </a:r>
            <a:endParaRPr lang="en-US" dirty="0"/>
          </a:p>
        </p:txBody>
      </p:sp>
      <p:sp>
        <p:nvSpPr>
          <p:cNvPr id="145" name="TextBox 144"/>
          <p:cNvSpPr txBox="1"/>
          <p:nvPr/>
        </p:nvSpPr>
        <p:spPr>
          <a:xfrm>
            <a:off x="-20891" y="3973089"/>
            <a:ext cx="1652141" cy="338554"/>
          </a:xfrm>
          <a:prstGeom prst="rect">
            <a:avLst/>
          </a:prstGeom>
          <a:noFill/>
        </p:spPr>
        <p:txBody>
          <a:bodyPr wrap="square" rtlCol="0">
            <a:spAutoFit/>
          </a:bodyPr>
          <a:lstStyle/>
          <a:p>
            <a:pPr algn="ctr"/>
            <a:r>
              <a:rPr lang="en-US" sz="1600" b="1" dirty="0" smtClean="0"/>
              <a:t>2D input x C</a:t>
            </a:r>
            <a:endParaRPr lang="en-US" sz="1600" b="1" dirty="0"/>
          </a:p>
        </p:txBody>
      </p:sp>
      <p:sp>
        <p:nvSpPr>
          <p:cNvPr id="146" name="TextBox 145"/>
          <p:cNvSpPr txBox="1"/>
          <p:nvPr/>
        </p:nvSpPr>
        <p:spPr>
          <a:xfrm>
            <a:off x="1530193" y="4576415"/>
            <a:ext cx="1481743" cy="307777"/>
          </a:xfrm>
          <a:prstGeom prst="rect">
            <a:avLst/>
          </a:prstGeom>
          <a:noFill/>
        </p:spPr>
        <p:txBody>
          <a:bodyPr wrap="square" rtlCol="0">
            <a:spAutoFit/>
          </a:bodyPr>
          <a:lstStyle/>
          <a:p>
            <a:pPr algn="ctr"/>
            <a:r>
              <a:rPr lang="en-US" sz="1400" b="1" dirty="0" smtClean="0"/>
              <a:t>2D kern. x C</a:t>
            </a:r>
            <a:endParaRPr lang="en-US" sz="1400" b="1" dirty="0"/>
          </a:p>
        </p:txBody>
      </p:sp>
      <p:sp>
        <p:nvSpPr>
          <p:cNvPr id="148" name="TextBox 147"/>
          <p:cNvSpPr txBox="1"/>
          <p:nvPr/>
        </p:nvSpPr>
        <p:spPr>
          <a:xfrm>
            <a:off x="3026996" y="3973089"/>
            <a:ext cx="1007271" cy="338554"/>
          </a:xfrm>
          <a:prstGeom prst="rect">
            <a:avLst/>
          </a:prstGeom>
          <a:noFill/>
        </p:spPr>
        <p:txBody>
          <a:bodyPr wrap="square" rtlCol="0">
            <a:spAutoFit/>
          </a:bodyPr>
          <a:lstStyle/>
          <a:p>
            <a:pPr algn="ctr"/>
            <a:r>
              <a:rPr lang="en-US" sz="1600" b="1" dirty="0" smtClean="0"/>
              <a:t>2D FM</a:t>
            </a:r>
            <a:endParaRPr lang="en-US" sz="1600" b="1" dirty="0"/>
          </a:p>
        </p:txBody>
      </p:sp>
      <p:sp>
        <p:nvSpPr>
          <p:cNvPr id="149" name="TextBox 148"/>
          <p:cNvSpPr txBox="1"/>
          <p:nvPr/>
        </p:nvSpPr>
        <p:spPr>
          <a:xfrm>
            <a:off x="3850551" y="3971964"/>
            <a:ext cx="1074576" cy="338554"/>
          </a:xfrm>
          <a:prstGeom prst="rect">
            <a:avLst/>
          </a:prstGeom>
          <a:noFill/>
        </p:spPr>
        <p:txBody>
          <a:bodyPr wrap="square" rtlCol="0">
            <a:spAutoFit/>
          </a:bodyPr>
          <a:lstStyle/>
          <a:p>
            <a:pPr algn="ctr"/>
            <a:r>
              <a:rPr lang="en-US" sz="1600" b="1" dirty="0" smtClean="0"/>
              <a:t>FM #2</a:t>
            </a:r>
            <a:endParaRPr lang="en-US" sz="1600" b="1" dirty="0"/>
          </a:p>
        </p:txBody>
      </p:sp>
      <p:sp>
        <p:nvSpPr>
          <p:cNvPr id="152" name="TextBox 151"/>
          <p:cNvSpPr txBox="1"/>
          <p:nvPr/>
        </p:nvSpPr>
        <p:spPr>
          <a:xfrm>
            <a:off x="770466" y="6379066"/>
            <a:ext cx="982309" cy="274326"/>
          </a:xfrm>
          <a:prstGeom prst="rect">
            <a:avLst/>
          </a:prstGeom>
          <a:noFill/>
        </p:spPr>
        <p:txBody>
          <a:bodyPr wrap="square" rtlCol="0">
            <a:spAutoFit/>
          </a:bodyPr>
          <a:lstStyle/>
          <a:p>
            <a:pPr algn="ctr"/>
            <a:r>
              <a:rPr lang="en-US" sz="1400" b="1" dirty="0" smtClean="0"/>
              <a:t>Kernel #2</a:t>
            </a:r>
            <a:endParaRPr lang="en-US" sz="1400" b="1" dirty="0"/>
          </a:p>
        </p:txBody>
      </p:sp>
      <p:pic>
        <p:nvPicPr>
          <p:cNvPr id="79" name="Picture 78" descr="matrix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3046" y="4587008"/>
            <a:ext cx="1262156" cy="1288343"/>
          </a:xfrm>
          <a:prstGeom prst="rect">
            <a:avLst/>
          </a:prstGeom>
          <a:scene3d>
            <a:camera prst="orthographicFront">
              <a:rot lat="1080000" lon="17760000" rev="0"/>
            </a:camera>
            <a:lightRig rig="threePt" dir="t"/>
          </a:scene3d>
        </p:spPr>
      </p:pic>
      <p:pic>
        <p:nvPicPr>
          <p:cNvPr id="9" name="Picture 8"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69802" y="2028918"/>
            <a:ext cx="3790669" cy="698281"/>
          </a:xfrm>
          <a:prstGeom prst="rect">
            <a:avLst/>
          </a:prstGeom>
        </p:spPr>
      </p:pic>
      <p:pic>
        <p:nvPicPr>
          <p:cNvPr id="11" name="Picture 10"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69803" y="4661219"/>
            <a:ext cx="4150986" cy="637738"/>
          </a:xfrm>
          <a:prstGeom prst="rect">
            <a:avLst/>
          </a:prstGeom>
        </p:spPr>
      </p:pic>
      <p:sp>
        <p:nvSpPr>
          <p:cNvPr id="156" name="Right Bracket 155"/>
          <p:cNvSpPr/>
          <p:nvPr/>
        </p:nvSpPr>
        <p:spPr>
          <a:xfrm rot="16200000" flipH="1">
            <a:off x="5596420" y="5288493"/>
            <a:ext cx="147788" cy="333557"/>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Right Bracket 156"/>
          <p:cNvSpPr/>
          <p:nvPr/>
        </p:nvSpPr>
        <p:spPr>
          <a:xfrm rot="16200000" flipH="1">
            <a:off x="7870743" y="5062400"/>
            <a:ext cx="147788" cy="333557"/>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Right Bracket 159"/>
          <p:cNvSpPr/>
          <p:nvPr/>
        </p:nvSpPr>
        <p:spPr>
          <a:xfrm rot="16200000" flipH="1">
            <a:off x="8806116" y="5088258"/>
            <a:ext cx="147788" cy="333557"/>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Rectangle 80"/>
          <p:cNvSpPr/>
          <p:nvPr/>
        </p:nvSpPr>
        <p:spPr>
          <a:xfrm>
            <a:off x="29122" y="3971964"/>
            <a:ext cx="9102214" cy="2886036"/>
          </a:xfrm>
          <a:prstGeom prst="rect">
            <a:avLst/>
          </a:prstGeom>
          <a:solidFill>
            <a:schemeClr val="bg1">
              <a:lumMod val="9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le 1"/>
          <p:cNvSpPr/>
          <p:nvPr/>
        </p:nvSpPr>
        <p:spPr>
          <a:xfrm>
            <a:off x="1673843" y="3402150"/>
            <a:ext cx="5845317" cy="764054"/>
          </a:xfrm>
          <a:prstGeom prst="roundRect">
            <a:avLst/>
          </a:prstGeom>
          <a:solidFill>
            <a:srgbClr val="FF9693">
              <a:alpha val="85000"/>
            </a:srgbClr>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Using 2D input channels for different z-</a:t>
            </a:r>
            <a:r>
              <a:rPr lang="en-US" dirty="0">
                <a:solidFill>
                  <a:srgbClr val="000000"/>
                </a:solidFill>
              </a:rPr>
              <a:t>slices (2.5D</a:t>
            </a:r>
            <a:r>
              <a:rPr lang="en-US" dirty="0" smtClean="0">
                <a:solidFill>
                  <a:srgbClr val="000000"/>
                </a:solidFill>
              </a:rPr>
              <a:t>)</a:t>
            </a:r>
            <a:r>
              <a:rPr lang="en-US" dirty="0">
                <a:solidFill>
                  <a:srgbClr val="000000"/>
                </a:solidFill>
              </a:rPr>
              <a:t>, is suboptimal, non-</a:t>
            </a:r>
            <a:r>
              <a:rPr lang="en-US" dirty="0" smtClean="0">
                <a:solidFill>
                  <a:srgbClr val="000000"/>
                </a:solidFill>
              </a:rPr>
              <a:t>hierarchical spatial processing</a:t>
            </a:r>
            <a:endParaRPr lang="en-US" dirty="0">
              <a:solidFill>
                <a:srgbClr val="000000"/>
              </a:solidFill>
            </a:endParaRPr>
          </a:p>
        </p:txBody>
      </p:sp>
    </p:spTree>
    <p:extLst>
      <p:ext uri="{BB962C8B-B14F-4D97-AF65-F5344CB8AC3E}">
        <p14:creationId xmlns:p14="http://schemas.microsoft.com/office/powerpoint/2010/main" val="3295278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1"/>
                                        </p:tgtEl>
                                      </p:cBhvr>
                                    </p:animEffect>
                                    <p:set>
                                      <p:cBhvr>
                                        <p:cTn id="12" dur="1" fill="hold">
                                          <p:stCondLst>
                                            <p:cond delay="499"/>
                                          </p:stCondLst>
                                        </p:cTn>
                                        <p:tgtEl>
                                          <p:spTgt spid="8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a:t>
            </a:r>
            <a:r>
              <a:rPr lang="en-US" dirty="0" smtClean="0"/>
              <a:t>D image</a:t>
            </a:r>
            <a:endParaRPr lang="en-US" dirty="0"/>
          </a:p>
        </p:txBody>
      </p:sp>
      <p:sp>
        <p:nvSpPr>
          <p:cNvPr id="12" name="TextBox 11"/>
          <p:cNvSpPr txBox="1"/>
          <p:nvPr/>
        </p:nvSpPr>
        <p:spPr>
          <a:xfrm>
            <a:off x="3292098" y="1441015"/>
            <a:ext cx="985292" cy="338554"/>
          </a:xfrm>
          <a:prstGeom prst="rect">
            <a:avLst/>
          </a:prstGeom>
          <a:noFill/>
        </p:spPr>
        <p:txBody>
          <a:bodyPr wrap="square" rtlCol="0">
            <a:spAutoFit/>
          </a:bodyPr>
          <a:lstStyle/>
          <a:p>
            <a:r>
              <a:rPr lang="en-US" sz="1600" b="1" dirty="0" smtClean="0"/>
              <a:t>3D FM:</a:t>
            </a:r>
            <a:endParaRPr lang="en-US" sz="1600" b="1" i="1" dirty="0"/>
          </a:p>
        </p:txBody>
      </p:sp>
      <p:sp>
        <p:nvSpPr>
          <p:cNvPr id="140" name="TextBox 139"/>
          <p:cNvSpPr txBox="1"/>
          <p:nvPr/>
        </p:nvSpPr>
        <p:spPr>
          <a:xfrm>
            <a:off x="5654" y="1428730"/>
            <a:ext cx="1109114" cy="338554"/>
          </a:xfrm>
          <a:prstGeom prst="rect">
            <a:avLst/>
          </a:prstGeom>
          <a:noFill/>
        </p:spPr>
        <p:txBody>
          <a:bodyPr wrap="square" rtlCol="0">
            <a:spAutoFit/>
          </a:bodyPr>
          <a:lstStyle/>
          <a:p>
            <a:pPr algn="ctr"/>
            <a:r>
              <a:rPr lang="en-US" sz="1600" b="1" dirty="0" smtClean="0"/>
              <a:t>3D input</a:t>
            </a:r>
            <a:endParaRPr lang="en-US" sz="1600" b="1" dirty="0"/>
          </a:p>
        </p:txBody>
      </p:sp>
      <p:grpSp>
        <p:nvGrpSpPr>
          <p:cNvPr id="2" name="Group 1"/>
          <p:cNvGrpSpPr/>
          <p:nvPr/>
        </p:nvGrpSpPr>
        <p:grpSpPr>
          <a:xfrm>
            <a:off x="164270" y="1398435"/>
            <a:ext cx="2458331" cy="2619069"/>
            <a:chOff x="809203" y="2529912"/>
            <a:chExt cx="4196370" cy="4470749"/>
          </a:xfrm>
        </p:grpSpPr>
        <p:grpSp>
          <p:nvGrpSpPr>
            <p:cNvPr id="154" name="Group 153"/>
            <p:cNvGrpSpPr/>
            <p:nvPr/>
          </p:nvGrpSpPr>
          <p:grpSpPr>
            <a:xfrm>
              <a:off x="809203" y="2529912"/>
              <a:ext cx="4196370" cy="4470749"/>
              <a:chOff x="3190588" y="884952"/>
              <a:chExt cx="4196370" cy="4470749"/>
            </a:xfrm>
          </p:grpSpPr>
          <p:pic>
            <p:nvPicPr>
              <p:cNvPr id="155" name="Picture 154" descr="tbi2DLowRes.png"/>
              <p:cNvPicPr>
                <a:picLocks noChangeAspect="1"/>
              </p:cNvPicPr>
              <p:nvPr/>
            </p:nvPicPr>
            <p:blipFill rotWithShape="1">
              <a:blip r:embed="rId3">
                <a:extLst>
                  <a:ext uri="{28A0092B-C50C-407E-A947-70E740481C1C}">
                    <a14:useLocalDpi xmlns:a14="http://schemas.microsoft.com/office/drawing/2010/main" val="0"/>
                  </a:ext>
                </a:extLst>
              </a:blip>
              <a:srcRect l="27216" t="-215" r="27322" b="113"/>
              <a:stretch/>
            </p:blipFill>
            <p:spPr>
              <a:xfrm>
                <a:off x="4638468" y="3053637"/>
                <a:ext cx="1304059" cy="2302064"/>
              </a:xfrm>
              <a:prstGeom prst="rect">
                <a:avLst/>
              </a:prstGeom>
              <a:scene3d>
                <a:camera prst="orthographicFront">
                  <a:rot lat="18924000" lon="2850000" rev="18079710"/>
                </a:camera>
                <a:lightRig rig="threePt" dir="t"/>
              </a:scene3d>
            </p:spPr>
          </p:pic>
          <p:pic>
            <p:nvPicPr>
              <p:cNvPr id="158" name="Picture 157" descr="tbi2DHighRes.png"/>
              <p:cNvPicPr>
                <a:picLocks noChangeAspect="1"/>
              </p:cNvPicPr>
              <p:nvPr/>
            </p:nvPicPr>
            <p:blipFill rotWithShape="1">
              <a:blip r:embed="rId4">
                <a:extLst>
                  <a:ext uri="{28A0092B-C50C-407E-A947-70E740481C1C}">
                    <a14:useLocalDpi xmlns:a14="http://schemas.microsoft.com/office/drawing/2010/main" val="0"/>
                  </a:ext>
                </a:extLst>
              </a:blip>
              <a:srcRect l="16463" t="19805" r="6800" b="20432"/>
              <a:stretch/>
            </p:blipFill>
            <p:spPr>
              <a:xfrm flipH="1">
                <a:off x="3190588" y="1784950"/>
                <a:ext cx="3171359" cy="2274528"/>
              </a:xfrm>
              <a:prstGeom prst="rect">
                <a:avLst/>
              </a:prstGeom>
              <a:scene3d>
                <a:camera prst="orthographicFront">
                  <a:rot lat="1080000" lon="17760000" rev="0"/>
                </a:camera>
                <a:lightRig rig="threePt" dir="t"/>
              </a:scene3d>
            </p:spPr>
          </p:pic>
          <p:pic>
            <p:nvPicPr>
              <p:cNvPr id="159" name="Picture 158" descr="tbi2DHighRes.png"/>
              <p:cNvPicPr>
                <a:picLocks noChangeAspect="1"/>
              </p:cNvPicPr>
              <p:nvPr/>
            </p:nvPicPr>
            <p:blipFill rotWithShape="1">
              <a:blip r:embed="rId4">
                <a:extLst>
                  <a:ext uri="{28A0092B-C50C-407E-A947-70E740481C1C}">
                    <a14:useLocalDpi xmlns:a14="http://schemas.microsoft.com/office/drawing/2010/main" val="0"/>
                  </a:ext>
                </a:extLst>
              </a:blip>
              <a:srcRect l="16463" t="19805" r="6800" b="20432"/>
              <a:stretch/>
            </p:blipFill>
            <p:spPr>
              <a:xfrm flipH="1">
                <a:off x="3385087" y="1870580"/>
                <a:ext cx="3171359" cy="2274528"/>
              </a:xfrm>
              <a:prstGeom prst="rect">
                <a:avLst/>
              </a:prstGeom>
              <a:scene3d>
                <a:camera prst="orthographicFront">
                  <a:rot lat="1080000" lon="17760000" rev="0"/>
                </a:camera>
                <a:lightRig rig="threePt" dir="t"/>
              </a:scene3d>
            </p:spPr>
          </p:pic>
          <p:pic>
            <p:nvPicPr>
              <p:cNvPr id="161" name="Picture 160" descr="tbi2DHighRes.png"/>
              <p:cNvPicPr>
                <a:picLocks noChangeAspect="1"/>
              </p:cNvPicPr>
              <p:nvPr/>
            </p:nvPicPr>
            <p:blipFill rotWithShape="1">
              <a:blip r:embed="rId4">
                <a:extLst>
                  <a:ext uri="{28A0092B-C50C-407E-A947-70E740481C1C}">
                    <a14:useLocalDpi xmlns:a14="http://schemas.microsoft.com/office/drawing/2010/main" val="0"/>
                  </a:ext>
                </a:extLst>
              </a:blip>
              <a:srcRect l="16463" t="19805" r="6800" b="20432"/>
              <a:stretch/>
            </p:blipFill>
            <p:spPr>
              <a:xfrm flipH="1">
                <a:off x="3605031" y="1952228"/>
                <a:ext cx="3171359" cy="2274528"/>
              </a:xfrm>
              <a:prstGeom prst="rect">
                <a:avLst/>
              </a:prstGeom>
              <a:scene3d>
                <a:camera prst="orthographicFront">
                  <a:rot lat="1080000" lon="17760000" rev="0"/>
                </a:camera>
                <a:lightRig rig="threePt" dir="t"/>
              </a:scene3d>
            </p:spPr>
          </p:pic>
          <p:pic>
            <p:nvPicPr>
              <p:cNvPr id="162" name="Picture 161" descr="tbi2DHighRes.png"/>
              <p:cNvPicPr>
                <a:picLocks noChangeAspect="1"/>
              </p:cNvPicPr>
              <p:nvPr/>
            </p:nvPicPr>
            <p:blipFill rotWithShape="1">
              <a:blip r:embed="rId4">
                <a:extLst>
                  <a:ext uri="{28A0092B-C50C-407E-A947-70E740481C1C}">
                    <a14:useLocalDpi xmlns:a14="http://schemas.microsoft.com/office/drawing/2010/main" val="0"/>
                  </a:ext>
                </a:extLst>
              </a:blip>
              <a:srcRect l="16463" t="19805" r="6800" b="20432"/>
              <a:stretch/>
            </p:blipFill>
            <p:spPr>
              <a:xfrm flipH="1">
                <a:off x="3884032" y="2058858"/>
                <a:ext cx="3171359" cy="2274528"/>
              </a:xfrm>
              <a:prstGeom prst="rect">
                <a:avLst/>
              </a:prstGeom>
              <a:scene3d>
                <a:camera prst="orthographicFront">
                  <a:rot lat="1080000" lon="17760000" rev="0"/>
                </a:camera>
                <a:lightRig rig="threePt" dir="t"/>
              </a:scene3d>
            </p:spPr>
          </p:pic>
          <p:pic>
            <p:nvPicPr>
              <p:cNvPr id="163" name="Picture 162" descr="tbi2DHighRes.png"/>
              <p:cNvPicPr>
                <a:picLocks noChangeAspect="1"/>
              </p:cNvPicPr>
              <p:nvPr/>
            </p:nvPicPr>
            <p:blipFill rotWithShape="1">
              <a:blip r:embed="rId4">
                <a:extLst>
                  <a:ext uri="{28A0092B-C50C-407E-A947-70E740481C1C}">
                    <a14:useLocalDpi xmlns:a14="http://schemas.microsoft.com/office/drawing/2010/main" val="0"/>
                  </a:ext>
                </a:extLst>
              </a:blip>
              <a:srcRect l="16463" t="19805" r="6800" b="20432"/>
              <a:stretch/>
            </p:blipFill>
            <p:spPr>
              <a:xfrm flipH="1">
                <a:off x="4215599" y="2193114"/>
                <a:ext cx="3171359" cy="2274528"/>
              </a:xfrm>
              <a:prstGeom prst="rect">
                <a:avLst/>
              </a:prstGeom>
              <a:scene3d>
                <a:camera prst="orthographicFront">
                  <a:rot lat="1080000" lon="17760000" rev="0"/>
                </a:camera>
                <a:lightRig rig="threePt" dir="t"/>
              </a:scene3d>
            </p:spPr>
          </p:pic>
          <p:pic>
            <p:nvPicPr>
              <p:cNvPr id="164" name="Picture 163" descr="tbi2DLowRes.png"/>
              <p:cNvPicPr>
                <a:picLocks noChangeAspect="1"/>
              </p:cNvPicPr>
              <p:nvPr/>
            </p:nvPicPr>
            <p:blipFill rotWithShape="1">
              <a:blip r:embed="rId3">
                <a:extLst>
                  <a:ext uri="{28A0092B-C50C-407E-A947-70E740481C1C}">
                    <a14:useLocalDpi xmlns:a14="http://schemas.microsoft.com/office/drawing/2010/main" val="0"/>
                  </a:ext>
                </a:extLst>
              </a:blip>
              <a:srcRect l="27216" t="-215" r="27322" b="113"/>
              <a:stretch/>
            </p:blipFill>
            <p:spPr>
              <a:xfrm>
                <a:off x="4635756" y="884952"/>
                <a:ext cx="1304059" cy="2302064"/>
              </a:xfrm>
              <a:prstGeom prst="rect">
                <a:avLst/>
              </a:prstGeom>
              <a:scene3d>
                <a:camera prst="orthographicFront">
                  <a:rot lat="18924000" lon="2850000" rev="18079710"/>
                </a:camera>
                <a:lightRig rig="threePt" dir="t"/>
              </a:scene3d>
            </p:spPr>
          </p:pic>
        </p:grpSp>
        <p:grpSp>
          <p:nvGrpSpPr>
            <p:cNvPr id="185" name="Group 184"/>
            <p:cNvGrpSpPr/>
            <p:nvPr/>
          </p:nvGrpSpPr>
          <p:grpSpPr>
            <a:xfrm>
              <a:off x="2398771" y="4075658"/>
              <a:ext cx="771634" cy="600303"/>
              <a:chOff x="2278323" y="3545481"/>
              <a:chExt cx="771634" cy="600303"/>
            </a:xfrm>
          </p:grpSpPr>
          <p:cxnSp>
            <p:nvCxnSpPr>
              <p:cNvPr id="186" name="Straight Connector 185"/>
              <p:cNvCxnSpPr/>
              <p:nvPr/>
            </p:nvCxnSpPr>
            <p:spPr>
              <a:xfrm>
                <a:off x="2613773" y="3545481"/>
                <a:ext cx="264196" cy="80980"/>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cxnSp>
            <p:nvCxnSpPr>
              <p:cNvPr id="187" name="Straight Connector 186"/>
              <p:cNvCxnSpPr/>
              <p:nvPr/>
            </p:nvCxnSpPr>
            <p:spPr>
              <a:xfrm>
                <a:off x="2406372" y="4083964"/>
                <a:ext cx="226478" cy="61820"/>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sp>
            <p:nvSpPr>
              <p:cNvPr id="188" name="Rectangle 187"/>
              <p:cNvSpPr/>
              <p:nvPr/>
            </p:nvSpPr>
            <p:spPr>
              <a:xfrm>
                <a:off x="2278323" y="3608211"/>
                <a:ext cx="525534" cy="416130"/>
              </a:xfrm>
              <a:prstGeom prst="rect">
                <a:avLst/>
              </a:prstGeom>
              <a:noFill/>
              <a:ln w="28575" cap="flat" cmpd="sng" algn="ctr">
                <a:solidFill>
                  <a:srgbClr val="F9F9F9"/>
                </a:solidFill>
                <a:prstDash val="solid"/>
              </a:ln>
              <a:effectLst/>
              <a:scene3d>
                <a:camera prst="orthographicFront">
                  <a:rot lat="1080000" lon="17760000" rev="0"/>
                </a:camera>
                <a:lightRig rig="threePt" dir="t"/>
              </a:scene3d>
              <a:sp3d extrusionH="12700" prstMaterial="softEdge">
                <a:bevelT w="25400" h="508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0000FF"/>
                    </a:solidFill>
                  </a:ln>
                  <a:solidFill>
                    <a:sysClr val="window" lastClr="FFFFFF"/>
                  </a:solidFill>
                  <a:effectLst/>
                  <a:uLnTx/>
                  <a:uFillTx/>
                  <a:latin typeface="Calibri"/>
                  <a:ea typeface="+mn-ea"/>
                  <a:cs typeface="+mn-cs"/>
                </a:endParaRPr>
              </a:p>
            </p:txBody>
          </p:sp>
          <p:sp>
            <p:nvSpPr>
              <p:cNvPr id="189" name="Rectangle 188"/>
              <p:cNvSpPr/>
              <p:nvPr/>
            </p:nvSpPr>
            <p:spPr>
              <a:xfrm>
                <a:off x="2524423" y="3684152"/>
                <a:ext cx="525534" cy="399812"/>
              </a:xfrm>
              <a:prstGeom prst="rect">
                <a:avLst/>
              </a:prstGeom>
              <a:noFill/>
              <a:ln w="28575" cap="flat" cmpd="sng" algn="ctr">
                <a:solidFill>
                  <a:srgbClr val="F9F9F9"/>
                </a:solidFill>
                <a:prstDash val="solid"/>
              </a:ln>
              <a:effectLst/>
              <a:scene3d>
                <a:camera prst="orthographicFront">
                  <a:rot lat="1080000" lon="17760000" rev="0"/>
                </a:camera>
                <a:lightRig rig="threePt" dir="t"/>
              </a:scene3d>
              <a:sp3d extrusionH="12700" prstMaterial="softEdge">
                <a:bevelT w="25400" h="508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0000FF"/>
                    </a:solidFill>
                  </a:ln>
                  <a:solidFill>
                    <a:sysClr val="window" lastClr="FFFFFF"/>
                  </a:solidFill>
                  <a:effectLst/>
                  <a:uLnTx/>
                  <a:uFillTx/>
                  <a:latin typeface="Calibri"/>
                  <a:ea typeface="+mn-ea"/>
                  <a:cs typeface="+mn-cs"/>
                </a:endParaRPr>
              </a:p>
            </p:txBody>
          </p:sp>
          <p:cxnSp>
            <p:nvCxnSpPr>
              <p:cNvPr id="190" name="Straight Connector 189"/>
              <p:cNvCxnSpPr/>
              <p:nvPr/>
            </p:nvCxnSpPr>
            <p:spPr>
              <a:xfrm>
                <a:off x="2406372" y="3684152"/>
                <a:ext cx="256093" cy="85027"/>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grpSp>
      </p:grpSp>
      <p:grpSp>
        <p:nvGrpSpPr>
          <p:cNvPr id="191" name="Group 190"/>
          <p:cNvGrpSpPr/>
          <p:nvPr/>
        </p:nvGrpSpPr>
        <p:grpSpPr>
          <a:xfrm>
            <a:off x="229967" y="1659410"/>
            <a:ext cx="730332" cy="1704610"/>
            <a:chOff x="488868" y="1284314"/>
            <a:chExt cx="730332" cy="1704610"/>
          </a:xfrm>
        </p:grpSpPr>
        <p:cxnSp>
          <p:nvCxnSpPr>
            <p:cNvPr id="192" name="Straight Arrow Connector 191"/>
            <p:cNvCxnSpPr/>
            <p:nvPr/>
          </p:nvCxnSpPr>
          <p:spPr>
            <a:xfrm flipV="1">
              <a:off x="792976" y="1491641"/>
              <a:ext cx="426224" cy="28636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p:nvPr/>
          </p:nvCxnSpPr>
          <p:spPr>
            <a:xfrm>
              <a:off x="792976" y="1765229"/>
              <a:ext cx="14781" cy="114161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4" name="TextBox 193"/>
            <p:cNvSpPr txBox="1"/>
            <p:nvPr/>
          </p:nvSpPr>
          <p:spPr>
            <a:xfrm>
              <a:off x="792480" y="1284314"/>
              <a:ext cx="294640" cy="369332"/>
            </a:xfrm>
            <a:prstGeom prst="rect">
              <a:avLst/>
            </a:prstGeom>
            <a:noFill/>
          </p:spPr>
          <p:txBody>
            <a:bodyPr wrap="square" rtlCol="0">
              <a:spAutoFit/>
            </a:bodyPr>
            <a:lstStyle/>
            <a:p>
              <a:r>
                <a:rPr lang="en-US" dirty="0"/>
                <a:t>y</a:t>
              </a:r>
            </a:p>
          </p:txBody>
        </p:sp>
        <p:sp>
          <p:nvSpPr>
            <p:cNvPr id="195" name="TextBox 194"/>
            <p:cNvSpPr txBox="1"/>
            <p:nvPr/>
          </p:nvSpPr>
          <p:spPr>
            <a:xfrm>
              <a:off x="488868" y="2619592"/>
              <a:ext cx="303612" cy="369332"/>
            </a:xfrm>
            <a:prstGeom prst="rect">
              <a:avLst/>
            </a:prstGeom>
            <a:noFill/>
          </p:spPr>
          <p:txBody>
            <a:bodyPr wrap="square" rtlCol="0">
              <a:spAutoFit/>
            </a:bodyPr>
            <a:lstStyle/>
            <a:p>
              <a:r>
                <a:rPr lang="en-US" dirty="0" smtClean="0"/>
                <a:t>x</a:t>
              </a:r>
              <a:endParaRPr lang="en-US" dirty="0"/>
            </a:p>
          </p:txBody>
        </p:sp>
      </p:grpSp>
      <p:grpSp>
        <p:nvGrpSpPr>
          <p:cNvPr id="196" name="Group 195"/>
          <p:cNvGrpSpPr/>
          <p:nvPr/>
        </p:nvGrpSpPr>
        <p:grpSpPr>
          <a:xfrm>
            <a:off x="663467" y="3617482"/>
            <a:ext cx="612426" cy="369332"/>
            <a:chOff x="4063754" y="3087745"/>
            <a:chExt cx="612426" cy="369332"/>
          </a:xfrm>
        </p:grpSpPr>
        <p:cxnSp>
          <p:nvCxnSpPr>
            <p:cNvPr id="197" name="Straight Arrow Connector 196"/>
            <p:cNvCxnSpPr/>
            <p:nvPr/>
          </p:nvCxnSpPr>
          <p:spPr>
            <a:xfrm>
              <a:off x="4063754" y="3087745"/>
              <a:ext cx="612426" cy="22943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8" name="TextBox 197"/>
            <p:cNvSpPr txBox="1"/>
            <p:nvPr/>
          </p:nvSpPr>
          <p:spPr>
            <a:xfrm>
              <a:off x="4187101" y="3087745"/>
              <a:ext cx="303612" cy="369332"/>
            </a:xfrm>
            <a:prstGeom prst="rect">
              <a:avLst/>
            </a:prstGeom>
            <a:noFill/>
          </p:spPr>
          <p:txBody>
            <a:bodyPr wrap="square" rtlCol="0">
              <a:spAutoFit/>
            </a:bodyPr>
            <a:lstStyle/>
            <a:p>
              <a:r>
                <a:rPr lang="en-US" dirty="0"/>
                <a:t>z</a:t>
              </a:r>
            </a:p>
          </p:txBody>
        </p:sp>
      </p:grpSp>
      <p:grpSp>
        <p:nvGrpSpPr>
          <p:cNvPr id="9" name="Group 8"/>
          <p:cNvGrpSpPr/>
          <p:nvPr/>
        </p:nvGrpSpPr>
        <p:grpSpPr>
          <a:xfrm>
            <a:off x="2243483" y="1901275"/>
            <a:ext cx="971749" cy="873587"/>
            <a:chOff x="2655048" y="2148193"/>
            <a:chExt cx="971749" cy="873587"/>
          </a:xfrm>
        </p:grpSpPr>
        <p:grpSp>
          <p:nvGrpSpPr>
            <p:cNvPr id="199" name="Group 198"/>
            <p:cNvGrpSpPr/>
            <p:nvPr/>
          </p:nvGrpSpPr>
          <p:grpSpPr>
            <a:xfrm>
              <a:off x="2655048" y="2230297"/>
              <a:ext cx="971749" cy="712900"/>
              <a:chOff x="3521394" y="4966190"/>
              <a:chExt cx="1179840" cy="865561"/>
            </a:xfrm>
          </p:grpSpPr>
          <p:pic>
            <p:nvPicPr>
              <p:cNvPr id="200" name="Picture 199" descr="k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1394" y="4966190"/>
                <a:ext cx="814765" cy="814765"/>
              </a:xfrm>
              <a:prstGeom prst="rect">
                <a:avLst/>
              </a:prstGeom>
              <a:ln w="38100" cmpd="sng">
                <a:noFill/>
              </a:ln>
              <a:scene3d>
                <a:camera prst="orthographicFront">
                  <a:rot lat="1080000" lon="17760000" rev="0"/>
                </a:camera>
                <a:lightRig rig="threePt" dir="t"/>
              </a:scene3d>
            </p:spPr>
          </p:pic>
          <p:pic>
            <p:nvPicPr>
              <p:cNvPr id="201" name="Picture 200" descr="k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4461" y="5001153"/>
                <a:ext cx="805913" cy="811322"/>
              </a:xfrm>
              <a:prstGeom prst="rect">
                <a:avLst/>
              </a:prstGeom>
              <a:ln w="38100" cmpd="sng">
                <a:noFill/>
              </a:ln>
              <a:scene3d>
                <a:camera prst="orthographicFront">
                  <a:rot lat="1080000" lon="17760000" rev="0"/>
                </a:camera>
                <a:lightRig rig="threePt" dir="t"/>
              </a:scene3d>
            </p:spPr>
          </p:pic>
          <p:pic>
            <p:nvPicPr>
              <p:cNvPr id="202" name="Picture 201" descr="k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5787" y="5030966"/>
                <a:ext cx="795447" cy="800785"/>
              </a:xfrm>
              <a:prstGeom prst="rect">
                <a:avLst/>
              </a:prstGeom>
              <a:ln w="38100" cmpd="sng">
                <a:noFill/>
              </a:ln>
              <a:scene3d>
                <a:camera prst="orthographicFront">
                  <a:rot lat="1080000" lon="17760000" rev="0"/>
                </a:camera>
                <a:lightRig rig="threePt" dir="t"/>
              </a:scene3d>
            </p:spPr>
          </p:pic>
        </p:grpSp>
        <p:cxnSp>
          <p:nvCxnSpPr>
            <p:cNvPr id="203" name="Straight Arrow Connector 202"/>
            <p:cNvCxnSpPr/>
            <p:nvPr/>
          </p:nvCxnSpPr>
          <p:spPr>
            <a:xfrm>
              <a:off x="2835862" y="2971400"/>
              <a:ext cx="328444" cy="50380"/>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p:nvPr/>
          </p:nvCxnSpPr>
          <p:spPr>
            <a:xfrm>
              <a:off x="3129300" y="2148193"/>
              <a:ext cx="313908" cy="54935"/>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p:nvPr/>
          </p:nvCxnSpPr>
          <p:spPr>
            <a:xfrm>
              <a:off x="2837256" y="2339245"/>
              <a:ext cx="328444" cy="50380"/>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grpSp>
        <p:nvGrpSpPr>
          <p:cNvPr id="209" name="Group 208"/>
          <p:cNvGrpSpPr/>
          <p:nvPr/>
        </p:nvGrpSpPr>
        <p:grpSpPr>
          <a:xfrm>
            <a:off x="2252100" y="2972011"/>
            <a:ext cx="1007985" cy="896253"/>
            <a:chOff x="5729333" y="3750405"/>
            <a:chExt cx="1223836" cy="1088177"/>
          </a:xfrm>
        </p:grpSpPr>
        <p:pic>
          <p:nvPicPr>
            <p:cNvPr id="210" name="Picture 209" descr="y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9333" y="3840671"/>
              <a:ext cx="816905" cy="816905"/>
            </a:xfrm>
            <a:prstGeom prst="rect">
              <a:avLst/>
            </a:prstGeom>
            <a:ln w="38100" cmpd="sng">
              <a:noFill/>
            </a:ln>
            <a:scene3d>
              <a:camera prst="orthographicFront">
                <a:rot lat="1080000" lon="17760000" rev="0"/>
              </a:camera>
              <a:lightRig rig="threePt" dir="t"/>
            </a:scene3d>
          </p:spPr>
        </p:pic>
        <p:grpSp>
          <p:nvGrpSpPr>
            <p:cNvPr id="211" name="Group 210"/>
            <p:cNvGrpSpPr/>
            <p:nvPr/>
          </p:nvGrpSpPr>
          <p:grpSpPr>
            <a:xfrm>
              <a:off x="5905543" y="3750405"/>
              <a:ext cx="1047626" cy="1088177"/>
              <a:chOff x="5905543" y="3750405"/>
              <a:chExt cx="1047626" cy="1088177"/>
            </a:xfrm>
          </p:grpSpPr>
          <p:pic>
            <p:nvPicPr>
              <p:cNvPr id="212" name="Picture 211" descr="y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5543" y="3873656"/>
                <a:ext cx="843548" cy="843548"/>
              </a:xfrm>
              <a:prstGeom prst="rect">
                <a:avLst/>
              </a:prstGeom>
              <a:ln w="38100" cmpd="sng">
                <a:noFill/>
              </a:ln>
              <a:scene3d>
                <a:camera prst="orthographicFront">
                  <a:rot lat="1080000" lon="17760000" rev="0"/>
                </a:camera>
                <a:lightRig rig="threePt" dir="t"/>
              </a:scene3d>
            </p:spPr>
          </p:pic>
          <p:pic>
            <p:nvPicPr>
              <p:cNvPr id="213" name="Picture 212" descr="y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21119" y="3903120"/>
                <a:ext cx="832050" cy="838870"/>
              </a:xfrm>
              <a:prstGeom prst="rect">
                <a:avLst/>
              </a:prstGeom>
              <a:ln w="38100" cmpd="sng">
                <a:noFill/>
              </a:ln>
              <a:scene3d>
                <a:camera prst="orthographicFront">
                  <a:rot lat="1080000" lon="17760000" rev="0"/>
                </a:camera>
                <a:lightRig rig="threePt" dir="t"/>
              </a:scene3d>
            </p:spPr>
          </p:pic>
          <p:cxnSp>
            <p:nvCxnSpPr>
              <p:cNvPr id="214" name="Straight Arrow Connector 213"/>
              <p:cNvCxnSpPr/>
              <p:nvPr/>
            </p:nvCxnSpPr>
            <p:spPr>
              <a:xfrm>
                <a:off x="6323284" y="3750405"/>
                <a:ext cx="381128" cy="66699"/>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15" name="Straight Arrow Connector 214"/>
              <p:cNvCxnSpPr/>
              <p:nvPr/>
            </p:nvCxnSpPr>
            <p:spPr>
              <a:xfrm>
                <a:off x="5952208" y="3983008"/>
                <a:ext cx="398777" cy="61168"/>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5949881" y="4751798"/>
                <a:ext cx="443835" cy="86784"/>
              </a:xfrm>
              <a:prstGeom prst="straightConnector1">
                <a:avLst/>
              </a:prstGeom>
              <a:ln w="6350"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217" name="TextBox 216"/>
          <p:cNvSpPr txBox="1"/>
          <p:nvPr/>
        </p:nvSpPr>
        <p:spPr>
          <a:xfrm>
            <a:off x="2159845" y="2135588"/>
            <a:ext cx="197974" cy="329191"/>
          </a:xfrm>
          <a:prstGeom prst="rect">
            <a:avLst/>
          </a:prstGeom>
          <a:noFill/>
        </p:spPr>
        <p:txBody>
          <a:bodyPr wrap="square" rtlCol="0">
            <a:spAutoFit/>
          </a:bodyPr>
          <a:lstStyle/>
          <a:p>
            <a:r>
              <a:rPr lang="en-US" dirty="0" smtClean="0"/>
              <a:t>*</a:t>
            </a:r>
            <a:endParaRPr lang="en-US" dirty="0"/>
          </a:p>
        </p:txBody>
      </p:sp>
      <p:cxnSp>
        <p:nvCxnSpPr>
          <p:cNvPr id="218" name="Straight Arrow Connector 217"/>
          <p:cNvCxnSpPr/>
          <p:nvPr/>
        </p:nvCxnSpPr>
        <p:spPr>
          <a:xfrm>
            <a:off x="3144445" y="2282725"/>
            <a:ext cx="458752" cy="0"/>
          </a:xfrm>
          <a:prstGeom prst="straightConnector1">
            <a:avLst/>
          </a:prstGeom>
          <a:noFill/>
          <a:ln w="76200" cap="flat" cmpd="sng" algn="ctr">
            <a:solidFill>
              <a:sysClr val="windowText" lastClr="000000"/>
            </a:solidFill>
            <a:prstDash val="solid"/>
            <a:miter lim="800000"/>
            <a:tailEnd type="triangle"/>
          </a:ln>
          <a:effectLst/>
        </p:spPr>
      </p:cxnSp>
      <p:sp>
        <p:nvSpPr>
          <p:cNvPr id="220" name="TextBox 219"/>
          <p:cNvSpPr txBox="1"/>
          <p:nvPr/>
        </p:nvSpPr>
        <p:spPr>
          <a:xfrm>
            <a:off x="2142713" y="1451883"/>
            <a:ext cx="985356" cy="338554"/>
          </a:xfrm>
          <a:prstGeom prst="rect">
            <a:avLst/>
          </a:prstGeom>
          <a:noFill/>
        </p:spPr>
        <p:txBody>
          <a:bodyPr wrap="square" rtlCol="0">
            <a:spAutoFit/>
          </a:bodyPr>
          <a:lstStyle/>
          <a:p>
            <a:pPr algn="ctr"/>
            <a:r>
              <a:rPr lang="en-US" sz="1600" b="1" dirty="0" smtClean="0"/>
              <a:t>3D kern.</a:t>
            </a:r>
            <a:endParaRPr lang="en-US" sz="1600" b="1" dirty="0"/>
          </a:p>
        </p:txBody>
      </p:sp>
      <p:sp>
        <p:nvSpPr>
          <p:cNvPr id="221" name="TextBox 220"/>
          <p:cNvSpPr txBox="1"/>
          <p:nvPr/>
        </p:nvSpPr>
        <p:spPr>
          <a:xfrm>
            <a:off x="2161916" y="3089504"/>
            <a:ext cx="197974" cy="329191"/>
          </a:xfrm>
          <a:prstGeom prst="rect">
            <a:avLst/>
          </a:prstGeom>
          <a:noFill/>
        </p:spPr>
        <p:txBody>
          <a:bodyPr wrap="square" rtlCol="0">
            <a:spAutoFit/>
          </a:bodyPr>
          <a:lstStyle/>
          <a:p>
            <a:r>
              <a:rPr lang="en-US" dirty="0" smtClean="0"/>
              <a:t>*</a:t>
            </a:r>
            <a:endParaRPr lang="en-US" dirty="0"/>
          </a:p>
        </p:txBody>
      </p:sp>
      <p:grpSp>
        <p:nvGrpSpPr>
          <p:cNvPr id="28" name="Group 27"/>
          <p:cNvGrpSpPr/>
          <p:nvPr/>
        </p:nvGrpSpPr>
        <p:grpSpPr>
          <a:xfrm>
            <a:off x="5450853" y="2623538"/>
            <a:ext cx="342038" cy="113727"/>
            <a:chOff x="5450853" y="2623538"/>
            <a:chExt cx="342038" cy="113727"/>
          </a:xfrm>
        </p:grpSpPr>
        <p:sp>
          <p:nvSpPr>
            <p:cNvPr id="26" name="Oval 25"/>
            <p:cNvSpPr/>
            <p:nvPr/>
          </p:nvSpPr>
          <p:spPr>
            <a:xfrm>
              <a:off x="5450853" y="2623538"/>
              <a:ext cx="75818" cy="75818"/>
            </a:xfrm>
            <a:prstGeom prst="ellipse">
              <a:avLst/>
            </a:prstGeom>
            <a:solidFill>
              <a:schemeClr val="tx1">
                <a:alpha val="8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5587283" y="2643256"/>
              <a:ext cx="75818" cy="75818"/>
            </a:xfrm>
            <a:prstGeom prst="ellipse">
              <a:avLst/>
            </a:prstGeom>
            <a:solidFill>
              <a:schemeClr val="tx1">
                <a:alpha val="8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5717073" y="2661447"/>
              <a:ext cx="75818" cy="75818"/>
            </a:xfrm>
            <a:prstGeom prst="ellipse">
              <a:avLst/>
            </a:prstGeom>
            <a:solidFill>
              <a:schemeClr val="tx1">
                <a:alpha val="8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2282127" y="2738708"/>
            <a:ext cx="75818" cy="284314"/>
            <a:chOff x="4480088" y="4529999"/>
            <a:chExt cx="75818" cy="284314"/>
          </a:xfrm>
        </p:grpSpPr>
        <p:sp>
          <p:nvSpPr>
            <p:cNvPr id="258" name="Oval 257"/>
            <p:cNvSpPr/>
            <p:nvPr/>
          </p:nvSpPr>
          <p:spPr>
            <a:xfrm>
              <a:off x="4480088" y="4529999"/>
              <a:ext cx="75818" cy="75818"/>
            </a:xfrm>
            <a:prstGeom prst="ellipse">
              <a:avLst/>
            </a:prstGeom>
            <a:solidFill>
              <a:schemeClr val="tx1">
                <a:alpha val="8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4480088" y="4625535"/>
              <a:ext cx="75818" cy="75818"/>
            </a:xfrm>
            <a:prstGeom prst="ellipse">
              <a:avLst/>
            </a:prstGeom>
            <a:solidFill>
              <a:schemeClr val="tx1">
                <a:alpha val="8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4480088" y="4738495"/>
              <a:ext cx="75818" cy="75818"/>
            </a:xfrm>
            <a:prstGeom prst="ellipse">
              <a:avLst/>
            </a:prstGeom>
            <a:solidFill>
              <a:schemeClr val="tx1">
                <a:alpha val="8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7" name="TextBox 406"/>
          <p:cNvSpPr txBox="1"/>
          <p:nvPr/>
        </p:nvSpPr>
        <p:spPr>
          <a:xfrm>
            <a:off x="3377368" y="5189549"/>
            <a:ext cx="197974" cy="329191"/>
          </a:xfrm>
          <a:prstGeom prst="rect">
            <a:avLst/>
          </a:prstGeom>
          <a:noFill/>
        </p:spPr>
        <p:txBody>
          <a:bodyPr wrap="square" rtlCol="0">
            <a:spAutoFit/>
          </a:bodyPr>
          <a:lstStyle/>
          <a:p>
            <a:r>
              <a:rPr lang="en-US" dirty="0" smtClean="0"/>
              <a:t>*</a:t>
            </a:r>
            <a:endParaRPr lang="en-US" dirty="0"/>
          </a:p>
        </p:txBody>
      </p:sp>
      <p:cxnSp>
        <p:nvCxnSpPr>
          <p:cNvPr id="408" name="Straight Arrow Connector 407"/>
          <p:cNvCxnSpPr/>
          <p:nvPr/>
        </p:nvCxnSpPr>
        <p:spPr>
          <a:xfrm>
            <a:off x="5187128" y="5396198"/>
            <a:ext cx="458752" cy="0"/>
          </a:xfrm>
          <a:prstGeom prst="straightConnector1">
            <a:avLst/>
          </a:prstGeom>
          <a:noFill/>
          <a:ln w="76200" cap="flat" cmpd="sng" algn="ctr">
            <a:solidFill>
              <a:sysClr val="windowText" lastClr="000000"/>
            </a:solidFill>
            <a:prstDash val="solid"/>
            <a:miter lim="800000"/>
            <a:tailEnd type="triangle"/>
          </a:ln>
          <a:effectLst/>
        </p:spPr>
      </p:cxnSp>
      <p:pic>
        <p:nvPicPr>
          <p:cNvPr id="44" name="Picture 43" descr="3dMultiCha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729" y="4593307"/>
            <a:ext cx="3120524" cy="1689260"/>
          </a:xfrm>
          <a:prstGeom prst="rect">
            <a:avLst/>
          </a:prstGeom>
        </p:spPr>
      </p:pic>
      <p:pic>
        <p:nvPicPr>
          <p:cNvPr id="45" name="Picture 44" descr="4dKer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98433" y="4860062"/>
            <a:ext cx="1586398" cy="880613"/>
          </a:xfrm>
          <a:prstGeom prst="rect">
            <a:avLst/>
          </a:prstGeom>
        </p:spPr>
      </p:pic>
      <p:pic>
        <p:nvPicPr>
          <p:cNvPr id="418" name="Picture 417" descr="3dVol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44737" y="1830488"/>
            <a:ext cx="1606116" cy="1745422"/>
          </a:xfrm>
          <a:prstGeom prst="rect">
            <a:avLst/>
          </a:prstGeom>
        </p:spPr>
      </p:pic>
      <p:pic>
        <p:nvPicPr>
          <p:cNvPr id="52" name="Picture 51" descr="3dVol3.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48552" y="1895718"/>
            <a:ext cx="1606116" cy="1673037"/>
          </a:xfrm>
          <a:prstGeom prst="rect">
            <a:avLst/>
          </a:prstGeom>
        </p:spPr>
      </p:pic>
      <p:grpSp>
        <p:nvGrpSpPr>
          <p:cNvPr id="420" name="Group 419"/>
          <p:cNvGrpSpPr/>
          <p:nvPr/>
        </p:nvGrpSpPr>
        <p:grpSpPr>
          <a:xfrm>
            <a:off x="1102396" y="4416255"/>
            <a:ext cx="2579162" cy="369332"/>
            <a:chOff x="3627756" y="2842766"/>
            <a:chExt cx="801463" cy="530021"/>
          </a:xfrm>
        </p:grpSpPr>
        <p:cxnSp>
          <p:nvCxnSpPr>
            <p:cNvPr id="421" name="Straight Arrow Connector 420"/>
            <p:cNvCxnSpPr/>
            <p:nvPr/>
          </p:nvCxnSpPr>
          <p:spPr>
            <a:xfrm>
              <a:off x="3627756" y="3041595"/>
              <a:ext cx="725481" cy="277059"/>
            </a:xfrm>
            <a:prstGeom prst="straightConnector1">
              <a:avLst/>
            </a:prstGeom>
            <a:ln w="28575" cmpd="sng">
              <a:solidFill>
                <a:schemeClr val="tx1"/>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422" name="TextBox 421"/>
            <p:cNvSpPr txBox="1"/>
            <p:nvPr/>
          </p:nvSpPr>
          <p:spPr>
            <a:xfrm>
              <a:off x="4298248" y="2842766"/>
              <a:ext cx="130971" cy="530021"/>
            </a:xfrm>
            <a:prstGeom prst="rect">
              <a:avLst/>
            </a:prstGeom>
            <a:noFill/>
          </p:spPr>
          <p:txBody>
            <a:bodyPr wrap="square" rtlCol="0">
              <a:spAutoFit/>
            </a:bodyPr>
            <a:lstStyle/>
            <a:p>
              <a:r>
                <a:rPr lang="en-US" dirty="0" smtClean="0"/>
                <a:t>C</a:t>
              </a:r>
              <a:endParaRPr lang="en-US" dirty="0"/>
            </a:p>
          </p:txBody>
        </p:sp>
      </p:grpSp>
      <p:grpSp>
        <p:nvGrpSpPr>
          <p:cNvPr id="423" name="Group 422"/>
          <p:cNvGrpSpPr/>
          <p:nvPr/>
        </p:nvGrpSpPr>
        <p:grpSpPr>
          <a:xfrm>
            <a:off x="15446" y="4451758"/>
            <a:ext cx="730332" cy="1704610"/>
            <a:chOff x="488868" y="1284314"/>
            <a:chExt cx="730332" cy="1704610"/>
          </a:xfrm>
        </p:grpSpPr>
        <p:cxnSp>
          <p:nvCxnSpPr>
            <p:cNvPr id="424" name="Straight Arrow Connector 423"/>
            <p:cNvCxnSpPr/>
            <p:nvPr/>
          </p:nvCxnSpPr>
          <p:spPr>
            <a:xfrm flipV="1">
              <a:off x="792976" y="1491641"/>
              <a:ext cx="426224" cy="28636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a:off x="792976" y="1765229"/>
              <a:ext cx="14781" cy="114161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26" name="TextBox 425"/>
            <p:cNvSpPr txBox="1"/>
            <p:nvPr/>
          </p:nvSpPr>
          <p:spPr>
            <a:xfrm>
              <a:off x="792480" y="1284314"/>
              <a:ext cx="294640" cy="369332"/>
            </a:xfrm>
            <a:prstGeom prst="rect">
              <a:avLst/>
            </a:prstGeom>
            <a:noFill/>
          </p:spPr>
          <p:txBody>
            <a:bodyPr wrap="square" rtlCol="0">
              <a:spAutoFit/>
            </a:bodyPr>
            <a:lstStyle/>
            <a:p>
              <a:r>
                <a:rPr lang="en-US" dirty="0"/>
                <a:t>y</a:t>
              </a:r>
            </a:p>
          </p:txBody>
        </p:sp>
        <p:sp>
          <p:nvSpPr>
            <p:cNvPr id="427" name="TextBox 426"/>
            <p:cNvSpPr txBox="1"/>
            <p:nvPr/>
          </p:nvSpPr>
          <p:spPr>
            <a:xfrm>
              <a:off x="488868" y="2619592"/>
              <a:ext cx="303612" cy="369332"/>
            </a:xfrm>
            <a:prstGeom prst="rect">
              <a:avLst/>
            </a:prstGeom>
            <a:noFill/>
          </p:spPr>
          <p:txBody>
            <a:bodyPr wrap="square" rtlCol="0">
              <a:spAutoFit/>
            </a:bodyPr>
            <a:lstStyle/>
            <a:p>
              <a:r>
                <a:rPr lang="en-US" dirty="0" smtClean="0"/>
                <a:t>x</a:t>
              </a:r>
              <a:endParaRPr lang="en-US" dirty="0"/>
            </a:p>
          </p:txBody>
        </p:sp>
      </p:grpSp>
      <p:grpSp>
        <p:nvGrpSpPr>
          <p:cNvPr id="428" name="Group 427"/>
          <p:cNvGrpSpPr/>
          <p:nvPr/>
        </p:nvGrpSpPr>
        <p:grpSpPr>
          <a:xfrm>
            <a:off x="407060" y="6081983"/>
            <a:ext cx="405806" cy="369332"/>
            <a:chOff x="3883355" y="3186162"/>
            <a:chExt cx="792825" cy="369332"/>
          </a:xfrm>
        </p:grpSpPr>
        <p:cxnSp>
          <p:nvCxnSpPr>
            <p:cNvPr id="429" name="Straight Arrow Connector 428"/>
            <p:cNvCxnSpPr/>
            <p:nvPr/>
          </p:nvCxnSpPr>
          <p:spPr>
            <a:xfrm>
              <a:off x="3883355" y="3202303"/>
              <a:ext cx="792825" cy="11487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0" name="TextBox 429"/>
            <p:cNvSpPr txBox="1"/>
            <p:nvPr/>
          </p:nvSpPr>
          <p:spPr>
            <a:xfrm>
              <a:off x="4033521" y="3186162"/>
              <a:ext cx="303612" cy="369332"/>
            </a:xfrm>
            <a:prstGeom prst="rect">
              <a:avLst/>
            </a:prstGeom>
            <a:noFill/>
          </p:spPr>
          <p:txBody>
            <a:bodyPr wrap="square" rtlCol="0">
              <a:spAutoFit/>
            </a:bodyPr>
            <a:lstStyle/>
            <a:p>
              <a:r>
                <a:rPr lang="en-US" dirty="0"/>
                <a:t>z</a:t>
              </a:r>
            </a:p>
          </p:txBody>
        </p:sp>
      </p:grpSp>
      <p:grpSp>
        <p:nvGrpSpPr>
          <p:cNvPr id="437" name="Group 436"/>
          <p:cNvGrpSpPr/>
          <p:nvPr/>
        </p:nvGrpSpPr>
        <p:grpSpPr>
          <a:xfrm>
            <a:off x="1307809" y="6112027"/>
            <a:ext cx="405806" cy="369332"/>
            <a:chOff x="3883355" y="3186162"/>
            <a:chExt cx="792825" cy="369332"/>
          </a:xfrm>
        </p:grpSpPr>
        <p:cxnSp>
          <p:nvCxnSpPr>
            <p:cNvPr id="438" name="Straight Arrow Connector 437"/>
            <p:cNvCxnSpPr/>
            <p:nvPr/>
          </p:nvCxnSpPr>
          <p:spPr>
            <a:xfrm>
              <a:off x="3883355" y="3202303"/>
              <a:ext cx="792825" cy="11487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9" name="TextBox 438"/>
            <p:cNvSpPr txBox="1"/>
            <p:nvPr/>
          </p:nvSpPr>
          <p:spPr>
            <a:xfrm>
              <a:off x="4033521" y="3186162"/>
              <a:ext cx="303612" cy="369332"/>
            </a:xfrm>
            <a:prstGeom prst="rect">
              <a:avLst/>
            </a:prstGeom>
            <a:noFill/>
          </p:spPr>
          <p:txBody>
            <a:bodyPr wrap="square" rtlCol="0">
              <a:spAutoFit/>
            </a:bodyPr>
            <a:lstStyle/>
            <a:p>
              <a:r>
                <a:rPr lang="en-US" dirty="0"/>
                <a:t>z</a:t>
              </a:r>
            </a:p>
          </p:txBody>
        </p:sp>
      </p:grpSp>
      <p:grpSp>
        <p:nvGrpSpPr>
          <p:cNvPr id="440" name="Group 439"/>
          <p:cNvGrpSpPr/>
          <p:nvPr/>
        </p:nvGrpSpPr>
        <p:grpSpPr>
          <a:xfrm>
            <a:off x="2282127" y="6180736"/>
            <a:ext cx="405806" cy="369332"/>
            <a:chOff x="3883355" y="3186162"/>
            <a:chExt cx="792825" cy="369332"/>
          </a:xfrm>
        </p:grpSpPr>
        <p:cxnSp>
          <p:nvCxnSpPr>
            <p:cNvPr id="441" name="Straight Arrow Connector 440"/>
            <p:cNvCxnSpPr/>
            <p:nvPr/>
          </p:nvCxnSpPr>
          <p:spPr>
            <a:xfrm>
              <a:off x="3883355" y="3202303"/>
              <a:ext cx="792825" cy="11487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2" name="TextBox 441"/>
            <p:cNvSpPr txBox="1"/>
            <p:nvPr/>
          </p:nvSpPr>
          <p:spPr>
            <a:xfrm>
              <a:off x="4033521" y="3186162"/>
              <a:ext cx="303612" cy="369332"/>
            </a:xfrm>
            <a:prstGeom prst="rect">
              <a:avLst/>
            </a:prstGeom>
            <a:noFill/>
          </p:spPr>
          <p:txBody>
            <a:bodyPr wrap="square" rtlCol="0">
              <a:spAutoFit/>
            </a:bodyPr>
            <a:lstStyle/>
            <a:p>
              <a:r>
                <a:rPr lang="en-US" dirty="0"/>
                <a:t>z</a:t>
              </a:r>
            </a:p>
          </p:txBody>
        </p:sp>
      </p:grpSp>
      <p:sp>
        <p:nvSpPr>
          <p:cNvPr id="446" name="TextBox 445"/>
          <p:cNvSpPr txBox="1"/>
          <p:nvPr/>
        </p:nvSpPr>
        <p:spPr>
          <a:xfrm>
            <a:off x="-107097" y="4214879"/>
            <a:ext cx="2925751" cy="338554"/>
          </a:xfrm>
          <a:prstGeom prst="rect">
            <a:avLst/>
          </a:prstGeom>
          <a:noFill/>
        </p:spPr>
        <p:txBody>
          <a:bodyPr wrap="square" rtlCol="0">
            <a:spAutoFit/>
          </a:bodyPr>
          <a:lstStyle/>
          <a:p>
            <a:pPr algn="ctr"/>
            <a:r>
              <a:rPr lang="en-US" sz="1600" b="1" dirty="0" smtClean="0"/>
              <a:t>3D volume x C channels</a:t>
            </a:r>
            <a:endParaRPr lang="en-US" sz="1600" b="1" dirty="0"/>
          </a:p>
        </p:txBody>
      </p:sp>
      <p:sp>
        <p:nvSpPr>
          <p:cNvPr id="447" name="TextBox 446"/>
          <p:cNvSpPr txBox="1"/>
          <p:nvPr/>
        </p:nvSpPr>
        <p:spPr>
          <a:xfrm>
            <a:off x="3567645" y="4262366"/>
            <a:ext cx="1481743" cy="307777"/>
          </a:xfrm>
          <a:prstGeom prst="rect">
            <a:avLst/>
          </a:prstGeom>
          <a:noFill/>
        </p:spPr>
        <p:txBody>
          <a:bodyPr wrap="square" rtlCol="0">
            <a:spAutoFit/>
          </a:bodyPr>
          <a:lstStyle/>
          <a:p>
            <a:pPr algn="ctr"/>
            <a:r>
              <a:rPr lang="en-US" sz="1400" b="1" dirty="0" smtClean="0"/>
              <a:t>2D kern. x C</a:t>
            </a:r>
            <a:endParaRPr lang="en-US" sz="1400" b="1" dirty="0"/>
          </a:p>
        </p:txBody>
      </p:sp>
      <p:pic>
        <p:nvPicPr>
          <p:cNvPr id="53" name="Picture 52" descr="3dVol1.png"/>
          <p:cNvPicPr>
            <a:picLocks noChangeAspect="1"/>
          </p:cNvPicPr>
          <p:nvPr/>
        </p:nvPicPr>
        <p:blipFill>
          <a:blip r:embed="rId13">
            <a:alphaModFix/>
            <a:extLst>
              <a:ext uri="{28A0092B-C50C-407E-A947-70E740481C1C}">
                <a14:useLocalDpi xmlns:a14="http://schemas.microsoft.com/office/drawing/2010/main" val="0"/>
              </a:ext>
            </a:extLst>
          </a:blip>
          <a:stretch>
            <a:fillRect/>
          </a:stretch>
        </p:blipFill>
        <p:spPr>
          <a:xfrm>
            <a:off x="5717073" y="4659085"/>
            <a:ext cx="1363611" cy="1481884"/>
          </a:xfrm>
          <a:prstGeom prst="rect">
            <a:avLst/>
          </a:prstGeom>
        </p:spPr>
      </p:pic>
      <p:sp>
        <p:nvSpPr>
          <p:cNvPr id="448" name="TextBox 447"/>
          <p:cNvSpPr txBox="1"/>
          <p:nvPr/>
        </p:nvSpPr>
        <p:spPr>
          <a:xfrm>
            <a:off x="5928064" y="4199485"/>
            <a:ext cx="985292" cy="338554"/>
          </a:xfrm>
          <a:prstGeom prst="rect">
            <a:avLst/>
          </a:prstGeom>
          <a:noFill/>
        </p:spPr>
        <p:txBody>
          <a:bodyPr wrap="square" rtlCol="0">
            <a:spAutoFit/>
          </a:bodyPr>
          <a:lstStyle/>
          <a:p>
            <a:r>
              <a:rPr lang="en-US" sz="1600" b="1" dirty="0" smtClean="0"/>
              <a:t>3D FM</a:t>
            </a:r>
            <a:endParaRPr lang="en-US" sz="1600" b="1" i="1" dirty="0"/>
          </a:p>
        </p:txBody>
      </p:sp>
      <p:sp>
        <p:nvSpPr>
          <p:cNvPr id="419" name="Right Bracket 418"/>
          <p:cNvSpPr/>
          <p:nvPr/>
        </p:nvSpPr>
        <p:spPr>
          <a:xfrm rot="16200000">
            <a:off x="4748358" y="1375252"/>
            <a:ext cx="113186" cy="153261"/>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56" name="Picture 55"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84744" y="1320868"/>
            <a:ext cx="4642362" cy="607412"/>
          </a:xfrm>
          <a:prstGeom prst="rect">
            <a:avLst/>
          </a:prstGeom>
        </p:spPr>
      </p:pic>
      <p:pic>
        <p:nvPicPr>
          <p:cNvPr id="57" name="Picture 56"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81558" y="6128169"/>
            <a:ext cx="5046846" cy="577962"/>
          </a:xfrm>
          <a:prstGeom prst="rect">
            <a:avLst/>
          </a:prstGeom>
        </p:spPr>
      </p:pic>
      <p:sp>
        <p:nvSpPr>
          <p:cNvPr id="449" name="Right Bracket 448"/>
          <p:cNvSpPr/>
          <p:nvPr/>
        </p:nvSpPr>
        <p:spPr>
          <a:xfrm rot="16200000">
            <a:off x="4620111" y="5997366"/>
            <a:ext cx="75204" cy="264370"/>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 name="Right Bracket 449"/>
          <p:cNvSpPr/>
          <p:nvPr/>
        </p:nvSpPr>
        <p:spPr>
          <a:xfrm rot="16200000">
            <a:off x="7553056" y="6202887"/>
            <a:ext cx="86678" cy="132185"/>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1" name="Right Bracket 450"/>
          <p:cNvSpPr/>
          <p:nvPr/>
        </p:nvSpPr>
        <p:spPr>
          <a:xfrm rot="16200000">
            <a:off x="8615497" y="6207755"/>
            <a:ext cx="86678" cy="132185"/>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9" name="Curved Up Arrow 218"/>
          <p:cNvSpPr/>
          <p:nvPr/>
        </p:nvSpPr>
        <p:spPr>
          <a:xfrm>
            <a:off x="3317852" y="3564044"/>
            <a:ext cx="2610211" cy="329128"/>
          </a:xfrm>
          <a:prstGeom prst="curvedUpArrow">
            <a:avLst/>
          </a:prstGeom>
          <a:solidFill>
            <a:srgbClr val="FFFF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0" name="Rectangle 89"/>
          <p:cNvSpPr/>
          <p:nvPr/>
        </p:nvSpPr>
        <p:spPr>
          <a:xfrm>
            <a:off x="29122" y="4199484"/>
            <a:ext cx="9102214" cy="2658515"/>
          </a:xfrm>
          <a:prstGeom prst="rect">
            <a:avLst/>
          </a:prstGeom>
          <a:solidFill>
            <a:schemeClr val="bg1">
              <a:lumMod val="9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rot="923830">
            <a:off x="5007256" y="3787846"/>
            <a:ext cx="3993412" cy="537270"/>
          </a:xfrm>
          <a:prstGeom prst="roundRect">
            <a:avLst/>
          </a:prstGeom>
          <a:solidFill>
            <a:schemeClr val="bg1"/>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 </a:t>
            </a:r>
            <a:r>
              <a:rPr lang="en-US" b="1" dirty="0" smtClean="0">
                <a:solidFill>
                  <a:srgbClr val="000000"/>
                </a:solidFill>
              </a:rPr>
              <a:t>fully 3D CNNs</a:t>
            </a:r>
            <a:r>
              <a:rPr lang="en-US" dirty="0" smtClean="0">
                <a:solidFill>
                  <a:srgbClr val="000000"/>
                </a:solidFill>
              </a:rPr>
              <a:t>, all FMs are 3D:</a:t>
            </a:r>
          </a:p>
          <a:p>
            <a:pPr algn="ctr"/>
            <a:r>
              <a:rPr lang="en-US" dirty="0" smtClean="0">
                <a:solidFill>
                  <a:srgbClr val="000000"/>
                </a:solidFill>
              </a:rPr>
              <a:t>The cause of the memory problems</a:t>
            </a:r>
            <a:endParaRPr lang="en-US" dirty="0">
              <a:solidFill>
                <a:srgbClr val="000000"/>
              </a:solidFill>
            </a:endParaRPr>
          </a:p>
        </p:txBody>
      </p:sp>
    </p:spTree>
    <p:extLst>
      <p:ext uri="{BB962C8B-B14F-4D97-AF65-F5344CB8AC3E}">
        <p14:creationId xmlns:p14="http://schemas.microsoft.com/office/powerpoint/2010/main" val="1326330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0"/>
                                        </p:tgtEl>
                                      </p:cBhvr>
                                    </p:animEffect>
                                    <p:set>
                                      <p:cBhvr>
                                        <p:cTn id="7" dur="1" fill="hold">
                                          <p:stCondLst>
                                            <p:cond delay="499"/>
                                          </p:stCondLst>
                                        </p:cTn>
                                        <p:tgtEl>
                                          <p:spTgt spid="9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dissolve">
                                      <p:cBhvr>
                                        <p:cTn id="1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Anisotropic 3D </a:t>
            </a:r>
            <a:r>
              <a:rPr lang="en-US" dirty="0"/>
              <a:t>v</a:t>
            </a:r>
            <a:r>
              <a:rPr lang="en-US" dirty="0" smtClean="0"/>
              <a:t>olume</a:t>
            </a:r>
            <a:endParaRPr lang="en-US" dirty="0"/>
          </a:p>
        </p:txBody>
      </p:sp>
      <p:pic>
        <p:nvPicPr>
          <p:cNvPr id="66" name="Picture 65" descr="tbi2DLowRes.png"/>
          <p:cNvPicPr>
            <a:picLocks noChangeAspect="1"/>
          </p:cNvPicPr>
          <p:nvPr/>
        </p:nvPicPr>
        <p:blipFill rotWithShape="1">
          <a:blip r:embed="rId3">
            <a:extLst>
              <a:ext uri="{28A0092B-C50C-407E-A947-70E740481C1C}">
                <a14:useLocalDpi xmlns:a14="http://schemas.microsoft.com/office/drawing/2010/main" val="0"/>
              </a:ext>
            </a:extLst>
          </a:blip>
          <a:srcRect l="27216" t="6147" r="27322"/>
          <a:stretch/>
        </p:blipFill>
        <p:spPr>
          <a:xfrm>
            <a:off x="186156" y="1751006"/>
            <a:ext cx="1304059" cy="2158340"/>
          </a:xfrm>
          <a:prstGeom prst="rect">
            <a:avLst/>
          </a:prstGeom>
          <a:scene3d>
            <a:camera prst="orthographicFront">
              <a:rot lat="0" lon="0" rev="0"/>
            </a:camera>
            <a:lightRig rig="threePt" dir="t"/>
          </a:scene3d>
        </p:spPr>
      </p:pic>
      <p:pic>
        <p:nvPicPr>
          <p:cNvPr id="67" name="Picture 66" descr="tbi2DHighRes.png"/>
          <p:cNvPicPr>
            <a:picLocks noChangeAspect="1"/>
          </p:cNvPicPr>
          <p:nvPr/>
        </p:nvPicPr>
        <p:blipFill rotWithShape="1">
          <a:blip r:embed="rId4">
            <a:extLst>
              <a:ext uri="{28A0092B-C50C-407E-A947-70E740481C1C}">
                <a14:useLocalDpi xmlns:a14="http://schemas.microsoft.com/office/drawing/2010/main" val="0"/>
              </a:ext>
            </a:extLst>
          </a:blip>
          <a:srcRect l="16463" t="19805" r="6800" b="20432"/>
          <a:stretch/>
        </p:blipFill>
        <p:spPr>
          <a:xfrm flipH="1">
            <a:off x="4679721" y="1757793"/>
            <a:ext cx="2356509" cy="1690110"/>
          </a:xfrm>
          <a:prstGeom prst="rect">
            <a:avLst/>
          </a:prstGeom>
          <a:scene3d>
            <a:camera prst="orthographicFront">
              <a:rot lat="0" lon="0" rev="0"/>
            </a:camera>
            <a:lightRig rig="threePt" dir="t"/>
          </a:scene3d>
        </p:spPr>
      </p:pic>
      <p:grpSp>
        <p:nvGrpSpPr>
          <p:cNvPr id="68" name="Group 67"/>
          <p:cNvGrpSpPr/>
          <p:nvPr/>
        </p:nvGrpSpPr>
        <p:grpSpPr>
          <a:xfrm>
            <a:off x="809203" y="2612218"/>
            <a:ext cx="4196370" cy="4470749"/>
            <a:chOff x="3190588" y="884952"/>
            <a:chExt cx="4196370" cy="4470749"/>
          </a:xfrm>
        </p:grpSpPr>
        <p:pic>
          <p:nvPicPr>
            <p:cNvPr id="69" name="Picture 68" descr="tbi2DLowRes.png"/>
            <p:cNvPicPr>
              <a:picLocks noChangeAspect="1"/>
            </p:cNvPicPr>
            <p:nvPr/>
          </p:nvPicPr>
          <p:blipFill rotWithShape="1">
            <a:blip r:embed="rId3">
              <a:extLst>
                <a:ext uri="{28A0092B-C50C-407E-A947-70E740481C1C}">
                  <a14:useLocalDpi xmlns:a14="http://schemas.microsoft.com/office/drawing/2010/main" val="0"/>
                </a:ext>
              </a:extLst>
            </a:blip>
            <a:srcRect l="27216" t="-215" r="27322" b="113"/>
            <a:stretch/>
          </p:blipFill>
          <p:spPr>
            <a:xfrm>
              <a:off x="4638468" y="3053637"/>
              <a:ext cx="1304059" cy="2302064"/>
            </a:xfrm>
            <a:prstGeom prst="rect">
              <a:avLst/>
            </a:prstGeom>
            <a:scene3d>
              <a:camera prst="orthographicFront">
                <a:rot lat="18924000" lon="2850000" rev="18079710"/>
              </a:camera>
              <a:lightRig rig="threePt" dir="t"/>
            </a:scene3d>
          </p:spPr>
        </p:pic>
        <p:pic>
          <p:nvPicPr>
            <p:cNvPr id="70" name="Picture 69" descr="tbi2DHighRes.png"/>
            <p:cNvPicPr>
              <a:picLocks noChangeAspect="1"/>
            </p:cNvPicPr>
            <p:nvPr/>
          </p:nvPicPr>
          <p:blipFill rotWithShape="1">
            <a:blip r:embed="rId4">
              <a:extLst>
                <a:ext uri="{28A0092B-C50C-407E-A947-70E740481C1C}">
                  <a14:useLocalDpi xmlns:a14="http://schemas.microsoft.com/office/drawing/2010/main" val="0"/>
                </a:ext>
              </a:extLst>
            </a:blip>
            <a:srcRect l="16463" t="19805" r="6800" b="20432"/>
            <a:stretch/>
          </p:blipFill>
          <p:spPr>
            <a:xfrm flipH="1">
              <a:off x="3190588" y="1784950"/>
              <a:ext cx="3171359" cy="2274528"/>
            </a:xfrm>
            <a:prstGeom prst="rect">
              <a:avLst/>
            </a:prstGeom>
            <a:scene3d>
              <a:camera prst="orthographicFront">
                <a:rot lat="1080000" lon="17760000" rev="0"/>
              </a:camera>
              <a:lightRig rig="threePt" dir="t"/>
            </a:scene3d>
          </p:spPr>
        </p:pic>
        <p:pic>
          <p:nvPicPr>
            <p:cNvPr id="71" name="Picture 70" descr="tbi2DHighRes.png"/>
            <p:cNvPicPr>
              <a:picLocks noChangeAspect="1"/>
            </p:cNvPicPr>
            <p:nvPr/>
          </p:nvPicPr>
          <p:blipFill rotWithShape="1">
            <a:blip r:embed="rId4">
              <a:extLst>
                <a:ext uri="{28A0092B-C50C-407E-A947-70E740481C1C}">
                  <a14:useLocalDpi xmlns:a14="http://schemas.microsoft.com/office/drawing/2010/main" val="0"/>
                </a:ext>
              </a:extLst>
            </a:blip>
            <a:srcRect l="16463" t="19805" r="6800" b="20432"/>
            <a:stretch/>
          </p:blipFill>
          <p:spPr>
            <a:xfrm flipH="1">
              <a:off x="3385087" y="1870580"/>
              <a:ext cx="3171359" cy="2274528"/>
            </a:xfrm>
            <a:prstGeom prst="rect">
              <a:avLst/>
            </a:prstGeom>
            <a:scene3d>
              <a:camera prst="orthographicFront">
                <a:rot lat="1080000" lon="17760000" rev="0"/>
              </a:camera>
              <a:lightRig rig="threePt" dir="t"/>
            </a:scene3d>
          </p:spPr>
        </p:pic>
        <p:pic>
          <p:nvPicPr>
            <p:cNvPr id="72" name="Picture 71" descr="tbi2DHighRes.png"/>
            <p:cNvPicPr>
              <a:picLocks noChangeAspect="1"/>
            </p:cNvPicPr>
            <p:nvPr/>
          </p:nvPicPr>
          <p:blipFill rotWithShape="1">
            <a:blip r:embed="rId4">
              <a:extLst>
                <a:ext uri="{28A0092B-C50C-407E-A947-70E740481C1C}">
                  <a14:useLocalDpi xmlns:a14="http://schemas.microsoft.com/office/drawing/2010/main" val="0"/>
                </a:ext>
              </a:extLst>
            </a:blip>
            <a:srcRect l="16463" t="19805" r="6800" b="20432"/>
            <a:stretch/>
          </p:blipFill>
          <p:spPr>
            <a:xfrm flipH="1">
              <a:off x="3605031" y="1952228"/>
              <a:ext cx="3171359" cy="2274528"/>
            </a:xfrm>
            <a:prstGeom prst="rect">
              <a:avLst/>
            </a:prstGeom>
            <a:scene3d>
              <a:camera prst="orthographicFront">
                <a:rot lat="1080000" lon="17760000" rev="0"/>
              </a:camera>
              <a:lightRig rig="threePt" dir="t"/>
            </a:scene3d>
          </p:spPr>
        </p:pic>
        <p:pic>
          <p:nvPicPr>
            <p:cNvPr id="73" name="Picture 72" descr="tbi2DHighRes.png"/>
            <p:cNvPicPr>
              <a:picLocks noChangeAspect="1"/>
            </p:cNvPicPr>
            <p:nvPr/>
          </p:nvPicPr>
          <p:blipFill rotWithShape="1">
            <a:blip r:embed="rId4">
              <a:extLst>
                <a:ext uri="{28A0092B-C50C-407E-A947-70E740481C1C}">
                  <a14:useLocalDpi xmlns:a14="http://schemas.microsoft.com/office/drawing/2010/main" val="0"/>
                </a:ext>
              </a:extLst>
            </a:blip>
            <a:srcRect l="16463" t="19805" r="6800" b="20432"/>
            <a:stretch/>
          </p:blipFill>
          <p:spPr>
            <a:xfrm flipH="1">
              <a:off x="3884032" y="2058858"/>
              <a:ext cx="3171359" cy="2274528"/>
            </a:xfrm>
            <a:prstGeom prst="rect">
              <a:avLst/>
            </a:prstGeom>
            <a:scene3d>
              <a:camera prst="orthographicFront">
                <a:rot lat="1080000" lon="17760000" rev="0"/>
              </a:camera>
              <a:lightRig rig="threePt" dir="t"/>
            </a:scene3d>
          </p:spPr>
        </p:pic>
        <p:pic>
          <p:nvPicPr>
            <p:cNvPr id="74" name="Picture 73" descr="tbi2DHighRes.png"/>
            <p:cNvPicPr>
              <a:picLocks noChangeAspect="1"/>
            </p:cNvPicPr>
            <p:nvPr/>
          </p:nvPicPr>
          <p:blipFill rotWithShape="1">
            <a:blip r:embed="rId4">
              <a:extLst>
                <a:ext uri="{28A0092B-C50C-407E-A947-70E740481C1C}">
                  <a14:useLocalDpi xmlns:a14="http://schemas.microsoft.com/office/drawing/2010/main" val="0"/>
                </a:ext>
              </a:extLst>
            </a:blip>
            <a:srcRect l="16463" t="19805" r="6800" b="20432"/>
            <a:stretch/>
          </p:blipFill>
          <p:spPr>
            <a:xfrm flipH="1">
              <a:off x="4215599" y="2193114"/>
              <a:ext cx="3171359" cy="2274528"/>
            </a:xfrm>
            <a:prstGeom prst="rect">
              <a:avLst/>
            </a:prstGeom>
            <a:scene3d>
              <a:camera prst="orthographicFront">
                <a:rot lat="1080000" lon="17760000" rev="0"/>
              </a:camera>
              <a:lightRig rig="threePt" dir="t"/>
            </a:scene3d>
          </p:spPr>
        </p:pic>
        <p:pic>
          <p:nvPicPr>
            <p:cNvPr id="75" name="Picture 74" descr="tbi2DLowRes.png"/>
            <p:cNvPicPr>
              <a:picLocks noChangeAspect="1"/>
            </p:cNvPicPr>
            <p:nvPr/>
          </p:nvPicPr>
          <p:blipFill rotWithShape="1">
            <a:blip r:embed="rId3">
              <a:extLst>
                <a:ext uri="{28A0092B-C50C-407E-A947-70E740481C1C}">
                  <a14:useLocalDpi xmlns:a14="http://schemas.microsoft.com/office/drawing/2010/main" val="0"/>
                </a:ext>
              </a:extLst>
            </a:blip>
            <a:srcRect l="27216" t="-215" r="27322" b="113"/>
            <a:stretch/>
          </p:blipFill>
          <p:spPr>
            <a:xfrm>
              <a:off x="4635756" y="884952"/>
              <a:ext cx="1304059" cy="2302064"/>
            </a:xfrm>
            <a:prstGeom prst="rect">
              <a:avLst/>
            </a:prstGeom>
            <a:scene3d>
              <a:camera prst="orthographicFront">
                <a:rot lat="18924000" lon="2850000" rev="18079710"/>
              </a:camera>
              <a:lightRig rig="threePt" dir="t"/>
            </a:scene3d>
          </p:spPr>
        </p:pic>
      </p:grpSp>
      <p:cxnSp>
        <p:nvCxnSpPr>
          <p:cNvPr id="76" name="Straight Arrow Connector 75"/>
          <p:cNvCxnSpPr/>
          <p:nvPr/>
        </p:nvCxnSpPr>
        <p:spPr>
          <a:xfrm flipH="1" flipV="1">
            <a:off x="1650815" y="2986673"/>
            <a:ext cx="441012" cy="583152"/>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77" name="Straight Arrow Connector 76"/>
          <p:cNvCxnSpPr/>
          <p:nvPr/>
        </p:nvCxnSpPr>
        <p:spPr>
          <a:xfrm flipV="1">
            <a:off x="3764235" y="3065412"/>
            <a:ext cx="1316028" cy="1240478"/>
          </a:xfrm>
          <a:prstGeom prst="straightConnector1">
            <a:avLst/>
          </a:prstGeom>
          <a:noFill/>
          <a:ln w="25400" cap="flat" cmpd="sng" algn="ctr">
            <a:solidFill>
              <a:srgbClr val="4F81BD"/>
            </a:solidFill>
            <a:prstDash val="solid"/>
            <a:tailEnd type="arrow"/>
          </a:ln>
          <a:effectLst>
            <a:outerShdw blurRad="40000" dist="20000" dir="5400000" rotWithShape="0">
              <a:srgbClr val="000000">
                <a:alpha val="38000"/>
              </a:srgbClr>
            </a:outerShdw>
          </a:effectLst>
        </p:spPr>
      </p:cxnSp>
      <p:cxnSp>
        <p:nvCxnSpPr>
          <p:cNvPr id="78" name="Straight Arrow Connector 77"/>
          <p:cNvCxnSpPr/>
          <p:nvPr/>
        </p:nvCxnSpPr>
        <p:spPr>
          <a:xfrm>
            <a:off x="3220320" y="3065412"/>
            <a:ext cx="919258" cy="338813"/>
          </a:xfrm>
          <a:prstGeom prst="straightConnector1">
            <a:avLst/>
          </a:prstGeom>
          <a:noFill/>
          <a:ln w="25400" cap="flat" cmpd="sng" algn="ctr">
            <a:solidFill>
              <a:srgbClr val="4F81BD"/>
            </a:solidFill>
            <a:prstDash val="solid"/>
            <a:headEnd type="arrow"/>
            <a:tailEnd type="arrow"/>
          </a:ln>
          <a:effectLst>
            <a:outerShdw blurRad="40000" dist="20000" dir="5400000" rotWithShape="0">
              <a:srgbClr val="000000">
                <a:alpha val="38000"/>
              </a:srgbClr>
            </a:outerShdw>
          </a:effectLst>
        </p:spPr>
      </p:cxnSp>
      <p:sp>
        <p:nvSpPr>
          <p:cNvPr id="79" name="TextBox 78"/>
          <p:cNvSpPr txBox="1"/>
          <p:nvPr/>
        </p:nvSpPr>
        <p:spPr>
          <a:xfrm rot="1255968">
            <a:off x="2947087" y="2846009"/>
            <a:ext cx="144908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7mm spacing</a:t>
            </a:r>
          </a:p>
        </p:txBody>
      </p:sp>
      <p:cxnSp>
        <p:nvCxnSpPr>
          <p:cNvPr id="80" name="Straight Arrow Connector 79"/>
          <p:cNvCxnSpPr/>
          <p:nvPr/>
        </p:nvCxnSpPr>
        <p:spPr>
          <a:xfrm>
            <a:off x="4225937" y="3625152"/>
            <a:ext cx="0" cy="2003151"/>
          </a:xfrm>
          <a:prstGeom prst="straightConnector1">
            <a:avLst/>
          </a:prstGeom>
          <a:noFill/>
          <a:ln w="25400" cap="flat" cmpd="sng" algn="ctr">
            <a:solidFill>
              <a:srgbClr val="4F81BD"/>
            </a:solidFill>
            <a:prstDash val="solid"/>
            <a:headEnd type="arrow"/>
            <a:tailEnd type="arrow"/>
          </a:ln>
          <a:effectLst>
            <a:outerShdw blurRad="40000" dist="20000" dir="5400000" rotWithShape="0">
              <a:srgbClr val="000000">
                <a:alpha val="38000"/>
              </a:srgbClr>
            </a:outerShdw>
          </a:effectLst>
        </p:spPr>
      </p:cxnSp>
      <p:cxnSp>
        <p:nvCxnSpPr>
          <p:cNvPr id="81" name="Straight Arrow Connector 80"/>
          <p:cNvCxnSpPr/>
          <p:nvPr/>
        </p:nvCxnSpPr>
        <p:spPr>
          <a:xfrm flipH="1">
            <a:off x="2870164" y="5895054"/>
            <a:ext cx="1214177" cy="716169"/>
          </a:xfrm>
          <a:prstGeom prst="straightConnector1">
            <a:avLst/>
          </a:prstGeom>
          <a:noFill/>
          <a:ln w="25400" cap="flat" cmpd="sng" algn="ctr">
            <a:solidFill>
              <a:srgbClr val="4F81BD"/>
            </a:solidFill>
            <a:prstDash val="solid"/>
            <a:headEnd type="arrow"/>
            <a:tailEnd type="arrow"/>
          </a:ln>
          <a:effectLst>
            <a:outerShdw blurRad="40000" dist="20000" dir="5400000" rotWithShape="0">
              <a:srgbClr val="000000">
                <a:alpha val="38000"/>
              </a:srgbClr>
            </a:outerShdw>
          </a:effectLst>
        </p:spPr>
      </p:cxnSp>
      <p:sp>
        <p:nvSpPr>
          <p:cNvPr id="82" name="TextBox 81"/>
          <p:cNvSpPr txBox="1"/>
          <p:nvPr/>
        </p:nvSpPr>
        <p:spPr>
          <a:xfrm rot="5400000">
            <a:off x="3703324" y="4460029"/>
            <a:ext cx="144908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1mm spacing</a:t>
            </a:r>
          </a:p>
        </p:txBody>
      </p:sp>
      <p:sp>
        <p:nvSpPr>
          <p:cNvPr id="83" name="TextBox 82"/>
          <p:cNvSpPr txBox="1"/>
          <p:nvPr/>
        </p:nvSpPr>
        <p:spPr>
          <a:xfrm rot="19697309">
            <a:off x="2888603" y="6193202"/>
            <a:ext cx="144908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rPr>
              <a:t>1mm spacing</a:t>
            </a:r>
          </a:p>
        </p:txBody>
      </p:sp>
      <p:grpSp>
        <p:nvGrpSpPr>
          <p:cNvPr id="84" name="Group 83"/>
          <p:cNvGrpSpPr/>
          <p:nvPr/>
        </p:nvGrpSpPr>
        <p:grpSpPr>
          <a:xfrm>
            <a:off x="1747831" y="3945792"/>
            <a:ext cx="1421874" cy="815580"/>
            <a:chOff x="1628083" y="3330204"/>
            <a:chExt cx="1421874" cy="815580"/>
          </a:xfrm>
        </p:grpSpPr>
        <p:cxnSp>
          <p:nvCxnSpPr>
            <p:cNvPr id="85" name="Straight Connector 84"/>
            <p:cNvCxnSpPr/>
            <p:nvPr/>
          </p:nvCxnSpPr>
          <p:spPr>
            <a:xfrm>
              <a:off x="1957740" y="3330204"/>
              <a:ext cx="920229" cy="296257"/>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cxnSp>
          <p:nvCxnSpPr>
            <p:cNvPr id="86" name="Straight Connector 85"/>
            <p:cNvCxnSpPr/>
            <p:nvPr/>
          </p:nvCxnSpPr>
          <p:spPr>
            <a:xfrm>
              <a:off x="1715407" y="3853845"/>
              <a:ext cx="917443" cy="291939"/>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sp>
          <p:nvSpPr>
            <p:cNvPr id="87" name="Rectangle 86"/>
            <p:cNvSpPr/>
            <p:nvPr/>
          </p:nvSpPr>
          <p:spPr>
            <a:xfrm>
              <a:off x="1628083" y="3394851"/>
              <a:ext cx="525534" cy="416130"/>
            </a:xfrm>
            <a:prstGeom prst="rect">
              <a:avLst/>
            </a:prstGeom>
            <a:noFill/>
            <a:ln w="28575" cap="flat" cmpd="sng" algn="ctr">
              <a:solidFill>
                <a:srgbClr val="F9F9F9"/>
              </a:solidFill>
              <a:prstDash val="solid"/>
            </a:ln>
            <a:effectLst/>
            <a:scene3d>
              <a:camera prst="orthographicFront">
                <a:rot lat="1080000" lon="17760000" rev="0"/>
              </a:camera>
              <a:lightRig rig="threePt" dir="t"/>
            </a:scene3d>
            <a:sp3d extrusionH="12700" prstMaterial="softEdge">
              <a:bevelT w="25400" h="508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0000FF"/>
                  </a:solidFill>
                </a:ln>
                <a:solidFill>
                  <a:sysClr val="window" lastClr="FFFFFF"/>
                </a:solidFill>
                <a:effectLst/>
                <a:uLnTx/>
                <a:uFillTx/>
                <a:latin typeface="Calibri"/>
                <a:ea typeface="+mn-ea"/>
                <a:cs typeface="+mn-cs"/>
              </a:endParaRPr>
            </a:p>
          </p:txBody>
        </p:sp>
        <p:sp>
          <p:nvSpPr>
            <p:cNvPr id="88" name="Rectangle 87"/>
            <p:cNvSpPr/>
            <p:nvPr/>
          </p:nvSpPr>
          <p:spPr>
            <a:xfrm>
              <a:off x="2524423" y="3684152"/>
              <a:ext cx="525534" cy="399812"/>
            </a:xfrm>
            <a:prstGeom prst="rect">
              <a:avLst/>
            </a:prstGeom>
            <a:noFill/>
            <a:ln w="28575" cap="flat" cmpd="sng" algn="ctr">
              <a:solidFill>
                <a:srgbClr val="F9F9F9"/>
              </a:solidFill>
              <a:prstDash val="solid"/>
            </a:ln>
            <a:effectLst/>
            <a:scene3d>
              <a:camera prst="orthographicFront">
                <a:rot lat="1080000" lon="17760000" rev="0"/>
              </a:camera>
              <a:lightRig rig="threePt" dir="t"/>
            </a:scene3d>
            <a:sp3d extrusionH="12700" prstMaterial="softEdge">
              <a:bevelT w="25400" h="508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0000FF"/>
                  </a:solidFill>
                </a:ln>
                <a:solidFill>
                  <a:sysClr val="window" lastClr="FFFFFF"/>
                </a:solidFill>
                <a:effectLst/>
                <a:uLnTx/>
                <a:uFillTx/>
                <a:latin typeface="Calibri"/>
                <a:ea typeface="+mn-ea"/>
                <a:cs typeface="+mn-cs"/>
              </a:endParaRPr>
            </a:p>
          </p:txBody>
        </p:sp>
        <p:cxnSp>
          <p:nvCxnSpPr>
            <p:cNvPr id="89" name="Straight Connector 88"/>
            <p:cNvCxnSpPr/>
            <p:nvPr/>
          </p:nvCxnSpPr>
          <p:spPr>
            <a:xfrm>
              <a:off x="1705639" y="3461140"/>
              <a:ext cx="956826" cy="308039"/>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grpSp>
      <p:sp>
        <p:nvSpPr>
          <p:cNvPr id="91" name="TextBox 90"/>
          <p:cNvSpPr txBox="1"/>
          <p:nvPr/>
        </p:nvSpPr>
        <p:spPr>
          <a:xfrm rot="1255968">
            <a:off x="1741613" y="4700498"/>
            <a:ext cx="120390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15 voxels</a:t>
            </a:r>
          </a:p>
        </p:txBody>
      </p:sp>
      <p:sp>
        <p:nvSpPr>
          <p:cNvPr id="92" name="TextBox 91"/>
          <p:cNvSpPr txBox="1"/>
          <p:nvPr/>
        </p:nvSpPr>
        <p:spPr>
          <a:xfrm>
            <a:off x="2733520" y="4599773"/>
            <a:ext cx="48679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15</a:t>
            </a:r>
          </a:p>
        </p:txBody>
      </p:sp>
      <p:sp>
        <p:nvSpPr>
          <p:cNvPr id="93" name="TextBox 92"/>
          <p:cNvSpPr txBox="1"/>
          <p:nvPr/>
        </p:nvSpPr>
        <p:spPr>
          <a:xfrm>
            <a:off x="2912773" y="4161069"/>
            <a:ext cx="48986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rPr>
              <a:t>15</a:t>
            </a:r>
          </a:p>
        </p:txBody>
      </p:sp>
      <p:grpSp>
        <p:nvGrpSpPr>
          <p:cNvPr id="94" name="Group 93"/>
          <p:cNvGrpSpPr/>
          <p:nvPr/>
        </p:nvGrpSpPr>
        <p:grpSpPr>
          <a:xfrm>
            <a:off x="4276666" y="1394421"/>
            <a:ext cx="1807270" cy="1562724"/>
            <a:chOff x="488868" y="1449012"/>
            <a:chExt cx="2027655" cy="1753272"/>
          </a:xfrm>
        </p:grpSpPr>
        <p:cxnSp>
          <p:nvCxnSpPr>
            <p:cNvPr id="95" name="Straight Arrow Connector 94"/>
            <p:cNvCxnSpPr/>
            <p:nvPr/>
          </p:nvCxnSpPr>
          <p:spPr>
            <a:xfrm flipV="1">
              <a:off x="792976" y="1765229"/>
              <a:ext cx="1480093" cy="12771"/>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792976" y="1765229"/>
              <a:ext cx="14781" cy="138275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2221883" y="1449012"/>
              <a:ext cx="294640" cy="369332"/>
            </a:xfrm>
            <a:prstGeom prst="rect">
              <a:avLst/>
            </a:prstGeom>
            <a:noFill/>
          </p:spPr>
          <p:txBody>
            <a:bodyPr wrap="square" rtlCol="0">
              <a:spAutoFit/>
            </a:bodyPr>
            <a:lstStyle/>
            <a:p>
              <a:r>
                <a:rPr lang="en-US" dirty="0"/>
                <a:t>y</a:t>
              </a:r>
            </a:p>
          </p:txBody>
        </p:sp>
        <p:sp>
          <p:nvSpPr>
            <p:cNvPr id="98" name="TextBox 97"/>
            <p:cNvSpPr txBox="1"/>
            <p:nvPr/>
          </p:nvSpPr>
          <p:spPr>
            <a:xfrm>
              <a:off x="488868" y="2832952"/>
              <a:ext cx="303612" cy="369332"/>
            </a:xfrm>
            <a:prstGeom prst="rect">
              <a:avLst/>
            </a:prstGeom>
            <a:noFill/>
          </p:spPr>
          <p:txBody>
            <a:bodyPr wrap="square" rtlCol="0">
              <a:spAutoFit/>
            </a:bodyPr>
            <a:lstStyle/>
            <a:p>
              <a:r>
                <a:rPr lang="en-US" dirty="0" smtClean="0"/>
                <a:t>x</a:t>
              </a:r>
              <a:endParaRPr lang="en-US" dirty="0"/>
            </a:p>
          </p:txBody>
        </p:sp>
      </p:grpSp>
      <p:sp>
        <p:nvSpPr>
          <p:cNvPr id="5" name="TextBox 4"/>
          <p:cNvSpPr txBox="1"/>
          <p:nvPr/>
        </p:nvSpPr>
        <p:spPr>
          <a:xfrm>
            <a:off x="3909459" y="1319007"/>
            <a:ext cx="1888765" cy="369332"/>
          </a:xfrm>
          <a:prstGeom prst="rect">
            <a:avLst/>
          </a:prstGeom>
          <a:noFill/>
        </p:spPr>
        <p:txBody>
          <a:bodyPr wrap="square" rtlCol="0">
            <a:spAutoFit/>
          </a:bodyPr>
          <a:lstStyle/>
          <a:p>
            <a:pPr algn="ctr"/>
            <a:r>
              <a:rPr lang="en-US" dirty="0" smtClean="0"/>
              <a:t>High res. axes</a:t>
            </a:r>
            <a:endParaRPr lang="en-US" dirty="0"/>
          </a:p>
        </p:txBody>
      </p:sp>
      <p:cxnSp>
        <p:nvCxnSpPr>
          <p:cNvPr id="100" name="Straight Arrow Connector 99"/>
          <p:cNvCxnSpPr/>
          <p:nvPr/>
        </p:nvCxnSpPr>
        <p:spPr>
          <a:xfrm flipH="1" flipV="1">
            <a:off x="556103" y="1676270"/>
            <a:ext cx="952066" cy="1"/>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293487" y="1403448"/>
            <a:ext cx="262616" cy="369332"/>
          </a:xfrm>
          <a:prstGeom prst="rect">
            <a:avLst/>
          </a:prstGeom>
          <a:noFill/>
        </p:spPr>
        <p:txBody>
          <a:bodyPr wrap="square" rtlCol="0">
            <a:spAutoFit/>
          </a:bodyPr>
          <a:lstStyle/>
          <a:p>
            <a:r>
              <a:rPr lang="en-US" dirty="0"/>
              <a:t>z</a:t>
            </a:r>
          </a:p>
        </p:txBody>
      </p:sp>
      <p:sp>
        <p:nvSpPr>
          <p:cNvPr id="105" name="TextBox 104"/>
          <p:cNvSpPr txBox="1"/>
          <p:nvPr/>
        </p:nvSpPr>
        <p:spPr>
          <a:xfrm>
            <a:off x="621130" y="1306938"/>
            <a:ext cx="1566933" cy="369332"/>
          </a:xfrm>
          <a:prstGeom prst="rect">
            <a:avLst/>
          </a:prstGeom>
          <a:noFill/>
        </p:spPr>
        <p:txBody>
          <a:bodyPr wrap="square" rtlCol="0">
            <a:spAutoFit/>
          </a:bodyPr>
          <a:lstStyle/>
          <a:p>
            <a:r>
              <a:rPr lang="en-US" dirty="0" smtClean="0"/>
              <a:t>Low res. axis</a:t>
            </a:r>
            <a:endParaRPr lang="en-US" dirty="0"/>
          </a:p>
        </p:txBody>
      </p:sp>
      <p:sp>
        <p:nvSpPr>
          <p:cNvPr id="106" name="Rounded Rectangle 105"/>
          <p:cNvSpPr/>
          <p:nvPr/>
        </p:nvSpPr>
        <p:spPr>
          <a:xfrm>
            <a:off x="4848270" y="3883945"/>
            <a:ext cx="4155677" cy="159121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600" dirty="0" smtClean="0"/>
              <a:t>For 3D processing:</a:t>
            </a:r>
          </a:p>
          <a:p>
            <a:pPr marL="285750" indent="-285750">
              <a:buFont typeface="Wingdings" charset="2"/>
              <a:buChar char="Ø"/>
            </a:pPr>
            <a:r>
              <a:rPr lang="en-US" sz="1600" dirty="0" smtClean="0"/>
              <a:t>Resample volumes to isotropic </a:t>
            </a:r>
            <a:r>
              <a:rPr lang="en-US" sz="1600" dirty="0" err="1" smtClean="0"/>
              <a:t>resol</a:t>
            </a:r>
            <a:r>
              <a:rPr lang="en-US" sz="1600" dirty="0" smtClean="0"/>
              <a:t>.</a:t>
            </a:r>
          </a:p>
          <a:p>
            <a:r>
              <a:rPr lang="en-US" sz="1600" dirty="0" smtClean="0"/>
              <a:t>OR</a:t>
            </a:r>
          </a:p>
          <a:p>
            <a:pPr marL="285750" indent="-285750">
              <a:buFont typeface="Wingdings" charset="2"/>
              <a:buChar char="Ø"/>
            </a:pPr>
            <a:r>
              <a:rPr lang="en-US" sz="1600" dirty="0" smtClean="0"/>
              <a:t>Adjust dimensions of kernels.</a:t>
            </a:r>
            <a:br>
              <a:rPr lang="en-US" sz="1600" dirty="0" smtClean="0"/>
            </a:br>
            <a:r>
              <a:rPr lang="en-US" sz="1600" dirty="0" smtClean="0"/>
              <a:t>Square</a:t>
            </a:r>
            <a:r>
              <a:rPr lang="en-US" sz="1600" dirty="0"/>
              <a:t>/</a:t>
            </a:r>
            <a:r>
              <a:rPr lang="en-US" sz="1600" dirty="0" smtClean="0"/>
              <a:t>cubic kernels </a:t>
            </a:r>
            <a:r>
              <a:rPr lang="en-US" sz="1600" u="sng" dirty="0" smtClean="0"/>
              <a:t>not required</a:t>
            </a:r>
            <a:r>
              <a:rPr lang="en-US" sz="1600" dirty="0" smtClean="0"/>
              <a:t>!</a:t>
            </a:r>
          </a:p>
        </p:txBody>
      </p:sp>
      <p:cxnSp>
        <p:nvCxnSpPr>
          <p:cNvPr id="90" name="Straight Arrow Connector 89"/>
          <p:cNvCxnSpPr/>
          <p:nvPr/>
        </p:nvCxnSpPr>
        <p:spPr>
          <a:xfrm>
            <a:off x="1859591" y="4561485"/>
            <a:ext cx="919258" cy="338813"/>
          </a:xfrm>
          <a:prstGeom prst="straightConnector1">
            <a:avLst/>
          </a:prstGeom>
          <a:noFill/>
          <a:ln w="25400" cap="flat" cmpd="sng" algn="ctr">
            <a:solidFill>
              <a:srgbClr val="F2F2F2"/>
            </a:solidFill>
            <a:prstDash val="solid"/>
            <a:headEnd type="arrow"/>
            <a:tailEnd type="arrow"/>
          </a:ln>
          <a:effectLst>
            <a:outerShdw blurRad="40000" dist="20000" dir="5400000" rotWithShape="0">
              <a:srgbClr val="000000">
                <a:alpha val="38000"/>
              </a:srgbClr>
            </a:outerShdw>
          </a:effectLst>
        </p:spPr>
      </p:cxnSp>
      <p:cxnSp>
        <p:nvCxnSpPr>
          <p:cNvPr id="118" name="Straight Arrow Connector 117"/>
          <p:cNvCxnSpPr/>
          <p:nvPr/>
        </p:nvCxnSpPr>
        <p:spPr>
          <a:xfrm>
            <a:off x="2487241" y="4806051"/>
            <a:ext cx="297502" cy="94694"/>
          </a:xfrm>
          <a:prstGeom prst="straightConnector1">
            <a:avLst/>
          </a:prstGeom>
          <a:noFill/>
          <a:ln w="25400" cap="flat" cmpd="sng" algn="ctr">
            <a:solidFill>
              <a:srgbClr val="F2F2F2"/>
            </a:solidFill>
            <a:prstDash val="solid"/>
            <a:headEnd type="arrow"/>
            <a:tailEnd type="arrow"/>
          </a:ln>
          <a:effectLst>
            <a:outerShdw blurRad="40000" dist="20000" dir="5400000" rotWithShape="0">
              <a:srgbClr val="000000">
                <a:alpha val="38000"/>
              </a:srgbClr>
            </a:outerShdw>
          </a:effectLst>
        </p:spPr>
      </p:cxnSp>
      <p:sp>
        <p:nvSpPr>
          <p:cNvPr id="119" name="TextBox 118"/>
          <p:cNvSpPr txBox="1"/>
          <p:nvPr/>
        </p:nvSpPr>
        <p:spPr>
          <a:xfrm rot="1255968">
            <a:off x="2015480" y="4809150"/>
            <a:ext cx="120390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3 </a:t>
            </a:r>
            <a:r>
              <a:rPr kumimoji="0" lang="en-US" sz="1800" b="0" i="0" u="none" strike="noStrike" kern="0" cap="none" spc="0" normalizeH="0" baseline="0" noProof="0" dirty="0" err="1" smtClean="0">
                <a:ln>
                  <a:noFill/>
                </a:ln>
                <a:solidFill>
                  <a:srgbClr val="FFFFFF"/>
                </a:solidFill>
                <a:effectLst/>
                <a:uLnTx/>
                <a:uFillTx/>
              </a:rPr>
              <a:t>vox</a:t>
            </a:r>
            <a:r>
              <a:rPr kumimoji="0" lang="en-US" sz="1800" b="0" i="0" u="none" strike="noStrike" kern="0" cap="none" spc="0" normalizeH="0" baseline="0" noProof="0" dirty="0" smtClean="0">
                <a:ln>
                  <a:noFill/>
                </a:ln>
                <a:solidFill>
                  <a:srgbClr val="FFFFFF"/>
                </a:solidFill>
                <a:effectLst/>
                <a:uLnTx/>
                <a:uFillTx/>
              </a:rPr>
              <a:t>.</a:t>
            </a:r>
          </a:p>
        </p:txBody>
      </p:sp>
      <p:grpSp>
        <p:nvGrpSpPr>
          <p:cNvPr id="132" name="Group 131"/>
          <p:cNvGrpSpPr/>
          <p:nvPr/>
        </p:nvGrpSpPr>
        <p:grpSpPr>
          <a:xfrm>
            <a:off x="2398771" y="4157964"/>
            <a:ext cx="771634" cy="600303"/>
            <a:chOff x="2278323" y="3545481"/>
            <a:chExt cx="771634" cy="600303"/>
          </a:xfrm>
        </p:grpSpPr>
        <p:cxnSp>
          <p:nvCxnSpPr>
            <p:cNvPr id="133" name="Straight Connector 132"/>
            <p:cNvCxnSpPr/>
            <p:nvPr/>
          </p:nvCxnSpPr>
          <p:spPr>
            <a:xfrm>
              <a:off x="2613773" y="3545481"/>
              <a:ext cx="264196" cy="80980"/>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cxnSp>
          <p:nvCxnSpPr>
            <p:cNvPr id="134" name="Straight Connector 133"/>
            <p:cNvCxnSpPr/>
            <p:nvPr/>
          </p:nvCxnSpPr>
          <p:spPr>
            <a:xfrm>
              <a:off x="2406372" y="4083964"/>
              <a:ext cx="226478" cy="61820"/>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sp>
          <p:nvSpPr>
            <p:cNvPr id="135" name="Rectangle 134"/>
            <p:cNvSpPr/>
            <p:nvPr/>
          </p:nvSpPr>
          <p:spPr>
            <a:xfrm>
              <a:off x="2278323" y="3608211"/>
              <a:ext cx="525534" cy="416130"/>
            </a:xfrm>
            <a:prstGeom prst="rect">
              <a:avLst/>
            </a:prstGeom>
            <a:noFill/>
            <a:ln w="28575" cap="flat" cmpd="sng" algn="ctr">
              <a:solidFill>
                <a:srgbClr val="F9F9F9"/>
              </a:solidFill>
              <a:prstDash val="solid"/>
            </a:ln>
            <a:effectLst/>
            <a:scene3d>
              <a:camera prst="orthographicFront">
                <a:rot lat="1080000" lon="17760000" rev="0"/>
              </a:camera>
              <a:lightRig rig="threePt" dir="t"/>
            </a:scene3d>
            <a:sp3d extrusionH="12700" prstMaterial="softEdge">
              <a:bevelT w="25400" h="508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0000FF"/>
                  </a:solidFill>
                </a:ln>
                <a:solidFill>
                  <a:sysClr val="window" lastClr="FFFFFF"/>
                </a:solidFill>
                <a:effectLst/>
                <a:uLnTx/>
                <a:uFillTx/>
                <a:latin typeface="Calibri"/>
                <a:ea typeface="+mn-ea"/>
                <a:cs typeface="+mn-cs"/>
              </a:endParaRPr>
            </a:p>
          </p:txBody>
        </p:sp>
        <p:sp>
          <p:nvSpPr>
            <p:cNvPr id="136" name="Rectangle 135"/>
            <p:cNvSpPr/>
            <p:nvPr/>
          </p:nvSpPr>
          <p:spPr>
            <a:xfrm>
              <a:off x="2524423" y="3684152"/>
              <a:ext cx="525534" cy="399812"/>
            </a:xfrm>
            <a:prstGeom prst="rect">
              <a:avLst/>
            </a:prstGeom>
            <a:noFill/>
            <a:ln w="28575" cap="flat" cmpd="sng" algn="ctr">
              <a:solidFill>
                <a:srgbClr val="F9F9F9"/>
              </a:solidFill>
              <a:prstDash val="solid"/>
            </a:ln>
            <a:effectLst/>
            <a:scene3d>
              <a:camera prst="orthographicFront">
                <a:rot lat="1080000" lon="17760000" rev="0"/>
              </a:camera>
              <a:lightRig rig="threePt" dir="t"/>
            </a:scene3d>
            <a:sp3d extrusionH="12700" prstMaterial="softEdge">
              <a:bevelT w="25400" h="508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0000FF"/>
                  </a:solidFill>
                </a:ln>
                <a:solidFill>
                  <a:sysClr val="window" lastClr="FFFFFF"/>
                </a:solidFill>
                <a:effectLst/>
                <a:uLnTx/>
                <a:uFillTx/>
                <a:latin typeface="Calibri"/>
                <a:ea typeface="+mn-ea"/>
                <a:cs typeface="+mn-cs"/>
              </a:endParaRPr>
            </a:p>
          </p:txBody>
        </p:sp>
        <p:cxnSp>
          <p:nvCxnSpPr>
            <p:cNvPr id="137" name="Straight Connector 136"/>
            <p:cNvCxnSpPr/>
            <p:nvPr/>
          </p:nvCxnSpPr>
          <p:spPr>
            <a:xfrm>
              <a:off x="2406372" y="3684152"/>
              <a:ext cx="256093" cy="85027"/>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1444384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dissolv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84"/>
                                        </p:tgtEl>
                                      </p:cBhvr>
                                    </p:animEffect>
                                    <p:set>
                                      <p:cBhvr>
                                        <p:cTn id="12" dur="1" fill="hold">
                                          <p:stCondLst>
                                            <p:cond delay="499"/>
                                          </p:stCondLst>
                                        </p:cTn>
                                        <p:tgtEl>
                                          <p:spTgt spid="84"/>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91"/>
                                        </p:tgtEl>
                                      </p:cBhvr>
                                    </p:animEffect>
                                    <p:set>
                                      <p:cBhvr>
                                        <p:cTn id="15" dur="1" fill="hold">
                                          <p:stCondLst>
                                            <p:cond delay="499"/>
                                          </p:stCondLst>
                                        </p:cTn>
                                        <p:tgtEl>
                                          <p:spTgt spid="91"/>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90"/>
                                        </p:tgtEl>
                                      </p:cBhvr>
                                    </p:animEffect>
                                    <p:set>
                                      <p:cBhvr>
                                        <p:cTn id="18" dur="1" fill="hold">
                                          <p:stCondLst>
                                            <p:cond delay="499"/>
                                          </p:stCondLst>
                                        </p:cTn>
                                        <p:tgtEl>
                                          <p:spTgt spid="90"/>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dissolve">
                                      <p:cBhvr>
                                        <p:cTn id="21" dur="500"/>
                                        <p:tgtEl>
                                          <p:spTgt spid="132"/>
                                        </p:tgtEl>
                                      </p:cBhvr>
                                    </p:animEffect>
                                  </p:childTnLst>
                                </p:cTn>
                              </p:par>
                              <p:par>
                                <p:cTn id="22" presetID="9" presetClass="entr" presetSubtype="0" fill="hold" nodeType="with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dissolve">
                                      <p:cBhvr>
                                        <p:cTn id="24" dur="500"/>
                                        <p:tgtEl>
                                          <p:spTgt spid="11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dissolve">
                                      <p:cBhvr>
                                        <p:cTn id="2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06" grpId="0" animBg="1"/>
      <p:bldP spid="1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p:txBody>
          <a:bodyPr>
            <a:normAutofit/>
          </a:bodyPr>
          <a:lstStyle/>
          <a:p>
            <a:pPr marL="0" indent="0" algn="ctr">
              <a:buNone/>
            </a:pPr>
            <a:endParaRPr lang="en-US" sz="3200" dirty="0" smtClean="0"/>
          </a:p>
          <a:p>
            <a:pPr marL="0" indent="0" algn="ctr">
              <a:buNone/>
            </a:pPr>
            <a:endParaRPr lang="en-US" sz="3200" dirty="0"/>
          </a:p>
          <a:p>
            <a:pPr marL="0" indent="0" algn="ctr">
              <a:buNone/>
            </a:pPr>
            <a:endParaRPr lang="en-US" sz="3200" dirty="0" smtClean="0"/>
          </a:p>
          <a:p>
            <a:pPr marL="0" indent="0" algn="ctr">
              <a:buNone/>
            </a:pPr>
            <a:r>
              <a:rPr lang="en-US" sz="3200" dirty="0" smtClean="0"/>
              <a:t>Building a basic segmenter</a:t>
            </a:r>
            <a:endParaRPr lang="en-US" sz="3200" dirty="0"/>
          </a:p>
        </p:txBody>
      </p:sp>
    </p:spTree>
    <p:extLst>
      <p:ext uri="{BB962C8B-B14F-4D97-AF65-F5344CB8AC3E}">
        <p14:creationId xmlns:p14="http://schemas.microsoft.com/office/powerpoint/2010/main" val="428998562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Basic Classifier</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Rounded Rectangle 1"/>
          <p:cNvSpPr/>
          <p:nvPr/>
        </p:nvSpPr>
        <p:spPr>
          <a:xfrm>
            <a:off x="132080" y="1372616"/>
            <a:ext cx="8928992" cy="5405472"/>
          </a:xfrm>
          <a:prstGeom prst="roundRect">
            <a:avLst>
              <a:gd name="adj" fmla="val 7313"/>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descr="Screen Shot 2017-07-07 at 17.5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12" y="1779682"/>
            <a:ext cx="909611" cy="1054129"/>
          </a:xfrm>
          <a:prstGeom prst="rect">
            <a:avLst/>
          </a:prstGeom>
        </p:spPr>
      </p:pic>
      <p:pic>
        <p:nvPicPr>
          <p:cNvPr id="32" name="Picture 31" descr="Screen Shot 2017-07-07 at 17.59.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172" y="1849588"/>
            <a:ext cx="4842389" cy="1026055"/>
          </a:xfrm>
          <a:prstGeom prst="rect">
            <a:avLst/>
          </a:prstGeom>
        </p:spPr>
      </p:pic>
      <p:pic>
        <p:nvPicPr>
          <p:cNvPr id="33" name="Picture 32" descr="Screen Shot 2017-07-07 at 17.59.4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4060" y="2061311"/>
            <a:ext cx="643275" cy="643275"/>
          </a:xfrm>
          <a:prstGeom prst="rect">
            <a:avLst/>
          </a:prstGeom>
        </p:spPr>
      </p:pic>
      <p:sp>
        <p:nvSpPr>
          <p:cNvPr id="34" name="Right Arrow 33"/>
          <p:cNvSpPr/>
          <p:nvPr/>
        </p:nvSpPr>
        <p:spPr>
          <a:xfrm>
            <a:off x="1651423" y="2102291"/>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6" name="TextBox 35"/>
          <p:cNvSpPr txBox="1"/>
          <p:nvPr/>
        </p:nvSpPr>
        <p:spPr>
          <a:xfrm>
            <a:off x="5874167" y="1660605"/>
            <a:ext cx="1081313" cy="461665"/>
          </a:xfrm>
          <a:prstGeom prst="rect">
            <a:avLst/>
          </a:prstGeom>
          <a:noFill/>
        </p:spPr>
        <p:txBody>
          <a:bodyPr wrap="square" rtlCol="0">
            <a:spAutoFit/>
          </a:bodyPr>
          <a:lstStyle/>
          <a:p>
            <a:pPr algn="ctr"/>
            <a:r>
              <a:rPr lang="en-US" sz="1200" dirty="0" smtClean="0"/>
              <a:t>Classification Neurons</a:t>
            </a:r>
            <a:endParaRPr lang="en-US" sz="1200" dirty="0"/>
          </a:p>
        </p:txBody>
      </p:sp>
      <p:sp>
        <p:nvSpPr>
          <p:cNvPr id="37" name="TextBox 36"/>
          <p:cNvSpPr txBox="1"/>
          <p:nvPr/>
        </p:nvSpPr>
        <p:spPr>
          <a:xfrm>
            <a:off x="5096201" y="1354915"/>
            <a:ext cx="1266782" cy="461665"/>
          </a:xfrm>
          <a:prstGeom prst="rect">
            <a:avLst/>
          </a:prstGeom>
          <a:noFill/>
        </p:spPr>
        <p:txBody>
          <a:bodyPr wrap="square" rtlCol="0">
            <a:spAutoFit/>
          </a:bodyPr>
          <a:lstStyle/>
          <a:p>
            <a:pPr algn="ctr"/>
            <a:r>
              <a:rPr lang="en-US" sz="1200" dirty="0" smtClean="0"/>
              <a:t>Fully connected </a:t>
            </a:r>
          </a:p>
          <a:p>
            <a:pPr algn="ctr"/>
            <a:r>
              <a:rPr lang="en-US" sz="1200" dirty="0" smtClean="0"/>
              <a:t>Layer</a:t>
            </a:r>
            <a:endParaRPr lang="en-US" sz="1200" dirty="0"/>
          </a:p>
        </p:txBody>
      </p:sp>
      <p:sp>
        <p:nvSpPr>
          <p:cNvPr id="38" name="TextBox 37"/>
          <p:cNvSpPr txBox="1"/>
          <p:nvPr/>
        </p:nvSpPr>
        <p:spPr>
          <a:xfrm>
            <a:off x="1641263" y="1354915"/>
            <a:ext cx="1095558" cy="276999"/>
          </a:xfrm>
          <a:prstGeom prst="rect">
            <a:avLst/>
          </a:prstGeom>
          <a:noFill/>
        </p:spPr>
        <p:txBody>
          <a:bodyPr wrap="square" rtlCol="0">
            <a:spAutoFit/>
          </a:bodyPr>
          <a:lstStyle/>
          <a:p>
            <a:pPr algn="ctr"/>
            <a:r>
              <a:rPr lang="en-US" sz="1200" dirty="0" smtClean="0"/>
              <a:t>Image patch</a:t>
            </a:r>
            <a:endParaRPr lang="en-US" sz="1200" dirty="0"/>
          </a:p>
        </p:txBody>
      </p:sp>
      <p:sp>
        <p:nvSpPr>
          <p:cNvPr id="39" name="TextBox 38"/>
          <p:cNvSpPr txBox="1"/>
          <p:nvPr/>
        </p:nvSpPr>
        <p:spPr>
          <a:xfrm>
            <a:off x="2972761" y="1354915"/>
            <a:ext cx="1838960" cy="461665"/>
          </a:xfrm>
          <a:prstGeom prst="rect">
            <a:avLst/>
          </a:prstGeom>
          <a:noFill/>
        </p:spPr>
        <p:txBody>
          <a:bodyPr wrap="square" rtlCol="0">
            <a:spAutoFit/>
          </a:bodyPr>
          <a:lstStyle/>
          <a:p>
            <a:pPr algn="ctr"/>
            <a:r>
              <a:rPr lang="en-US" sz="1200" dirty="0" smtClean="0"/>
              <a:t>Convolutional Layers</a:t>
            </a:r>
            <a:br>
              <a:rPr lang="en-US" sz="1200" dirty="0" smtClean="0"/>
            </a:br>
            <a:r>
              <a:rPr lang="en-US" sz="1200" dirty="0" smtClean="0"/>
              <a:t>(all </a:t>
            </a:r>
            <a:r>
              <a:rPr lang="en-US" sz="1200" b="1" dirty="0" smtClean="0"/>
              <a:t>kernels dim. </a:t>
            </a:r>
            <a:r>
              <a:rPr lang="en-US" sz="1200" b="1" i="1" dirty="0" smtClean="0"/>
              <a:t>K = 5</a:t>
            </a:r>
            <a:r>
              <a:rPr lang="en-US" sz="1200" b="1" i="1" baseline="30000" dirty="0" smtClean="0"/>
              <a:t>3</a:t>
            </a:r>
            <a:r>
              <a:rPr lang="en-US" sz="1200" dirty="0" smtClean="0"/>
              <a:t>)</a:t>
            </a:r>
            <a:endParaRPr lang="en-US" sz="1200" dirty="0"/>
          </a:p>
        </p:txBody>
      </p:sp>
      <p:grpSp>
        <p:nvGrpSpPr>
          <p:cNvPr id="40" name="Group 39"/>
          <p:cNvGrpSpPr/>
          <p:nvPr/>
        </p:nvGrpSpPr>
        <p:grpSpPr>
          <a:xfrm>
            <a:off x="2167859" y="2494292"/>
            <a:ext cx="3060423" cy="426333"/>
            <a:chOff x="1572538" y="3440001"/>
            <a:chExt cx="3060423" cy="426333"/>
          </a:xfrm>
        </p:grpSpPr>
        <p:sp>
          <p:nvSpPr>
            <p:cNvPr id="41" name="TextBox 40"/>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42" name="TextBox 41"/>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43" name="TextBox 42"/>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44" name="TextBox 43"/>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45" name="TextBox 44"/>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sp>
        <p:nvSpPr>
          <p:cNvPr id="50" name="Freeform 49"/>
          <p:cNvSpPr/>
          <p:nvPr/>
        </p:nvSpPr>
        <p:spPr>
          <a:xfrm>
            <a:off x="2393641" y="2813491"/>
            <a:ext cx="873760" cy="285630"/>
          </a:xfrm>
          <a:custGeom>
            <a:avLst/>
            <a:gdLst>
              <a:gd name="connsiteX0" fmla="*/ 0 w 873760"/>
              <a:gd name="connsiteY0" fmla="*/ 81280 h 285630"/>
              <a:gd name="connsiteX1" fmla="*/ 416560 w 873760"/>
              <a:gd name="connsiteY1" fmla="*/ 284480 h 285630"/>
              <a:gd name="connsiteX2" fmla="*/ 873760 w 873760"/>
              <a:gd name="connsiteY2" fmla="*/ 0 h 285630"/>
            </a:gdLst>
            <a:ahLst/>
            <a:cxnLst>
              <a:cxn ang="0">
                <a:pos x="connsiteX0" y="connsiteY0"/>
              </a:cxn>
              <a:cxn ang="0">
                <a:pos x="connsiteX1" y="connsiteY1"/>
              </a:cxn>
              <a:cxn ang="0">
                <a:pos x="connsiteX2" y="connsiteY2"/>
              </a:cxn>
            </a:cxnLst>
            <a:rect l="l" t="t" r="r" b="b"/>
            <a:pathLst>
              <a:path w="873760" h="285630">
                <a:moveTo>
                  <a:pt x="0" y="81280"/>
                </a:moveTo>
                <a:cubicBezTo>
                  <a:pt x="135466" y="189653"/>
                  <a:pt x="270933" y="298027"/>
                  <a:pt x="416560" y="284480"/>
                </a:cubicBezTo>
                <a:cubicBezTo>
                  <a:pt x="562187" y="270933"/>
                  <a:pt x="873760" y="0"/>
                  <a:pt x="873760" y="0"/>
                </a:cubicBezTo>
              </a:path>
            </a:pathLst>
          </a:custGeom>
          <a:ln w="2857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a:off x="3439129" y="2771323"/>
            <a:ext cx="498832" cy="149302"/>
          </a:xfrm>
          <a:custGeom>
            <a:avLst/>
            <a:gdLst>
              <a:gd name="connsiteX0" fmla="*/ 0 w 873760"/>
              <a:gd name="connsiteY0" fmla="*/ 81280 h 285630"/>
              <a:gd name="connsiteX1" fmla="*/ 416560 w 873760"/>
              <a:gd name="connsiteY1" fmla="*/ 284480 h 285630"/>
              <a:gd name="connsiteX2" fmla="*/ 873760 w 873760"/>
              <a:gd name="connsiteY2" fmla="*/ 0 h 285630"/>
            </a:gdLst>
            <a:ahLst/>
            <a:cxnLst>
              <a:cxn ang="0">
                <a:pos x="connsiteX0" y="connsiteY0"/>
              </a:cxn>
              <a:cxn ang="0">
                <a:pos x="connsiteX1" y="connsiteY1"/>
              </a:cxn>
              <a:cxn ang="0">
                <a:pos x="connsiteX2" y="connsiteY2"/>
              </a:cxn>
            </a:cxnLst>
            <a:rect l="l" t="t" r="r" b="b"/>
            <a:pathLst>
              <a:path w="873760" h="285630">
                <a:moveTo>
                  <a:pt x="0" y="81280"/>
                </a:moveTo>
                <a:cubicBezTo>
                  <a:pt x="135466" y="189653"/>
                  <a:pt x="270933" y="298027"/>
                  <a:pt x="416560" y="284480"/>
                </a:cubicBezTo>
                <a:cubicBezTo>
                  <a:pt x="562187" y="270933"/>
                  <a:pt x="873760" y="0"/>
                  <a:pt x="873760" y="0"/>
                </a:cubicBezTo>
              </a:path>
            </a:pathLst>
          </a:custGeom>
          <a:ln w="2857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3998984" y="2762691"/>
            <a:ext cx="426657" cy="107134"/>
          </a:xfrm>
          <a:custGeom>
            <a:avLst/>
            <a:gdLst>
              <a:gd name="connsiteX0" fmla="*/ 0 w 873760"/>
              <a:gd name="connsiteY0" fmla="*/ 81280 h 285630"/>
              <a:gd name="connsiteX1" fmla="*/ 416560 w 873760"/>
              <a:gd name="connsiteY1" fmla="*/ 284480 h 285630"/>
              <a:gd name="connsiteX2" fmla="*/ 873760 w 873760"/>
              <a:gd name="connsiteY2" fmla="*/ 0 h 285630"/>
            </a:gdLst>
            <a:ahLst/>
            <a:cxnLst>
              <a:cxn ang="0">
                <a:pos x="connsiteX0" y="connsiteY0"/>
              </a:cxn>
              <a:cxn ang="0">
                <a:pos x="connsiteX1" y="connsiteY1"/>
              </a:cxn>
              <a:cxn ang="0">
                <a:pos x="connsiteX2" y="connsiteY2"/>
              </a:cxn>
            </a:cxnLst>
            <a:rect l="l" t="t" r="r" b="b"/>
            <a:pathLst>
              <a:path w="873760" h="285630">
                <a:moveTo>
                  <a:pt x="0" y="81280"/>
                </a:moveTo>
                <a:cubicBezTo>
                  <a:pt x="135466" y="189653"/>
                  <a:pt x="270933" y="298027"/>
                  <a:pt x="416560" y="284480"/>
                </a:cubicBezTo>
                <a:cubicBezTo>
                  <a:pt x="562187" y="270933"/>
                  <a:pt x="873760" y="0"/>
                  <a:pt x="873760" y="0"/>
                </a:cubicBezTo>
              </a:path>
            </a:pathLst>
          </a:custGeom>
          <a:ln w="2857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4502432" y="2755845"/>
            <a:ext cx="426657" cy="107134"/>
          </a:xfrm>
          <a:custGeom>
            <a:avLst/>
            <a:gdLst>
              <a:gd name="connsiteX0" fmla="*/ 0 w 873760"/>
              <a:gd name="connsiteY0" fmla="*/ 81280 h 285630"/>
              <a:gd name="connsiteX1" fmla="*/ 416560 w 873760"/>
              <a:gd name="connsiteY1" fmla="*/ 284480 h 285630"/>
              <a:gd name="connsiteX2" fmla="*/ 873760 w 873760"/>
              <a:gd name="connsiteY2" fmla="*/ 0 h 285630"/>
            </a:gdLst>
            <a:ahLst/>
            <a:cxnLst>
              <a:cxn ang="0">
                <a:pos x="connsiteX0" y="connsiteY0"/>
              </a:cxn>
              <a:cxn ang="0">
                <a:pos x="connsiteX1" y="connsiteY1"/>
              </a:cxn>
              <a:cxn ang="0">
                <a:pos x="connsiteX2" y="connsiteY2"/>
              </a:cxn>
            </a:cxnLst>
            <a:rect l="l" t="t" r="r" b="b"/>
            <a:pathLst>
              <a:path w="873760" h="285630">
                <a:moveTo>
                  <a:pt x="0" y="81280"/>
                </a:moveTo>
                <a:cubicBezTo>
                  <a:pt x="135466" y="189653"/>
                  <a:pt x="270933" y="298027"/>
                  <a:pt x="416560" y="284480"/>
                </a:cubicBezTo>
                <a:cubicBezTo>
                  <a:pt x="562187" y="270933"/>
                  <a:pt x="873760" y="0"/>
                  <a:pt x="873760" y="0"/>
                </a:cubicBezTo>
              </a:path>
            </a:pathLst>
          </a:custGeom>
          <a:ln w="2857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 name="Picture 3" descr="recFieldConv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247" y="4822825"/>
            <a:ext cx="7353906" cy="1351280"/>
          </a:xfrm>
          <a:prstGeom prst="rect">
            <a:avLst/>
          </a:prstGeom>
        </p:spPr>
      </p:pic>
      <p:sp>
        <p:nvSpPr>
          <p:cNvPr id="5" name="TextBox 4"/>
          <p:cNvSpPr txBox="1"/>
          <p:nvPr/>
        </p:nvSpPr>
        <p:spPr>
          <a:xfrm>
            <a:off x="884052" y="6102985"/>
            <a:ext cx="609468" cy="246221"/>
          </a:xfrm>
          <a:prstGeom prst="rect">
            <a:avLst/>
          </a:prstGeom>
          <a:noFill/>
        </p:spPr>
        <p:txBody>
          <a:bodyPr wrap="square" rtlCol="0">
            <a:spAutoFit/>
          </a:bodyPr>
          <a:lstStyle/>
          <a:p>
            <a:pPr algn="ctr"/>
            <a:r>
              <a:rPr lang="en-US" sz="1000" dirty="0" smtClean="0"/>
              <a:t>Input</a:t>
            </a:r>
            <a:endParaRPr lang="en-US" sz="1000" dirty="0"/>
          </a:p>
        </p:txBody>
      </p:sp>
      <p:sp>
        <p:nvSpPr>
          <p:cNvPr id="28" name="TextBox 27"/>
          <p:cNvSpPr txBox="1"/>
          <p:nvPr/>
        </p:nvSpPr>
        <p:spPr>
          <a:xfrm>
            <a:off x="2170120" y="6120130"/>
            <a:ext cx="1155979" cy="246221"/>
          </a:xfrm>
          <a:prstGeom prst="rect">
            <a:avLst/>
          </a:prstGeom>
          <a:noFill/>
        </p:spPr>
        <p:txBody>
          <a:bodyPr wrap="square" rtlCol="0">
            <a:spAutoFit/>
          </a:bodyPr>
          <a:lstStyle/>
          <a:p>
            <a:pPr algn="ctr"/>
            <a:r>
              <a:rPr lang="en-US" sz="1000" dirty="0" smtClean="0"/>
              <a:t>FM at layer#1</a:t>
            </a:r>
            <a:endParaRPr lang="en-US" sz="1000" dirty="0"/>
          </a:p>
        </p:txBody>
      </p:sp>
      <p:sp>
        <p:nvSpPr>
          <p:cNvPr id="29" name="TextBox 28"/>
          <p:cNvSpPr txBox="1"/>
          <p:nvPr/>
        </p:nvSpPr>
        <p:spPr>
          <a:xfrm>
            <a:off x="3721210" y="6102985"/>
            <a:ext cx="1155979" cy="246221"/>
          </a:xfrm>
          <a:prstGeom prst="rect">
            <a:avLst/>
          </a:prstGeom>
          <a:noFill/>
        </p:spPr>
        <p:txBody>
          <a:bodyPr wrap="square" rtlCol="0">
            <a:spAutoFit/>
          </a:bodyPr>
          <a:lstStyle/>
          <a:p>
            <a:pPr algn="ctr"/>
            <a:r>
              <a:rPr lang="en-US" sz="1000" dirty="0" smtClean="0"/>
              <a:t>FM at layer#2</a:t>
            </a:r>
            <a:endParaRPr lang="en-US" sz="1000" dirty="0"/>
          </a:p>
        </p:txBody>
      </p:sp>
      <p:sp>
        <p:nvSpPr>
          <p:cNvPr id="30" name="TextBox 29"/>
          <p:cNvSpPr txBox="1"/>
          <p:nvPr/>
        </p:nvSpPr>
        <p:spPr>
          <a:xfrm>
            <a:off x="5296177" y="6102985"/>
            <a:ext cx="1155979" cy="246221"/>
          </a:xfrm>
          <a:prstGeom prst="rect">
            <a:avLst/>
          </a:prstGeom>
          <a:noFill/>
        </p:spPr>
        <p:txBody>
          <a:bodyPr wrap="square" rtlCol="0">
            <a:spAutoFit/>
          </a:bodyPr>
          <a:lstStyle/>
          <a:p>
            <a:pPr algn="ctr"/>
            <a:r>
              <a:rPr lang="en-US" sz="1000" dirty="0" smtClean="0"/>
              <a:t>FM at layer#3</a:t>
            </a:r>
            <a:endParaRPr lang="en-US" sz="1000" dirty="0"/>
          </a:p>
        </p:txBody>
      </p:sp>
      <p:sp>
        <p:nvSpPr>
          <p:cNvPr id="35" name="TextBox 34"/>
          <p:cNvSpPr txBox="1"/>
          <p:nvPr/>
        </p:nvSpPr>
        <p:spPr>
          <a:xfrm>
            <a:off x="6820174" y="6109970"/>
            <a:ext cx="1155979" cy="246221"/>
          </a:xfrm>
          <a:prstGeom prst="rect">
            <a:avLst/>
          </a:prstGeom>
          <a:noFill/>
        </p:spPr>
        <p:txBody>
          <a:bodyPr wrap="square" rtlCol="0">
            <a:spAutoFit/>
          </a:bodyPr>
          <a:lstStyle/>
          <a:p>
            <a:pPr algn="ctr"/>
            <a:r>
              <a:rPr lang="en-US" sz="1000" dirty="0" smtClean="0"/>
              <a:t>FM at layer#4</a:t>
            </a:r>
            <a:endParaRPr lang="en-US" sz="1000" dirty="0"/>
          </a:p>
        </p:txBody>
      </p:sp>
      <p:grpSp>
        <p:nvGrpSpPr>
          <p:cNvPr id="6" name="Group 5"/>
          <p:cNvGrpSpPr/>
          <p:nvPr/>
        </p:nvGrpSpPr>
        <p:grpSpPr>
          <a:xfrm>
            <a:off x="682130" y="5120632"/>
            <a:ext cx="6659430" cy="1015079"/>
            <a:chOff x="682130" y="5212072"/>
            <a:chExt cx="6659430" cy="1015079"/>
          </a:xfrm>
        </p:grpSpPr>
        <p:grpSp>
          <p:nvGrpSpPr>
            <p:cNvPr id="56" name="Group 55"/>
            <p:cNvGrpSpPr/>
            <p:nvPr/>
          </p:nvGrpSpPr>
          <p:grpSpPr>
            <a:xfrm>
              <a:off x="1657691" y="5212072"/>
              <a:ext cx="5683869" cy="1015079"/>
              <a:chOff x="1169638" y="204155"/>
              <a:chExt cx="5490594" cy="980568"/>
            </a:xfrm>
          </p:grpSpPr>
          <p:cxnSp>
            <p:nvCxnSpPr>
              <p:cNvPr id="57" name="Straight Connector 56"/>
              <p:cNvCxnSpPr/>
              <p:nvPr/>
            </p:nvCxnSpPr>
            <p:spPr>
              <a:xfrm flipV="1">
                <a:off x="1169638" y="692696"/>
                <a:ext cx="5490594" cy="492027"/>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58" name="Straight Connector 57"/>
              <p:cNvCxnSpPr/>
              <p:nvPr/>
            </p:nvCxnSpPr>
            <p:spPr>
              <a:xfrm>
                <a:off x="1169638" y="204155"/>
                <a:ext cx="5490594" cy="488541"/>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grpSp>
        <p:sp>
          <p:nvSpPr>
            <p:cNvPr id="59" name="Rectangle 58"/>
            <p:cNvSpPr/>
            <p:nvPr/>
          </p:nvSpPr>
          <p:spPr>
            <a:xfrm>
              <a:off x="682130" y="5212072"/>
              <a:ext cx="1013688" cy="1015079"/>
            </a:xfrm>
            <a:prstGeom prst="rect">
              <a:avLst/>
            </a:prstGeom>
            <a:gradFill flip="none" rotWithShape="1">
              <a:gsLst>
                <a:gs pos="0">
                  <a:srgbClr val="4F81BD">
                    <a:tint val="100000"/>
                    <a:shade val="100000"/>
                    <a:satMod val="130000"/>
                    <a:alpha val="51000"/>
                  </a:srgbClr>
                </a:gs>
                <a:gs pos="100000">
                  <a:srgbClr val="4F81BD">
                    <a:tint val="50000"/>
                    <a:shade val="100000"/>
                    <a:satMod val="350000"/>
                    <a:alpha val="51000"/>
                  </a:srgbClr>
                </a:gs>
              </a:gsLst>
              <a:lin ang="16200000" scaled="0"/>
              <a:tileRect/>
            </a:gradFill>
            <a:ln w="28575" cap="flat" cmpd="sng" algn="ctr">
              <a:solidFill>
                <a:srgbClr val="008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76" name="Rounded Rectangle 75"/>
          <p:cNvSpPr/>
          <p:nvPr/>
        </p:nvSpPr>
        <p:spPr>
          <a:xfrm>
            <a:off x="550071" y="4145509"/>
            <a:ext cx="3580929" cy="542415"/>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Receptive field of a neuron:</a:t>
            </a:r>
          </a:p>
          <a:p>
            <a:pPr marL="0" marR="0" lvl="0" indent="0" defTabSz="914400" eaLnBrk="1" fontAlgn="auto" latinLnBrk="0" hangingPunct="1">
              <a:lnSpc>
                <a:spcPct val="11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Area in the input that influences its activation.</a:t>
            </a:r>
          </a:p>
        </p:txBody>
      </p:sp>
      <p:grpSp>
        <p:nvGrpSpPr>
          <p:cNvPr id="12" name="Group 11"/>
          <p:cNvGrpSpPr/>
          <p:nvPr/>
        </p:nvGrpSpPr>
        <p:grpSpPr>
          <a:xfrm>
            <a:off x="550071" y="3139741"/>
            <a:ext cx="3580929" cy="792637"/>
            <a:chOff x="550071" y="3149901"/>
            <a:chExt cx="3580929" cy="792637"/>
          </a:xfrm>
        </p:grpSpPr>
        <p:sp>
          <p:nvSpPr>
            <p:cNvPr id="77" name="Rounded Rectangle 76"/>
            <p:cNvSpPr/>
            <p:nvPr/>
          </p:nvSpPr>
          <p:spPr>
            <a:xfrm>
              <a:off x="550071" y="3149901"/>
              <a:ext cx="3580929"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(FM)</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Here,</a:t>
              </a:r>
              <a:r>
                <a:rPr lang="en-US" sz="1400" i="1" kern="0" dirty="0" smtClean="0">
                  <a:solidFill>
                    <a:sysClr val="windowText" lastClr="000000"/>
                  </a:solidFill>
                  <a:latin typeface="Calibri"/>
                </a:rPr>
                <a:t> s=1.</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9" name="Picture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10" name="Picture 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pic>
        <p:nvPicPr>
          <p:cNvPr id="17" name="Picture 16" descr="legend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3520" y="6475561"/>
            <a:ext cx="5871258" cy="302527"/>
          </a:xfrm>
          <a:prstGeom prst="rect">
            <a:avLst/>
          </a:prstGeom>
        </p:spPr>
      </p:pic>
      <p:sp>
        <p:nvSpPr>
          <p:cNvPr id="18" name="Oval 17"/>
          <p:cNvSpPr/>
          <p:nvPr/>
        </p:nvSpPr>
        <p:spPr>
          <a:xfrm>
            <a:off x="1546016" y="1780076"/>
            <a:ext cx="3872654" cy="1288711"/>
          </a:xfrm>
          <a:prstGeom prst="ellipse">
            <a:avLst/>
          </a:prstGeom>
          <a:noFill/>
          <a:ln w="38100" cmpd="sng">
            <a:solidFill>
              <a:schemeClr val="tx1">
                <a:lumMod val="75000"/>
                <a:lumOff val="25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576168" y="3901669"/>
            <a:ext cx="4130952" cy="792637"/>
            <a:chOff x="4576168" y="3901669"/>
            <a:chExt cx="4130952" cy="792637"/>
          </a:xfrm>
        </p:grpSpPr>
        <p:grpSp>
          <p:nvGrpSpPr>
            <p:cNvPr id="15" name="Group 14"/>
            <p:cNvGrpSpPr/>
            <p:nvPr/>
          </p:nvGrpSpPr>
          <p:grpSpPr>
            <a:xfrm>
              <a:off x="4576168" y="3901669"/>
              <a:ext cx="4130952" cy="792637"/>
              <a:chOff x="4626968" y="3921989"/>
              <a:chExt cx="4130952" cy="792637"/>
            </a:xfrm>
          </p:grpSpPr>
          <p:sp>
            <p:nvSpPr>
              <p:cNvPr id="73" name="Rounded Rectangle 72"/>
              <p:cNvSpPr/>
              <p:nvPr/>
            </p:nvSpPr>
            <p:spPr>
              <a:xfrm>
                <a:off x="4626968" y="3921989"/>
                <a:ext cx="4130952"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increases with every layer (</a:t>
                </a:r>
                <a:r>
                  <a:rPr lang="en-US" sz="1400" i="1" kern="0" dirty="0">
                    <a:solidFill>
                      <a:sysClr val="windowText" lastClr="000000"/>
                    </a:solidFill>
                    <a:latin typeface="Calibri"/>
                  </a:rPr>
                  <a:t>l</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the </a:t>
                </a:r>
                <a:r>
                  <a:rPr kumimoji="0" lang="en-US" sz="1400" b="0" i="1"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of the </a:t>
                </a:r>
                <a:r>
                  <a:rPr kumimoji="0" lang="en-US" sz="1400" b="0" i="1" u="none" strike="noStrike" kern="0" cap="none" spc="0" normalizeH="0" baseline="0" noProof="0" dirty="0" smtClean="0">
                    <a:ln>
                      <a:noFill/>
                    </a:ln>
                    <a:solidFill>
                      <a:sysClr val="windowText" lastClr="000000"/>
                    </a:solidFill>
                    <a:effectLst/>
                    <a:uLnTx/>
                    <a:uFillTx/>
                    <a:latin typeface="Calibri"/>
                    <a:ea typeface="+mn-ea"/>
                    <a:cs typeface="+mn-cs"/>
                  </a:rPr>
                  <a:t>receptive field</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b="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Here,</a:t>
                </a:r>
                <a:r>
                  <a:rPr kumimoji="0" lang="en-US" sz="1400" b="0" i="1" u="none" strike="noStrike" kern="0" cap="none" spc="0" normalizeH="0" baseline="0" noProof="0" dirty="0" smtClean="0">
                    <a:ln>
                      <a:noFill/>
                    </a:ln>
                    <a:solidFill>
                      <a:sysClr val="windowText" lastClr="000000"/>
                    </a:solidFill>
                    <a:effectLst/>
                    <a:uLnTx/>
                    <a:uFillTx/>
                    <a:latin typeface="Calibri"/>
                    <a:ea typeface="+mn-ea"/>
                    <a:cs typeface="+mn-cs"/>
                  </a:rPr>
                  <a:t> s’=1</a:t>
                </a:r>
              </a:p>
            </p:txBody>
          </p:sp>
          <p:pic>
            <p:nvPicPr>
              <p:cNvPr id="13" name="Picture 1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4629" y="4430146"/>
                <a:ext cx="162560" cy="264160"/>
              </a:xfrm>
              <a:prstGeom prst="rect">
                <a:avLst/>
              </a:prstGeom>
            </p:spPr>
          </p:pic>
        </p:grpSp>
        <p:pic>
          <p:nvPicPr>
            <p:cNvPr id="61" name="Picture 60"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3829" y="4168392"/>
              <a:ext cx="2311766" cy="249058"/>
            </a:xfrm>
            <a:prstGeom prst="rect">
              <a:avLst/>
            </a:prstGeom>
          </p:spPr>
        </p:pic>
      </p:grpSp>
      <p:sp>
        <p:nvSpPr>
          <p:cNvPr id="46" name="Rectangle 45"/>
          <p:cNvSpPr/>
          <p:nvPr/>
        </p:nvSpPr>
        <p:spPr>
          <a:xfrm>
            <a:off x="411561" y="3127982"/>
            <a:ext cx="8419359" cy="3613386"/>
          </a:xfrm>
          <a:prstGeom prst="rect">
            <a:avLst/>
          </a:prstGeom>
          <a:solidFill>
            <a:schemeClr val="bg1"/>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706659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xit" presetSubtype="0" fill="hold" grpId="0" nodeType="withEffect">
                                  <p:stCondLst>
                                    <p:cond delay="0"/>
                                  </p:stCondLst>
                                  <p:childTnLst>
                                    <p:animEffect transition="out" filter="dissolv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Basic Segmenter:</a:t>
            </a:r>
            <a:br>
              <a:rPr lang="en-US" dirty="0" smtClean="0"/>
            </a:br>
            <a:r>
              <a:rPr lang="en-US" dirty="0" smtClean="0"/>
              <a:t>via patch classification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Rounded Rectangle 1"/>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7-07-07 at 17.5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91" y="2725391"/>
            <a:ext cx="909611" cy="1054129"/>
          </a:xfrm>
          <a:prstGeom prst="rect">
            <a:avLst/>
          </a:prstGeom>
        </p:spPr>
      </p:pic>
      <p:pic>
        <p:nvPicPr>
          <p:cNvPr id="5" name="Picture 4" descr="Screen Shot 2017-07-07 at 17.59.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851" y="2795297"/>
            <a:ext cx="4842389" cy="1026055"/>
          </a:xfrm>
          <a:prstGeom prst="rect">
            <a:avLst/>
          </a:prstGeom>
        </p:spPr>
      </p:pic>
      <p:pic>
        <p:nvPicPr>
          <p:cNvPr id="6" name="Picture 5" descr="Screen Shot 2017-07-07 at 17.59.4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8739" y="3007020"/>
            <a:ext cx="643275" cy="643275"/>
          </a:xfrm>
          <a:prstGeom prst="rect">
            <a:avLst/>
          </a:prstGeom>
        </p:spPr>
      </p:pic>
      <p:pic>
        <p:nvPicPr>
          <p:cNvPr id="7" name="Picture 6" descr="Screen Shot 2017-07-07 at 18.00.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29" y="3922008"/>
            <a:ext cx="967420" cy="1108135"/>
          </a:xfrm>
          <a:prstGeom prst="rect">
            <a:avLst/>
          </a:prstGeom>
        </p:spPr>
      </p:pic>
      <p:pic>
        <p:nvPicPr>
          <p:cNvPr id="8" name="Picture 7" descr="Screen Shot 2017-07-07 at 18.00.3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6346" y="2725391"/>
            <a:ext cx="890150" cy="1042747"/>
          </a:xfrm>
          <a:prstGeom prst="rect">
            <a:avLst/>
          </a:prstGeom>
        </p:spPr>
      </p:pic>
      <p:pic>
        <p:nvPicPr>
          <p:cNvPr id="9" name="Picture 8" descr="Screen Shot 2017-07-07 at 18.00.1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0179" y="2725391"/>
            <a:ext cx="899790" cy="1042747"/>
          </a:xfrm>
          <a:prstGeom prst="rect">
            <a:avLst/>
          </a:prstGeom>
        </p:spPr>
      </p:pic>
      <p:sp>
        <p:nvSpPr>
          <p:cNvPr id="15" name="Freeform 14"/>
          <p:cNvSpPr/>
          <p:nvPr/>
        </p:nvSpPr>
        <p:spPr>
          <a:xfrm>
            <a:off x="1534160" y="3779520"/>
            <a:ext cx="5181600" cy="579120"/>
          </a:xfrm>
          <a:custGeom>
            <a:avLst/>
            <a:gdLst>
              <a:gd name="connsiteX0" fmla="*/ 0 w 5181600"/>
              <a:gd name="connsiteY0" fmla="*/ 579120 h 579120"/>
              <a:gd name="connsiteX1" fmla="*/ 1757680 w 5181600"/>
              <a:gd name="connsiteY1" fmla="*/ 233680 h 579120"/>
              <a:gd name="connsiteX2" fmla="*/ 5181600 w 5181600"/>
              <a:gd name="connsiteY2" fmla="*/ 0 h 579120"/>
            </a:gdLst>
            <a:ahLst/>
            <a:cxnLst>
              <a:cxn ang="0">
                <a:pos x="connsiteX0" y="connsiteY0"/>
              </a:cxn>
              <a:cxn ang="0">
                <a:pos x="connsiteX1" y="connsiteY1"/>
              </a:cxn>
              <a:cxn ang="0">
                <a:pos x="connsiteX2" y="connsiteY2"/>
              </a:cxn>
            </a:cxnLst>
            <a:rect l="l" t="t" r="r" b="b"/>
            <a:pathLst>
              <a:path w="5181600" h="579120">
                <a:moveTo>
                  <a:pt x="0" y="579120"/>
                </a:moveTo>
                <a:cubicBezTo>
                  <a:pt x="447040" y="454660"/>
                  <a:pt x="894080" y="330200"/>
                  <a:pt x="1757680" y="233680"/>
                </a:cubicBezTo>
                <a:cubicBezTo>
                  <a:pt x="2621280" y="137160"/>
                  <a:pt x="5181600" y="0"/>
                  <a:pt x="5181600" y="0"/>
                </a:cubicBezTo>
              </a:path>
            </a:pathLst>
          </a:custGeom>
          <a:ln w="19050" cmpd="sng">
            <a:solidFill>
              <a:schemeClr val="tx1"/>
            </a:solidFill>
            <a:prstDash val="dot"/>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ight Arrow 15"/>
          <p:cNvSpPr/>
          <p:nvPr/>
        </p:nvSpPr>
        <p:spPr>
          <a:xfrm>
            <a:off x="1056102" y="304800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Right Arrow 16"/>
          <p:cNvSpPr/>
          <p:nvPr/>
        </p:nvSpPr>
        <p:spPr>
          <a:xfrm>
            <a:off x="6772036" y="299720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8" name="Right Arrow 17"/>
          <p:cNvSpPr/>
          <p:nvPr/>
        </p:nvSpPr>
        <p:spPr>
          <a:xfrm rot="10800000">
            <a:off x="7909748" y="2997200"/>
            <a:ext cx="214282" cy="486152"/>
          </a:xfrm>
          <a:prstGeom prst="rightArrow">
            <a:avLst/>
          </a:prstGeom>
          <a:solidFill>
            <a:srgbClr val="AB0202">
              <a:alpha val="90000"/>
            </a:srgb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TextBox 18"/>
          <p:cNvSpPr txBox="1"/>
          <p:nvPr/>
        </p:nvSpPr>
        <p:spPr>
          <a:xfrm>
            <a:off x="8128000" y="2288550"/>
            <a:ext cx="863600" cy="461665"/>
          </a:xfrm>
          <a:prstGeom prst="rect">
            <a:avLst/>
          </a:prstGeom>
          <a:noFill/>
        </p:spPr>
        <p:txBody>
          <a:bodyPr wrap="square" rtlCol="0">
            <a:spAutoFit/>
          </a:bodyPr>
          <a:lstStyle/>
          <a:p>
            <a:pPr algn="ctr"/>
            <a:r>
              <a:rPr lang="en-US" sz="1200" dirty="0" smtClean="0"/>
              <a:t>Training Labels</a:t>
            </a:r>
            <a:endParaRPr lang="en-US" sz="1200" dirty="0"/>
          </a:p>
        </p:txBody>
      </p:sp>
      <p:sp>
        <p:nvSpPr>
          <p:cNvPr id="20" name="TextBox 19"/>
          <p:cNvSpPr txBox="1"/>
          <p:nvPr/>
        </p:nvSpPr>
        <p:spPr>
          <a:xfrm>
            <a:off x="5278846" y="2606314"/>
            <a:ext cx="1081313" cy="461665"/>
          </a:xfrm>
          <a:prstGeom prst="rect">
            <a:avLst/>
          </a:prstGeom>
          <a:noFill/>
        </p:spPr>
        <p:txBody>
          <a:bodyPr wrap="square" rtlCol="0">
            <a:spAutoFit/>
          </a:bodyPr>
          <a:lstStyle/>
          <a:p>
            <a:pPr algn="ctr"/>
            <a:r>
              <a:rPr lang="en-US" sz="1200" dirty="0" smtClean="0"/>
              <a:t>Classification Neurons</a:t>
            </a:r>
            <a:endParaRPr lang="en-US" sz="1200" dirty="0"/>
          </a:p>
        </p:txBody>
      </p:sp>
      <p:sp>
        <p:nvSpPr>
          <p:cNvPr id="21" name="TextBox 20"/>
          <p:cNvSpPr txBox="1"/>
          <p:nvPr/>
        </p:nvSpPr>
        <p:spPr>
          <a:xfrm>
            <a:off x="5898606" y="2288550"/>
            <a:ext cx="1178338" cy="461665"/>
          </a:xfrm>
          <a:prstGeom prst="rect">
            <a:avLst/>
          </a:prstGeom>
          <a:noFill/>
        </p:spPr>
        <p:txBody>
          <a:bodyPr wrap="square" rtlCol="0">
            <a:spAutoFit/>
          </a:bodyPr>
          <a:lstStyle/>
          <a:p>
            <a:pPr algn="ctr"/>
            <a:r>
              <a:rPr lang="en-US" sz="1200" dirty="0" smtClean="0"/>
              <a:t>Prediction for central voxel</a:t>
            </a:r>
            <a:endParaRPr lang="en-US" sz="1200" dirty="0"/>
          </a:p>
        </p:txBody>
      </p:sp>
      <p:sp>
        <p:nvSpPr>
          <p:cNvPr id="22" name="TextBox 21"/>
          <p:cNvSpPr txBox="1"/>
          <p:nvPr/>
        </p:nvSpPr>
        <p:spPr>
          <a:xfrm>
            <a:off x="4500880" y="2300624"/>
            <a:ext cx="1266782" cy="461665"/>
          </a:xfrm>
          <a:prstGeom prst="rect">
            <a:avLst/>
          </a:prstGeom>
          <a:noFill/>
        </p:spPr>
        <p:txBody>
          <a:bodyPr wrap="square" rtlCol="0">
            <a:spAutoFit/>
          </a:bodyPr>
          <a:lstStyle/>
          <a:p>
            <a:pPr algn="ctr"/>
            <a:r>
              <a:rPr lang="en-US" sz="1200" dirty="0" smtClean="0"/>
              <a:t>Fully connected </a:t>
            </a:r>
          </a:p>
          <a:p>
            <a:pPr algn="ctr"/>
            <a:r>
              <a:rPr lang="en-US" sz="1200" dirty="0" smtClean="0"/>
              <a:t>Layer</a:t>
            </a:r>
            <a:endParaRPr lang="en-US" sz="1200" dirty="0"/>
          </a:p>
        </p:txBody>
      </p:sp>
      <p:sp>
        <p:nvSpPr>
          <p:cNvPr id="23" name="TextBox 22"/>
          <p:cNvSpPr txBox="1"/>
          <p:nvPr/>
        </p:nvSpPr>
        <p:spPr>
          <a:xfrm>
            <a:off x="1045942" y="2300624"/>
            <a:ext cx="1095558" cy="276999"/>
          </a:xfrm>
          <a:prstGeom prst="rect">
            <a:avLst/>
          </a:prstGeom>
          <a:noFill/>
        </p:spPr>
        <p:txBody>
          <a:bodyPr wrap="square" rtlCol="0">
            <a:spAutoFit/>
          </a:bodyPr>
          <a:lstStyle/>
          <a:p>
            <a:pPr algn="ctr"/>
            <a:r>
              <a:rPr lang="en-US" sz="1200" dirty="0" smtClean="0"/>
              <a:t>Image patch</a:t>
            </a:r>
            <a:endParaRPr lang="en-US" sz="1200" dirty="0"/>
          </a:p>
        </p:txBody>
      </p:sp>
      <p:sp>
        <p:nvSpPr>
          <p:cNvPr id="26" name="TextBox 25"/>
          <p:cNvSpPr txBox="1"/>
          <p:nvPr/>
        </p:nvSpPr>
        <p:spPr>
          <a:xfrm>
            <a:off x="2377440" y="2300624"/>
            <a:ext cx="1838960" cy="461665"/>
          </a:xfrm>
          <a:prstGeom prst="rect">
            <a:avLst/>
          </a:prstGeom>
          <a:noFill/>
        </p:spPr>
        <p:txBody>
          <a:bodyPr wrap="square" rtlCol="0">
            <a:spAutoFit/>
          </a:bodyPr>
          <a:lstStyle/>
          <a:p>
            <a:pPr algn="ctr"/>
            <a:r>
              <a:rPr lang="en-US" sz="1200" dirty="0" smtClean="0"/>
              <a:t>Convolutional Layers</a:t>
            </a:r>
            <a:br>
              <a:rPr lang="en-US" sz="1200" dirty="0" smtClean="0"/>
            </a:br>
            <a:r>
              <a:rPr lang="en-US" sz="1200" dirty="0" smtClean="0"/>
              <a:t>(all kernels dim. = 5</a:t>
            </a:r>
            <a:r>
              <a:rPr lang="en-US" sz="1200" baseline="30000" dirty="0" smtClean="0"/>
              <a:t>3</a:t>
            </a:r>
            <a:r>
              <a:rPr lang="en-US" sz="1200" dirty="0" smtClean="0"/>
              <a:t>)</a:t>
            </a:r>
            <a:endParaRPr lang="en-US" sz="1200" dirty="0"/>
          </a:p>
        </p:txBody>
      </p:sp>
      <p:grpSp>
        <p:nvGrpSpPr>
          <p:cNvPr id="27" name="Group 26"/>
          <p:cNvGrpSpPr/>
          <p:nvPr/>
        </p:nvGrpSpPr>
        <p:grpSpPr>
          <a:xfrm>
            <a:off x="1572538" y="3440001"/>
            <a:ext cx="3060423" cy="426333"/>
            <a:chOff x="1572538" y="3440001"/>
            <a:chExt cx="3060423" cy="426333"/>
          </a:xfrm>
        </p:grpSpPr>
        <p:sp>
          <p:nvSpPr>
            <p:cNvPr id="28" name="TextBox 27"/>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29" name="TextBox 28"/>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30" name="TextBox 29"/>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31" name="TextBox 30"/>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32" name="TextBox 31"/>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spTree>
    <p:extLst>
      <p:ext uri="{BB962C8B-B14F-4D97-AF65-F5344CB8AC3E}">
        <p14:creationId xmlns:p14="http://schemas.microsoft.com/office/powerpoint/2010/main" val="273874071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Basic Segmenter:</a:t>
            </a:r>
            <a:br>
              <a:rPr lang="en-US" dirty="0" smtClean="0"/>
            </a:br>
            <a:r>
              <a:rPr lang="en-US" dirty="0" smtClean="0"/>
              <a:t>Computational redundancy</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Rounded Rectangle 1"/>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descr="Screen Shot 2017-07-07 at 17.59.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851" y="2795297"/>
            <a:ext cx="4842389" cy="1026055"/>
          </a:xfrm>
          <a:prstGeom prst="rect">
            <a:avLst/>
          </a:prstGeom>
        </p:spPr>
      </p:pic>
      <p:pic>
        <p:nvPicPr>
          <p:cNvPr id="6" name="Picture 5" descr="Screen Shot 2017-07-07 at 17.59.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739" y="3007020"/>
            <a:ext cx="643275" cy="643275"/>
          </a:xfrm>
          <a:prstGeom prst="rect">
            <a:avLst/>
          </a:prstGeom>
        </p:spPr>
      </p:pic>
      <p:pic>
        <p:nvPicPr>
          <p:cNvPr id="9" name="Picture 8" descr="Screen Shot 2017-07-07 at 18.00.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179" y="2725391"/>
            <a:ext cx="899790" cy="1042747"/>
          </a:xfrm>
          <a:prstGeom prst="rect">
            <a:avLst/>
          </a:prstGeom>
        </p:spPr>
      </p:pic>
      <p:sp>
        <p:nvSpPr>
          <p:cNvPr id="16" name="Right Arrow 15"/>
          <p:cNvSpPr/>
          <p:nvPr/>
        </p:nvSpPr>
        <p:spPr>
          <a:xfrm>
            <a:off x="1056102" y="304800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Right Arrow 16"/>
          <p:cNvSpPr/>
          <p:nvPr/>
        </p:nvSpPr>
        <p:spPr>
          <a:xfrm>
            <a:off x="6772036" y="299720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4" name="Picture 23" descr="Screen Shot 2017-07-07 at 18.01.4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080" y="2720471"/>
            <a:ext cx="924022" cy="1070401"/>
          </a:xfrm>
          <a:prstGeom prst="rect">
            <a:avLst/>
          </a:prstGeom>
        </p:spPr>
      </p:pic>
      <p:pic>
        <p:nvPicPr>
          <p:cNvPr id="11" name="Picture 10" descr="Screen Shot 2017-07-07 at 18.01.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8739" y="4023024"/>
            <a:ext cx="675449" cy="684577"/>
          </a:xfrm>
          <a:prstGeom prst="rect">
            <a:avLst/>
          </a:prstGeom>
        </p:spPr>
      </p:pic>
      <p:sp>
        <p:nvSpPr>
          <p:cNvPr id="12" name="Bent Arrow 11"/>
          <p:cNvSpPr/>
          <p:nvPr/>
        </p:nvSpPr>
        <p:spPr>
          <a:xfrm flipV="1">
            <a:off x="568960" y="3872150"/>
            <a:ext cx="690672" cy="636967"/>
          </a:xfrm>
          <a:prstGeom prst="ben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3" name="Rounded Rectangle 12"/>
          <p:cNvSpPr/>
          <p:nvPr/>
        </p:nvSpPr>
        <p:spPr>
          <a:xfrm>
            <a:off x="2641599" y="4004230"/>
            <a:ext cx="3942081" cy="933530"/>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Overlapping patches:</a:t>
            </a:r>
          </a:p>
          <a:p>
            <a:pPr marL="171450" indent="-171450">
              <a:buFont typeface="Wingdings" charset="2"/>
              <a:buChar char="Ø"/>
            </a:pPr>
            <a:r>
              <a:rPr lang="en-US" sz="1400" dirty="0" smtClean="0">
                <a:solidFill>
                  <a:schemeClr val="tx1"/>
                </a:solidFill>
              </a:rPr>
              <a:t>Redundant </a:t>
            </a:r>
            <a:r>
              <a:rPr lang="en-US" sz="1400" dirty="0">
                <a:solidFill>
                  <a:schemeClr val="tx1"/>
                </a:solidFill>
              </a:rPr>
              <a:t>computations (</a:t>
            </a:r>
            <a:r>
              <a:rPr lang="en-US" sz="1400" dirty="0" smtClean="0">
                <a:solidFill>
                  <a:schemeClr val="tx1"/>
                </a:solidFill>
              </a:rPr>
              <a:t>re-convolve)</a:t>
            </a:r>
          </a:p>
          <a:p>
            <a:pPr marL="171450" indent="-171450">
              <a:buFont typeface="Wingdings" charset="2"/>
              <a:buChar char="Ø"/>
            </a:pPr>
            <a:r>
              <a:rPr lang="en-US" sz="1400" dirty="0">
                <a:solidFill>
                  <a:schemeClr val="tx1"/>
                </a:solidFill>
              </a:rPr>
              <a:t>Inefficient memory usage </a:t>
            </a:r>
            <a:r>
              <a:rPr lang="en-US" sz="1400" dirty="0" smtClean="0">
                <a:solidFill>
                  <a:schemeClr val="tx1"/>
                </a:solidFill>
              </a:rPr>
              <a:t/>
            </a:r>
            <a:br>
              <a:rPr lang="en-US" sz="1400" dirty="0" smtClean="0">
                <a:solidFill>
                  <a:schemeClr val="tx1"/>
                </a:solidFill>
              </a:rPr>
            </a:br>
            <a:r>
              <a:rPr lang="en-US" sz="1400" dirty="0" smtClean="0">
                <a:solidFill>
                  <a:schemeClr val="tx1"/>
                </a:solidFill>
              </a:rPr>
              <a:t>(</a:t>
            </a:r>
            <a:r>
              <a:rPr lang="en-US" sz="1400" dirty="0">
                <a:solidFill>
                  <a:schemeClr val="tx1"/>
                </a:solidFill>
              </a:rPr>
              <a:t>context reloaded, </a:t>
            </a:r>
            <a:r>
              <a:rPr lang="en-US" sz="1400" dirty="0" err="1">
                <a:solidFill>
                  <a:schemeClr val="tx1"/>
                </a:solidFill>
              </a:rPr>
              <a:t>eg</a:t>
            </a:r>
            <a:r>
              <a:rPr lang="en-US" sz="1400" dirty="0">
                <a:solidFill>
                  <a:schemeClr val="tx1"/>
                </a:solidFill>
              </a:rPr>
              <a:t> in same batch</a:t>
            </a:r>
            <a:r>
              <a:rPr lang="en-US" sz="1400" dirty="0" smtClean="0">
                <a:solidFill>
                  <a:schemeClr val="tx1"/>
                </a:solidFill>
              </a:rPr>
              <a:t>)</a:t>
            </a:r>
            <a:endParaRPr lang="en-US" sz="1400" dirty="0">
              <a:solidFill>
                <a:schemeClr val="tx1"/>
              </a:solidFill>
            </a:endParaRPr>
          </a:p>
        </p:txBody>
      </p:sp>
      <p:sp>
        <p:nvSpPr>
          <p:cNvPr id="27" name="TextBox 26"/>
          <p:cNvSpPr txBox="1"/>
          <p:nvPr/>
        </p:nvSpPr>
        <p:spPr>
          <a:xfrm>
            <a:off x="5278846" y="2606314"/>
            <a:ext cx="1081313" cy="461665"/>
          </a:xfrm>
          <a:prstGeom prst="rect">
            <a:avLst/>
          </a:prstGeom>
          <a:noFill/>
        </p:spPr>
        <p:txBody>
          <a:bodyPr wrap="square" rtlCol="0">
            <a:spAutoFit/>
          </a:bodyPr>
          <a:lstStyle/>
          <a:p>
            <a:pPr algn="ctr"/>
            <a:r>
              <a:rPr lang="en-US" sz="1200" dirty="0" smtClean="0"/>
              <a:t>Classification Neurons</a:t>
            </a:r>
            <a:endParaRPr lang="en-US" sz="1200" dirty="0"/>
          </a:p>
        </p:txBody>
      </p:sp>
      <p:sp>
        <p:nvSpPr>
          <p:cNvPr id="28" name="TextBox 27"/>
          <p:cNvSpPr txBox="1"/>
          <p:nvPr/>
        </p:nvSpPr>
        <p:spPr>
          <a:xfrm>
            <a:off x="5898606" y="2288550"/>
            <a:ext cx="1178338" cy="461665"/>
          </a:xfrm>
          <a:prstGeom prst="rect">
            <a:avLst/>
          </a:prstGeom>
          <a:noFill/>
        </p:spPr>
        <p:txBody>
          <a:bodyPr wrap="square" rtlCol="0">
            <a:spAutoFit/>
          </a:bodyPr>
          <a:lstStyle/>
          <a:p>
            <a:pPr algn="ctr"/>
            <a:r>
              <a:rPr lang="en-US" sz="1200" dirty="0" smtClean="0"/>
              <a:t>Prediction for central voxel</a:t>
            </a:r>
            <a:endParaRPr lang="en-US" sz="1200" dirty="0"/>
          </a:p>
        </p:txBody>
      </p:sp>
      <p:sp>
        <p:nvSpPr>
          <p:cNvPr id="29" name="TextBox 28"/>
          <p:cNvSpPr txBox="1"/>
          <p:nvPr/>
        </p:nvSpPr>
        <p:spPr>
          <a:xfrm>
            <a:off x="4500880" y="2300624"/>
            <a:ext cx="1266782" cy="461665"/>
          </a:xfrm>
          <a:prstGeom prst="rect">
            <a:avLst/>
          </a:prstGeom>
          <a:noFill/>
        </p:spPr>
        <p:txBody>
          <a:bodyPr wrap="square" rtlCol="0">
            <a:spAutoFit/>
          </a:bodyPr>
          <a:lstStyle/>
          <a:p>
            <a:pPr algn="ctr"/>
            <a:r>
              <a:rPr lang="en-US" sz="1200" dirty="0" smtClean="0"/>
              <a:t>Fully connected </a:t>
            </a:r>
          </a:p>
          <a:p>
            <a:pPr algn="ctr"/>
            <a:r>
              <a:rPr lang="en-US" sz="1200" dirty="0" smtClean="0"/>
              <a:t>Layer</a:t>
            </a:r>
            <a:endParaRPr lang="en-US" sz="1200" dirty="0"/>
          </a:p>
        </p:txBody>
      </p:sp>
      <p:sp>
        <p:nvSpPr>
          <p:cNvPr id="31" name="TextBox 30"/>
          <p:cNvSpPr txBox="1"/>
          <p:nvPr/>
        </p:nvSpPr>
        <p:spPr>
          <a:xfrm>
            <a:off x="2377440" y="2300624"/>
            <a:ext cx="1838960" cy="461665"/>
          </a:xfrm>
          <a:prstGeom prst="rect">
            <a:avLst/>
          </a:prstGeom>
          <a:noFill/>
        </p:spPr>
        <p:txBody>
          <a:bodyPr wrap="square" rtlCol="0">
            <a:spAutoFit/>
          </a:bodyPr>
          <a:lstStyle/>
          <a:p>
            <a:pPr algn="ctr"/>
            <a:r>
              <a:rPr lang="en-US" sz="1200" dirty="0" smtClean="0"/>
              <a:t>Convolutional Layers</a:t>
            </a:r>
            <a:br>
              <a:rPr lang="en-US" sz="1200" dirty="0" smtClean="0"/>
            </a:br>
            <a:r>
              <a:rPr lang="en-US" sz="1200" dirty="0" smtClean="0"/>
              <a:t>(all kernels dim. = 5</a:t>
            </a:r>
            <a:r>
              <a:rPr lang="en-US" sz="1200" baseline="30000" dirty="0" smtClean="0"/>
              <a:t>3</a:t>
            </a:r>
            <a:r>
              <a:rPr lang="en-US" sz="1200" dirty="0" smtClean="0"/>
              <a:t>)</a:t>
            </a:r>
            <a:endParaRPr lang="en-US" sz="1200" dirty="0"/>
          </a:p>
        </p:txBody>
      </p:sp>
      <p:sp>
        <p:nvSpPr>
          <p:cNvPr id="32" name="TextBox 31"/>
          <p:cNvSpPr txBox="1"/>
          <p:nvPr/>
        </p:nvSpPr>
        <p:spPr>
          <a:xfrm>
            <a:off x="1045942" y="2300624"/>
            <a:ext cx="1095558" cy="276999"/>
          </a:xfrm>
          <a:prstGeom prst="rect">
            <a:avLst/>
          </a:prstGeom>
          <a:noFill/>
        </p:spPr>
        <p:txBody>
          <a:bodyPr wrap="square" rtlCol="0">
            <a:spAutoFit/>
          </a:bodyPr>
          <a:lstStyle/>
          <a:p>
            <a:pPr algn="ctr"/>
            <a:r>
              <a:rPr lang="en-US" sz="1200" dirty="0" smtClean="0"/>
              <a:t>Image patch</a:t>
            </a:r>
            <a:endParaRPr lang="en-US" sz="1200" dirty="0"/>
          </a:p>
        </p:txBody>
      </p:sp>
      <p:grpSp>
        <p:nvGrpSpPr>
          <p:cNvPr id="38" name="Group 37"/>
          <p:cNvGrpSpPr/>
          <p:nvPr/>
        </p:nvGrpSpPr>
        <p:grpSpPr>
          <a:xfrm>
            <a:off x="1572538" y="3440001"/>
            <a:ext cx="3060423" cy="426333"/>
            <a:chOff x="1572538" y="3440001"/>
            <a:chExt cx="3060423" cy="426333"/>
          </a:xfrm>
        </p:grpSpPr>
        <p:sp>
          <p:nvSpPr>
            <p:cNvPr id="33" name="TextBox 32"/>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34" name="TextBox 33"/>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35" name="TextBox 34"/>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36" name="TextBox 35"/>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37" name="TextBox 36"/>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spTree>
    <p:extLst>
      <p:ext uri="{BB962C8B-B14F-4D97-AF65-F5344CB8AC3E}">
        <p14:creationId xmlns:p14="http://schemas.microsoft.com/office/powerpoint/2010/main" val="300289194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1790093" y="224117"/>
            <a:ext cx="6170669" cy="1055939"/>
          </a:xfrm>
        </p:spPr>
        <p:txBody>
          <a:bodyPr/>
          <a:lstStyle/>
          <a:p>
            <a:r>
              <a:rPr lang="en-US" dirty="0" smtClean="0"/>
              <a:t>Some history on neural networks…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a:xfrm>
            <a:off x="333549" y="1995308"/>
            <a:ext cx="8703242" cy="4953765"/>
          </a:xfrm>
        </p:spPr>
        <p:txBody>
          <a:bodyPr>
            <a:normAutofit/>
          </a:bodyPr>
          <a:lstStyle/>
          <a:p>
            <a:r>
              <a:rPr lang="en-US" b="1" dirty="0" smtClean="0"/>
              <a:t>Perceptron</a:t>
            </a:r>
            <a:r>
              <a:rPr lang="en-US" dirty="0" smtClean="0"/>
              <a:t> [Rosenblatt 1958]:</a:t>
            </a:r>
          </a:p>
          <a:p>
            <a:endParaRPr lang="en-US" dirty="0" smtClean="0"/>
          </a:p>
          <a:p>
            <a:endParaRPr lang="en-US" dirty="0"/>
          </a:p>
          <a:p>
            <a:r>
              <a:rPr lang="en-US" b="1" dirty="0" err="1" smtClean="0"/>
              <a:t>Neocognitron</a:t>
            </a:r>
            <a:r>
              <a:rPr lang="en-US" dirty="0" smtClean="0"/>
              <a:t> [Fukushima 1980]:</a:t>
            </a:r>
          </a:p>
          <a:p>
            <a:pPr marL="228600" lvl="1" indent="0">
              <a:buNone/>
            </a:pPr>
            <a:endParaRPr lang="en-US" dirty="0" smtClean="0"/>
          </a:p>
          <a:p>
            <a:pPr marL="228600" lvl="1" indent="0">
              <a:buNone/>
            </a:pPr>
            <a:endParaRPr lang="en-US" dirty="0"/>
          </a:p>
          <a:p>
            <a:r>
              <a:rPr lang="en-US" b="1" dirty="0" smtClean="0"/>
              <a:t>Back-propagation </a:t>
            </a:r>
            <a:r>
              <a:rPr lang="en-US" dirty="0" smtClean="0"/>
              <a:t>[</a:t>
            </a:r>
            <a:r>
              <a:rPr lang="en-US" dirty="0" err="1" smtClean="0"/>
              <a:t>Rumelhart</a:t>
            </a:r>
            <a:r>
              <a:rPr lang="en-US" dirty="0" smtClean="0"/>
              <a:t> 1985]:</a:t>
            </a:r>
          </a:p>
          <a:p>
            <a:endParaRPr lang="en-US" dirty="0" smtClean="0"/>
          </a:p>
          <a:p>
            <a:pPr marL="0" indent="0">
              <a:buNone/>
            </a:pPr>
            <a:endParaRPr lang="en-US" dirty="0"/>
          </a:p>
          <a:p>
            <a:r>
              <a:rPr lang="en-US" b="1" dirty="0" smtClean="0"/>
              <a:t>CNN</a:t>
            </a:r>
            <a:r>
              <a:rPr lang="en-US" dirty="0" smtClean="0"/>
              <a:t> [LeCunn1989]:</a:t>
            </a:r>
          </a:p>
        </p:txBody>
      </p:sp>
      <p:sp>
        <p:nvSpPr>
          <p:cNvPr id="2" name="TextBox 1"/>
          <p:cNvSpPr txBox="1"/>
          <p:nvPr/>
        </p:nvSpPr>
        <p:spPr>
          <a:xfrm>
            <a:off x="8711015" y="2039602"/>
            <a:ext cx="184666" cy="369332"/>
          </a:xfrm>
          <a:prstGeom prst="rect">
            <a:avLst/>
          </a:prstGeom>
          <a:noFill/>
        </p:spPr>
        <p:txBody>
          <a:bodyPr wrap="none" rtlCol="0">
            <a:spAutoFit/>
          </a:bodyPr>
          <a:lstStyle/>
          <a:p>
            <a:endParaRPr lang="en-US" dirty="0"/>
          </a:p>
        </p:txBody>
      </p:sp>
      <p:pic>
        <p:nvPicPr>
          <p:cNvPr id="5" name="Picture 4" descr="leNet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593" y="5508126"/>
            <a:ext cx="3656317" cy="1157473"/>
          </a:xfrm>
          <a:prstGeom prst="rect">
            <a:avLst/>
          </a:prstGeom>
        </p:spPr>
      </p:pic>
      <p:pic>
        <p:nvPicPr>
          <p:cNvPr id="6" name="Picture 5" descr="neocognitr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5785" y="3225730"/>
            <a:ext cx="2194289" cy="1355731"/>
          </a:xfrm>
          <a:prstGeom prst="rect">
            <a:avLst/>
          </a:prstGeom>
        </p:spPr>
      </p:pic>
      <p:pic>
        <p:nvPicPr>
          <p:cNvPr id="8" name="Picture 7" descr="perceptro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6800" y="1600200"/>
            <a:ext cx="1843660" cy="1560965"/>
          </a:xfrm>
          <a:prstGeom prst="rect">
            <a:avLst/>
          </a:prstGeom>
        </p:spPr>
      </p:pic>
      <p:pic>
        <p:nvPicPr>
          <p:cNvPr id="9" name="Picture 8" descr="perceptr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1655" y="1667457"/>
            <a:ext cx="1825461" cy="1185094"/>
          </a:xfrm>
          <a:prstGeom prst="rect">
            <a:avLst/>
          </a:prstGeom>
        </p:spPr>
      </p:pic>
      <p:grpSp>
        <p:nvGrpSpPr>
          <p:cNvPr id="11" name="Group 10"/>
          <p:cNvGrpSpPr/>
          <p:nvPr/>
        </p:nvGrpSpPr>
        <p:grpSpPr>
          <a:xfrm>
            <a:off x="6804524" y="4520001"/>
            <a:ext cx="2091157" cy="1145663"/>
            <a:chOff x="2254912" y="4109869"/>
            <a:chExt cx="2091157" cy="1145663"/>
          </a:xfrm>
        </p:grpSpPr>
        <p:pic>
          <p:nvPicPr>
            <p:cNvPr id="10" name="Picture 9" descr="backprop.png"/>
            <p:cNvPicPr>
              <a:picLocks noChangeAspect="1"/>
            </p:cNvPicPr>
            <p:nvPr/>
          </p:nvPicPr>
          <p:blipFill rotWithShape="1">
            <a:blip r:embed="rId7">
              <a:extLst>
                <a:ext uri="{28A0092B-C50C-407E-A947-70E740481C1C}">
                  <a14:useLocalDpi xmlns:a14="http://schemas.microsoft.com/office/drawing/2010/main" val="0"/>
                </a:ext>
              </a:extLst>
            </a:blip>
            <a:srcRect l="9792" t="27118" r="54335" b="65560"/>
            <a:stretch/>
          </p:blipFill>
          <p:spPr>
            <a:xfrm>
              <a:off x="2254912" y="4109869"/>
              <a:ext cx="2091157" cy="344069"/>
            </a:xfrm>
            <a:prstGeom prst="rect">
              <a:avLst/>
            </a:prstGeom>
          </p:spPr>
        </p:pic>
        <p:pic>
          <p:nvPicPr>
            <p:cNvPr id="12" name="Picture 11" descr="backprop.png"/>
            <p:cNvPicPr>
              <a:picLocks noChangeAspect="1"/>
            </p:cNvPicPr>
            <p:nvPr/>
          </p:nvPicPr>
          <p:blipFill rotWithShape="1">
            <a:blip r:embed="rId7">
              <a:extLst>
                <a:ext uri="{28A0092B-C50C-407E-A947-70E740481C1C}">
                  <a14:useLocalDpi xmlns:a14="http://schemas.microsoft.com/office/drawing/2010/main" val="0"/>
                </a:ext>
              </a:extLst>
            </a:blip>
            <a:srcRect l="9792" t="56006" r="54335" b="36624"/>
            <a:stretch/>
          </p:blipFill>
          <p:spPr>
            <a:xfrm>
              <a:off x="2254912" y="4428282"/>
              <a:ext cx="2091157" cy="346335"/>
            </a:xfrm>
            <a:prstGeom prst="rect">
              <a:avLst/>
            </a:prstGeom>
          </p:spPr>
        </p:pic>
        <p:pic>
          <p:nvPicPr>
            <p:cNvPr id="13" name="Picture 12" descr="backprop.png"/>
            <p:cNvPicPr>
              <a:picLocks noChangeAspect="1"/>
            </p:cNvPicPr>
            <p:nvPr/>
          </p:nvPicPr>
          <p:blipFill rotWithShape="1">
            <a:blip r:embed="rId7">
              <a:extLst>
                <a:ext uri="{28A0092B-C50C-407E-A947-70E740481C1C}">
                  <a14:useLocalDpi xmlns:a14="http://schemas.microsoft.com/office/drawing/2010/main" val="0"/>
                </a:ext>
              </a:extLst>
            </a:blip>
            <a:srcRect l="9792" t="89493" r="54335"/>
            <a:stretch/>
          </p:blipFill>
          <p:spPr>
            <a:xfrm>
              <a:off x="2254912" y="4761789"/>
              <a:ext cx="2091157" cy="493743"/>
            </a:xfrm>
            <a:prstGeom prst="rect">
              <a:avLst/>
            </a:prstGeom>
          </p:spPr>
        </p:pic>
      </p:grpSp>
    </p:spTree>
    <p:extLst>
      <p:ext uri="{BB962C8B-B14F-4D97-AF65-F5344CB8AC3E}">
        <p14:creationId xmlns:p14="http://schemas.microsoft.com/office/powerpoint/2010/main" val="165021351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282019288"/>
              </p:ext>
            </p:extLst>
          </p:nvPr>
        </p:nvGraphicFramePr>
        <p:xfrm>
          <a:off x="1573117" y="2046238"/>
          <a:ext cx="897696" cy="868154"/>
        </p:xfrm>
        <a:graphic>
          <a:graphicData uri="http://schemas.openxmlformats.org/drawingml/2006/table">
            <a:tbl>
              <a:tblPr firstRow="1" bandRow="1"/>
              <a:tblGrid>
                <a:gridCol w="448848">
                  <a:extLst>
                    <a:ext uri="{9D8B030D-6E8A-4147-A177-3AD203B41FA5}">
                      <a16:colId xmlns="" xmlns:a16="http://schemas.microsoft.com/office/drawing/2014/main" val="1111421232"/>
                    </a:ext>
                  </a:extLst>
                </a:gridCol>
                <a:gridCol w="448848">
                  <a:extLst>
                    <a:ext uri="{9D8B030D-6E8A-4147-A177-3AD203B41FA5}">
                      <a16:colId xmlns="" xmlns:a16="http://schemas.microsoft.com/office/drawing/2014/main"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31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32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33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34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767455126"/>
                  </a:ext>
                </a:extLst>
              </a:tr>
            </a:tbl>
          </a:graphicData>
        </a:graphic>
      </p:graphicFrame>
      <p:graphicFrame>
        <p:nvGraphicFramePr>
          <p:cNvPr id="69" name="Table 68"/>
          <p:cNvGraphicFramePr>
            <a:graphicFrameLocks noGrp="1"/>
          </p:cNvGraphicFramePr>
          <p:nvPr>
            <p:extLst>
              <p:ext uri="{D42A27DB-BD31-4B8C-83A1-F6EECF244321}">
                <p14:modId xmlns:p14="http://schemas.microsoft.com/office/powerpoint/2010/main" val="3820931845"/>
              </p:ext>
            </p:extLst>
          </p:nvPr>
        </p:nvGraphicFramePr>
        <p:xfrm>
          <a:off x="2401627" y="2737341"/>
          <a:ext cx="897696" cy="868154"/>
        </p:xfrm>
        <a:graphic>
          <a:graphicData uri="http://schemas.openxmlformats.org/drawingml/2006/table">
            <a:tbl>
              <a:tblPr firstRow="1" bandRow="1"/>
              <a:tblGrid>
                <a:gridCol w="448848">
                  <a:extLst>
                    <a:ext uri="{9D8B030D-6E8A-4147-A177-3AD203B41FA5}">
                      <a16:colId xmlns="" xmlns:a16="http://schemas.microsoft.com/office/drawing/2014/main" val="1111421232"/>
                    </a:ext>
                  </a:extLst>
                </a:gridCol>
                <a:gridCol w="448848">
                  <a:extLst>
                    <a:ext uri="{9D8B030D-6E8A-4147-A177-3AD203B41FA5}">
                      <a16:colId xmlns="" xmlns:a16="http://schemas.microsoft.com/office/drawing/2014/main"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21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22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 xmlns:a16="http://schemas.microsoft.com/office/drawing/2014/main"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23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24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 xmlns:a16="http://schemas.microsoft.com/office/drawing/2014/main" val="767455126"/>
                  </a:ext>
                </a:extLst>
              </a:tr>
            </a:tbl>
          </a:graphicData>
        </a:graphic>
      </p:graphicFrame>
      <p:sp>
        <p:nvSpPr>
          <p:cNvPr id="3" name="Title 2"/>
          <p:cNvSpPr>
            <a:spLocks noGrp="1"/>
          </p:cNvSpPr>
          <p:nvPr>
            <p:ph type="title"/>
          </p:nvPr>
        </p:nvSpPr>
        <p:spPr/>
        <p:txBody>
          <a:bodyPr/>
          <a:lstStyle/>
          <a:p>
            <a:r>
              <a:rPr lang="en-US" dirty="0" smtClean="0"/>
              <a:t>Changing fully connected layers</a:t>
            </a:r>
            <a:br>
              <a:rPr lang="en-US" dirty="0" smtClean="0"/>
            </a:br>
            <a:r>
              <a:rPr lang="en-US" dirty="0" smtClean="0"/>
              <a:t>to convolutional layers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347010024"/>
              </p:ext>
            </p:extLst>
          </p:nvPr>
        </p:nvGraphicFramePr>
        <p:xfrm>
          <a:off x="3248523" y="3442712"/>
          <a:ext cx="897696" cy="868154"/>
        </p:xfrm>
        <a:graphic>
          <a:graphicData uri="http://schemas.openxmlformats.org/drawingml/2006/table">
            <a:tbl>
              <a:tblPr firstRow="1" bandRow="1"/>
              <a:tblGrid>
                <a:gridCol w="448848">
                  <a:extLst>
                    <a:ext uri="{9D8B030D-6E8A-4147-A177-3AD203B41FA5}">
                      <a16:colId xmlns="" xmlns:a16="http://schemas.microsoft.com/office/drawing/2014/main" val="1111421232"/>
                    </a:ext>
                  </a:extLst>
                </a:gridCol>
                <a:gridCol w="448848">
                  <a:extLst>
                    <a:ext uri="{9D8B030D-6E8A-4147-A177-3AD203B41FA5}">
                      <a16:colId xmlns="" xmlns:a16="http://schemas.microsoft.com/office/drawing/2014/main"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11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12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 xmlns:a16="http://schemas.microsoft.com/office/drawing/2014/main"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13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14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 xmlns:a16="http://schemas.microsoft.com/office/drawing/2014/main" val="767455126"/>
                  </a:ext>
                </a:extLst>
              </a:tr>
            </a:tbl>
          </a:graphicData>
        </a:graphic>
      </p:graphicFrame>
      <p:sp>
        <p:nvSpPr>
          <p:cNvPr id="11" name="TextBox 10"/>
          <p:cNvSpPr txBox="1"/>
          <p:nvPr/>
        </p:nvSpPr>
        <p:spPr>
          <a:xfrm>
            <a:off x="549579" y="1280160"/>
            <a:ext cx="3200400" cy="646331"/>
          </a:xfrm>
          <a:prstGeom prst="rect">
            <a:avLst/>
          </a:prstGeom>
          <a:noFill/>
        </p:spPr>
        <p:txBody>
          <a:bodyPr wrap="square" rtlCol="0">
            <a:spAutoFit/>
          </a:bodyPr>
          <a:lstStyle/>
          <a:p>
            <a:pPr algn="ctr"/>
            <a:r>
              <a:rPr lang="en-US" dirty="0" smtClean="0"/>
              <a:t>3 x 2D Feature maps of </a:t>
            </a:r>
            <a:br>
              <a:rPr lang="en-US" dirty="0" smtClean="0"/>
            </a:br>
            <a:r>
              <a:rPr lang="en-US" dirty="0" smtClean="0"/>
              <a:t>previous conv. layer</a:t>
            </a:r>
            <a:endParaRPr lang="en-US" dirty="0"/>
          </a:p>
        </p:txBody>
      </p:sp>
      <p:sp>
        <p:nvSpPr>
          <p:cNvPr id="12" name="TextBox 11"/>
          <p:cNvSpPr txBox="1"/>
          <p:nvPr/>
        </p:nvSpPr>
        <p:spPr>
          <a:xfrm>
            <a:off x="4678680" y="1280160"/>
            <a:ext cx="2951480" cy="646331"/>
          </a:xfrm>
          <a:prstGeom prst="rect">
            <a:avLst/>
          </a:prstGeom>
          <a:noFill/>
        </p:spPr>
        <p:txBody>
          <a:bodyPr wrap="square" rtlCol="0">
            <a:spAutoFit/>
          </a:bodyPr>
          <a:lstStyle/>
          <a:p>
            <a:pPr algn="ctr"/>
            <a:r>
              <a:rPr lang="en-US" dirty="0" smtClean="0"/>
              <a:t>Fully connected neurons of next fully connected layer</a:t>
            </a:r>
            <a:endParaRPr lang="en-US" dirty="0"/>
          </a:p>
        </p:txBody>
      </p:sp>
      <p:grpSp>
        <p:nvGrpSpPr>
          <p:cNvPr id="68" name="Group 67"/>
          <p:cNvGrpSpPr/>
          <p:nvPr/>
        </p:nvGrpSpPr>
        <p:grpSpPr>
          <a:xfrm>
            <a:off x="1926640" y="2120166"/>
            <a:ext cx="4157672" cy="1979002"/>
            <a:chOff x="1926640" y="2242086"/>
            <a:chExt cx="4157672" cy="1979002"/>
          </a:xfrm>
        </p:grpSpPr>
        <p:sp>
          <p:nvSpPr>
            <p:cNvPr id="4" name="Oval 3"/>
            <p:cNvSpPr/>
            <p:nvPr/>
          </p:nvSpPr>
          <p:spPr>
            <a:xfrm>
              <a:off x="5831840" y="3119120"/>
              <a:ext cx="252472" cy="25247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a:endCxn id="4" idx="3"/>
            </p:cNvCxnSpPr>
            <p:nvPr/>
          </p:nvCxnSpPr>
          <p:spPr>
            <a:xfrm flipV="1">
              <a:off x="4086880" y="3334618"/>
              <a:ext cx="1781934" cy="88647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4" idx="3"/>
            </p:cNvCxnSpPr>
            <p:nvPr/>
          </p:nvCxnSpPr>
          <p:spPr>
            <a:xfrm flipV="1">
              <a:off x="3596640" y="3334618"/>
              <a:ext cx="2272174" cy="392798"/>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4" idx="3"/>
            </p:cNvCxnSpPr>
            <p:nvPr/>
          </p:nvCxnSpPr>
          <p:spPr>
            <a:xfrm flipV="1">
              <a:off x="4086880" y="3334618"/>
              <a:ext cx="1781934" cy="43242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4" idx="3"/>
            </p:cNvCxnSpPr>
            <p:nvPr/>
          </p:nvCxnSpPr>
          <p:spPr>
            <a:xfrm flipV="1">
              <a:off x="3596640" y="3334618"/>
              <a:ext cx="2272174" cy="87162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4" idx="1"/>
            </p:cNvCxnSpPr>
            <p:nvPr/>
          </p:nvCxnSpPr>
          <p:spPr>
            <a:xfrm>
              <a:off x="2430696" y="2398892"/>
              <a:ext cx="3438118" cy="75720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4" idx="1"/>
            </p:cNvCxnSpPr>
            <p:nvPr/>
          </p:nvCxnSpPr>
          <p:spPr>
            <a:xfrm>
              <a:off x="1926640" y="2420888"/>
              <a:ext cx="3942174" cy="73520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4" idx="1"/>
            </p:cNvCxnSpPr>
            <p:nvPr/>
          </p:nvCxnSpPr>
          <p:spPr>
            <a:xfrm>
              <a:off x="1926640" y="2780928"/>
              <a:ext cx="3942174" cy="37516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4" idx="1"/>
            </p:cNvCxnSpPr>
            <p:nvPr/>
          </p:nvCxnSpPr>
          <p:spPr>
            <a:xfrm>
              <a:off x="2430696" y="2708920"/>
              <a:ext cx="3438118" cy="44717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735443" y="2242086"/>
              <a:ext cx="558800" cy="369332"/>
            </a:xfrm>
            <a:prstGeom prst="rect">
              <a:avLst/>
            </a:prstGeom>
            <a:noFill/>
          </p:spPr>
          <p:txBody>
            <a:bodyPr wrap="square" rtlCol="0">
              <a:spAutoFit/>
            </a:bodyPr>
            <a:lstStyle/>
            <a:p>
              <a:r>
                <a:rPr lang="en-US" dirty="0" smtClean="0"/>
                <a:t>w</a:t>
              </a:r>
              <a:r>
                <a:rPr lang="en-US" baseline="-25000" dirty="0" smtClean="0"/>
                <a:t>31</a:t>
              </a:r>
              <a:endParaRPr lang="en-US" baseline="-25000" dirty="0"/>
            </a:p>
          </p:txBody>
        </p:sp>
        <p:sp>
          <p:nvSpPr>
            <p:cNvPr id="39" name="TextBox 38"/>
            <p:cNvSpPr txBox="1"/>
            <p:nvPr/>
          </p:nvSpPr>
          <p:spPr>
            <a:xfrm>
              <a:off x="3317240" y="2282726"/>
              <a:ext cx="558800" cy="369332"/>
            </a:xfrm>
            <a:prstGeom prst="rect">
              <a:avLst/>
            </a:prstGeom>
            <a:noFill/>
          </p:spPr>
          <p:txBody>
            <a:bodyPr wrap="square" rtlCol="0">
              <a:spAutoFit/>
            </a:bodyPr>
            <a:lstStyle/>
            <a:p>
              <a:r>
                <a:rPr lang="en-US" dirty="0" smtClean="0"/>
                <a:t>w</a:t>
              </a:r>
              <a:r>
                <a:rPr lang="en-US" baseline="-25000" dirty="0" smtClean="0"/>
                <a:t>32</a:t>
              </a:r>
              <a:endParaRPr lang="en-US" baseline="-25000" dirty="0"/>
            </a:p>
          </p:txBody>
        </p:sp>
        <p:sp>
          <p:nvSpPr>
            <p:cNvPr id="40" name="TextBox 39"/>
            <p:cNvSpPr txBox="1"/>
            <p:nvPr/>
          </p:nvSpPr>
          <p:spPr>
            <a:xfrm>
              <a:off x="2702560" y="2503934"/>
              <a:ext cx="558800" cy="369332"/>
            </a:xfrm>
            <a:prstGeom prst="rect">
              <a:avLst/>
            </a:prstGeom>
            <a:noFill/>
          </p:spPr>
          <p:txBody>
            <a:bodyPr wrap="square" rtlCol="0">
              <a:spAutoFit/>
            </a:bodyPr>
            <a:lstStyle/>
            <a:p>
              <a:r>
                <a:rPr lang="en-US" dirty="0" smtClean="0"/>
                <a:t>w</a:t>
              </a:r>
              <a:r>
                <a:rPr lang="en-US" baseline="-25000" dirty="0" smtClean="0"/>
                <a:t>33</a:t>
              </a:r>
              <a:endParaRPr lang="en-US" baseline="-25000" dirty="0"/>
            </a:p>
          </p:txBody>
        </p:sp>
        <p:sp>
          <p:nvSpPr>
            <p:cNvPr id="41" name="TextBox 40"/>
            <p:cNvSpPr txBox="1"/>
            <p:nvPr/>
          </p:nvSpPr>
          <p:spPr>
            <a:xfrm>
              <a:off x="3248523" y="2514982"/>
              <a:ext cx="558800" cy="369332"/>
            </a:xfrm>
            <a:prstGeom prst="rect">
              <a:avLst/>
            </a:prstGeom>
            <a:noFill/>
          </p:spPr>
          <p:txBody>
            <a:bodyPr wrap="square" rtlCol="0">
              <a:spAutoFit/>
            </a:bodyPr>
            <a:lstStyle/>
            <a:p>
              <a:r>
                <a:rPr lang="en-US" dirty="0" smtClean="0"/>
                <a:t>w</a:t>
              </a:r>
              <a:r>
                <a:rPr lang="en-US" baseline="-25000" dirty="0" smtClean="0"/>
                <a:t>34</a:t>
              </a:r>
              <a:endParaRPr lang="en-US" baseline="-25000" dirty="0"/>
            </a:p>
          </p:txBody>
        </p:sp>
        <p:sp>
          <p:nvSpPr>
            <p:cNvPr id="42" name="TextBox 41"/>
            <p:cNvSpPr txBox="1"/>
            <p:nvPr/>
          </p:nvSpPr>
          <p:spPr>
            <a:xfrm>
              <a:off x="4309254" y="3416936"/>
              <a:ext cx="558800" cy="369332"/>
            </a:xfrm>
            <a:prstGeom prst="rect">
              <a:avLst/>
            </a:prstGeom>
            <a:noFill/>
          </p:spPr>
          <p:txBody>
            <a:bodyPr wrap="square" rtlCol="0">
              <a:spAutoFit/>
            </a:bodyPr>
            <a:lstStyle/>
            <a:p>
              <a:r>
                <a:rPr lang="en-US" dirty="0" smtClean="0"/>
                <a:t>w</a:t>
              </a:r>
              <a:r>
                <a:rPr lang="en-US" baseline="-25000" dirty="0"/>
                <a:t>1</a:t>
              </a:r>
              <a:r>
                <a:rPr lang="en-US" baseline="-25000" dirty="0" smtClean="0"/>
                <a:t>1</a:t>
              </a:r>
              <a:endParaRPr lang="en-US" baseline="-25000" dirty="0"/>
            </a:p>
          </p:txBody>
        </p:sp>
        <p:sp>
          <p:nvSpPr>
            <p:cNvPr id="43" name="TextBox 42"/>
            <p:cNvSpPr txBox="1"/>
            <p:nvPr/>
          </p:nvSpPr>
          <p:spPr>
            <a:xfrm>
              <a:off x="4891051" y="3457576"/>
              <a:ext cx="558800" cy="369332"/>
            </a:xfrm>
            <a:prstGeom prst="rect">
              <a:avLst/>
            </a:prstGeom>
            <a:noFill/>
          </p:spPr>
          <p:txBody>
            <a:bodyPr wrap="square" rtlCol="0">
              <a:spAutoFit/>
            </a:bodyPr>
            <a:lstStyle/>
            <a:p>
              <a:r>
                <a:rPr lang="en-US" dirty="0" smtClean="0"/>
                <a:t>w</a:t>
              </a:r>
              <a:r>
                <a:rPr lang="en-US" baseline="-25000" dirty="0"/>
                <a:t>1</a:t>
              </a:r>
              <a:r>
                <a:rPr lang="en-US" baseline="-25000" dirty="0" smtClean="0"/>
                <a:t>2</a:t>
              </a:r>
              <a:endParaRPr lang="en-US" baseline="-25000" dirty="0"/>
            </a:p>
          </p:txBody>
        </p:sp>
        <p:sp>
          <p:nvSpPr>
            <p:cNvPr id="44" name="TextBox 43"/>
            <p:cNvSpPr txBox="1"/>
            <p:nvPr/>
          </p:nvSpPr>
          <p:spPr>
            <a:xfrm>
              <a:off x="4276371" y="3678784"/>
              <a:ext cx="558800" cy="369332"/>
            </a:xfrm>
            <a:prstGeom prst="rect">
              <a:avLst/>
            </a:prstGeom>
            <a:noFill/>
          </p:spPr>
          <p:txBody>
            <a:bodyPr wrap="square" rtlCol="0">
              <a:spAutoFit/>
            </a:bodyPr>
            <a:lstStyle/>
            <a:p>
              <a:r>
                <a:rPr lang="en-US" dirty="0" smtClean="0"/>
                <a:t>w</a:t>
              </a:r>
              <a:r>
                <a:rPr lang="en-US" baseline="-25000" dirty="0"/>
                <a:t>1</a:t>
              </a:r>
              <a:r>
                <a:rPr lang="en-US" baseline="-25000" dirty="0" smtClean="0"/>
                <a:t>3</a:t>
              </a:r>
              <a:endParaRPr lang="en-US" baseline="-25000" dirty="0"/>
            </a:p>
          </p:txBody>
        </p:sp>
        <p:sp>
          <p:nvSpPr>
            <p:cNvPr id="45" name="TextBox 44"/>
            <p:cNvSpPr txBox="1"/>
            <p:nvPr/>
          </p:nvSpPr>
          <p:spPr>
            <a:xfrm>
              <a:off x="4822334" y="3689832"/>
              <a:ext cx="558800" cy="369332"/>
            </a:xfrm>
            <a:prstGeom prst="rect">
              <a:avLst/>
            </a:prstGeom>
            <a:noFill/>
          </p:spPr>
          <p:txBody>
            <a:bodyPr wrap="square" rtlCol="0">
              <a:spAutoFit/>
            </a:bodyPr>
            <a:lstStyle/>
            <a:p>
              <a:r>
                <a:rPr lang="en-US" dirty="0" smtClean="0"/>
                <a:t>w</a:t>
              </a:r>
              <a:r>
                <a:rPr lang="en-US" baseline="-25000" dirty="0"/>
                <a:t>1</a:t>
              </a:r>
              <a:r>
                <a:rPr lang="en-US" baseline="-25000" dirty="0" smtClean="0"/>
                <a:t>4</a:t>
              </a:r>
              <a:endParaRPr lang="en-US" baseline="-25000" dirty="0"/>
            </a:p>
          </p:txBody>
        </p:sp>
        <p:cxnSp>
          <p:nvCxnSpPr>
            <p:cNvPr id="46" name="Straight Connector 45"/>
            <p:cNvCxnSpPr>
              <a:endCxn id="4" idx="2"/>
            </p:cNvCxnSpPr>
            <p:nvPr/>
          </p:nvCxnSpPr>
          <p:spPr>
            <a:xfrm>
              <a:off x="3222784" y="3068960"/>
              <a:ext cx="2609056" cy="17639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 idx="2"/>
            </p:cNvCxnSpPr>
            <p:nvPr/>
          </p:nvCxnSpPr>
          <p:spPr>
            <a:xfrm>
              <a:off x="2790736" y="3140968"/>
              <a:ext cx="3041104" cy="104388"/>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4" idx="2"/>
            </p:cNvCxnSpPr>
            <p:nvPr/>
          </p:nvCxnSpPr>
          <p:spPr>
            <a:xfrm flipV="1">
              <a:off x="2745134" y="3245356"/>
              <a:ext cx="3086706" cy="31927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4" idx="2"/>
            </p:cNvCxnSpPr>
            <p:nvPr/>
          </p:nvCxnSpPr>
          <p:spPr>
            <a:xfrm flipV="1">
              <a:off x="3150776" y="3245356"/>
              <a:ext cx="2681064" cy="18364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3875723" y="2792566"/>
              <a:ext cx="558800" cy="369332"/>
            </a:xfrm>
            <a:prstGeom prst="rect">
              <a:avLst/>
            </a:prstGeom>
            <a:noFill/>
          </p:spPr>
          <p:txBody>
            <a:bodyPr wrap="square" rtlCol="0">
              <a:spAutoFit/>
            </a:bodyPr>
            <a:lstStyle/>
            <a:p>
              <a:r>
                <a:rPr lang="en-US" dirty="0" smtClean="0"/>
                <a:t>w</a:t>
              </a:r>
              <a:r>
                <a:rPr lang="en-US" baseline="-25000" dirty="0" smtClean="0"/>
                <a:t>21</a:t>
              </a:r>
              <a:endParaRPr lang="en-US" baseline="-25000" dirty="0"/>
            </a:p>
          </p:txBody>
        </p:sp>
        <p:sp>
          <p:nvSpPr>
            <p:cNvPr id="59" name="TextBox 58"/>
            <p:cNvSpPr txBox="1"/>
            <p:nvPr/>
          </p:nvSpPr>
          <p:spPr>
            <a:xfrm>
              <a:off x="4457520" y="2833206"/>
              <a:ext cx="558800" cy="369332"/>
            </a:xfrm>
            <a:prstGeom prst="rect">
              <a:avLst/>
            </a:prstGeom>
            <a:noFill/>
          </p:spPr>
          <p:txBody>
            <a:bodyPr wrap="square" rtlCol="0">
              <a:spAutoFit/>
            </a:bodyPr>
            <a:lstStyle/>
            <a:p>
              <a:r>
                <a:rPr lang="en-US" dirty="0" smtClean="0"/>
                <a:t>w</a:t>
              </a:r>
              <a:r>
                <a:rPr lang="en-US" baseline="-25000" dirty="0" smtClean="0"/>
                <a:t>22</a:t>
              </a:r>
              <a:endParaRPr lang="en-US" baseline="-25000" dirty="0"/>
            </a:p>
          </p:txBody>
        </p:sp>
        <p:sp>
          <p:nvSpPr>
            <p:cNvPr id="60" name="TextBox 59"/>
            <p:cNvSpPr txBox="1"/>
            <p:nvPr/>
          </p:nvSpPr>
          <p:spPr>
            <a:xfrm>
              <a:off x="3842840" y="3054414"/>
              <a:ext cx="558800" cy="369332"/>
            </a:xfrm>
            <a:prstGeom prst="rect">
              <a:avLst/>
            </a:prstGeom>
            <a:noFill/>
          </p:spPr>
          <p:txBody>
            <a:bodyPr wrap="square" rtlCol="0">
              <a:spAutoFit/>
            </a:bodyPr>
            <a:lstStyle/>
            <a:p>
              <a:r>
                <a:rPr lang="en-US" dirty="0" smtClean="0"/>
                <a:t>w</a:t>
              </a:r>
              <a:r>
                <a:rPr lang="en-US" baseline="-25000" dirty="0" smtClean="0"/>
                <a:t>23</a:t>
              </a:r>
              <a:endParaRPr lang="en-US" baseline="-25000" dirty="0"/>
            </a:p>
          </p:txBody>
        </p:sp>
        <p:sp>
          <p:nvSpPr>
            <p:cNvPr id="61" name="TextBox 60"/>
            <p:cNvSpPr txBox="1"/>
            <p:nvPr/>
          </p:nvSpPr>
          <p:spPr>
            <a:xfrm>
              <a:off x="4388803" y="3065462"/>
              <a:ext cx="558800" cy="369332"/>
            </a:xfrm>
            <a:prstGeom prst="rect">
              <a:avLst/>
            </a:prstGeom>
            <a:noFill/>
          </p:spPr>
          <p:txBody>
            <a:bodyPr wrap="square" rtlCol="0">
              <a:spAutoFit/>
            </a:bodyPr>
            <a:lstStyle/>
            <a:p>
              <a:r>
                <a:rPr lang="en-US" dirty="0" smtClean="0"/>
                <a:t>w</a:t>
              </a:r>
              <a:r>
                <a:rPr lang="en-US" baseline="-25000" dirty="0" smtClean="0"/>
                <a:t>24</a:t>
              </a:r>
              <a:endParaRPr lang="en-US" baseline="-25000" dirty="0"/>
            </a:p>
          </p:txBody>
        </p:sp>
      </p:grpSp>
      <p:sp>
        <p:nvSpPr>
          <p:cNvPr id="62" name="TextBox 61"/>
          <p:cNvSpPr txBox="1"/>
          <p:nvPr/>
        </p:nvSpPr>
        <p:spPr>
          <a:xfrm>
            <a:off x="355600" y="2304832"/>
            <a:ext cx="944880" cy="369332"/>
          </a:xfrm>
          <a:prstGeom prst="rect">
            <a:avLst/>
          </a:prstGeom>
          <a:noFill/>
        </p:spPr>
        <p:txBody>
          <a:bodyPr wrap="square" rtlCol="0">
            <a:spAutoFit/>
          </a:bodyPr>
          <a:lstStyle/>
          <a:p>
            <a:r>
              <a:rPr lang="en-US" dirty="0" smtClean="0"/>
              <a:t>FM #3</a:t>
            </a:r>
            <a:endParaRPr lang="en-US" dirty="0"/>
          </a:p>
        </p:txBody>
      </p:sp>
      <p:sp>
        <p:nvSpPr>
          <p:cNvPr id="63" name="TextBox 62"/>
          <p:cNvSpPr txBox="1"/>
          <p:nvPr/>
        </p:nvSpPr>
        <p:spPr>
          <a:xfrm>
            <a:off x="889000" y="3019048"/>
            <a:ext cx="944880" cy="369332"/>
          </a:xfrm>
          <a:prstGeom prst="rect">
            <a:avLst/>
          </a:prstGeom>
          <a:noFill/>
        </p:spPr>
        <p:txBody>
          <a:bodyPr wrap="square" rtlCol="0">
            <a:spAutoFit/>
          </a:bodyPr>
          <a:lstStyle/>
          <a:p>
            <a:r>
              <a:rPr lang="en-US" dirty="0" smtClean="0"/>
              <a:t>FM #2</a:t>
            </a:r>
            <a:endParaRPr lang="en-US" dirty="0"/>
          </a:p>
        </p:txBody>
      </p:sp>
      <p:sp>
        <p:nvSpPr>
          <p:cNvPr id="64" name="TextBox 63"/>
          <p:cNvSpPr txBox="1"/>
          <p:nvPr/>
        </p:nvSpPr>
        <p:spPr>
          <a:xfrm>
            <a:off x="1450673" y="3694828"/>
            <a:ext cx="887317" cy="369332"/>
          </a:xfrm>
          <a:prstGeom prst="rect">
            <a:avLst/>
          </a:prstGeom>
          <a:noFill/>
        </p:spPr>
        <p:txBody>
          <a:bodyPr wrap="square" rtlCol="0">
            <a:spAutoFit/>
          </a:bodyPr>
          <a:lstStyle/>
          <a:p>
            <a:r>
              <a:rPr lang="en-US" dirty="0" smtClean="0"/>
              <a:t>FM #1</a:t>
            </a:r>
            <a:endParaRPr lang="en-US" dirty="0"/>
          </a:p>
        </p:txBody>
      </p:sp>
      <p:sp>
        <p:nvSpPr>
          <p:cNvPr id="67" name="TextBox 66"/>
          <p:cNvSpPr txBox="1"/>
          <p:nvPr/>
        </p:nvSpPr>
        <p:spPr>
          <a:xfrm>
            <a:off x="6589486" y="2931189"/>
            <a:ext cx="1256668" cy="369332"/>
          </a:xfrm>
          <a:prstGeom prst="rect">
            <a:avLst/>
          </a:prstGeom>
          <a:noFill/>
        </p:spPr>
        <p:txBody>
          <a:bodyPr wrap="square" rtlCol="0">
            <a:spAutoFit/>
          </a:bodyPr>
          <a:lstStyle/>
          <a:p>
            <a:r>
              <a:rPr lang="en-US" dirty="0" smtClean="0"/>
              <a:t>neuron #1</a:t>
            </a:r>
            <a:endParaRPr lang="en-US" dirty="0"/>
          </a:p>
        </p:txBody>
      </p:sp>
      <p:grpSp>
        <p:nvGrpSpPr>
          <p:cNvPr id="97" name="Group 96"/>
          <p:cNvGrpSpPr/>
          <p:nvPr/>
        </p:nvGrpSpPr>
        <p:grpSpPr>
          <a:xfrm>
            <a:off x="1833880" y="1856006"/>
            <a:ext cx="4777712" cy="2208154"/>
            <a:chOff x="1833880" y="1977926"/>
            <a:chExt cx="4777712" cy="2208154"/>
          </a:xfrm>
        </p:grpSpPr>
        <p:sp>
          <p:nvSpPr>
            <p:cNvPr id="98" name="Oval 97"/>
            <p:cNvSpPr/>
            <p:nvPr/>
          </p:nvSpPr>
          <p:spPr>
            <a:xfrm>
              <a:off x="5951232" y="2300516"/>
              <a:ext cx="252472" cy="25247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cxnSp>
          <p:nvCxnSpPr>
            <p:cNvPr id="99" name="Straight Connector 98"/>
            <p:cNvCxnSpPr>
              <a:endCxn id="98" idx="3"/>
            </p:cNvCxnSpPr>
            <p:nvPr/>
          </p:nvCxnSpPr>
          <p:spPr>
            <a:xfrm flipV="1">
              <a:off x="4146219" y="2516014"/>
              <a:ext cx="1841987" cy="167006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98" idx="3"/>
            </p:cNvCxnSpPr>
            <p:nvPr/>
          </p:nvCxnSpPr>
          <p:spPr>
            <a:xfrm flipV="1">
              <a:off x="3566160" y="2516014"/>
              <a:ext cx="2422046" cy="116277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a:endCxn id="98" idx="3"/>
            </p:cNvCxnSpPr>
            <p:nvPr/>
          </p:nvCxnSpPr>
          <p:spPr>
            <a:xfrm flipV="1">
              <a:off x="4064000" y="2516014"/>
              <a:ext cx="1924206" cy="1173818"/>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98" idx="3"/>
            </p:cNvCxnSpPr>
            <p:nvPr/>
          </p:nvCxnSpPr>
          <p:spPr>
            <a:xfrm flipV="1">
              <a:off x="3637280" y="2516014"/>
              <a:ext cx="2350926" cy="167006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a:endCxn id="98" idx="1"/>
            </p:cNvCxnSpPr>
            <p:nvPr/>
          </p:nvCxnSpPr>
          <p:spPr>
            <a:xfrm flipV="1">
              <a:off x="1907704" y="2337490"/>
              <a:ext cx="4080502" cy="37143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a:endCxn id="98" idx="1"/>
            </p:cNvCxnSpPr>
            <p:nvPr/>
          </p:nvCxnSpPr>
          <p:spPr>
            <a:xfrm>
              <a:off x="1833880" y="2300516"/>
              <a:ext cx="4154326" cy="3697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a:endCxn id="98" idx="1"/>
            </p:cNvCxnSpPr>
            <p:nvPr/>
          </p:nvCxnSpPr>
          <p:spPr>
            <a:xfrm flipV="1">
              <a:off x="2401627" y="2337490"/>
              <a:ext cx="3586579" cy="45507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8" idx="1"/>
            </p:cNvCxnSpPr>
            <p:nvPr/>
          </p:nvCxnSpPr>
          <p:spPr>
            <a:xfrm flipV="1">
              <a:off x="2401627" y="2337490"/>
              <a:ext cx="3586579" cy="8926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4178163" y="1977926"/>
              <a:ext cx="558800" cy="276999"/>
            </a:xfrm>
            <a:prstGeom prst="rect">
              <a:avLst/>
            </a:prstGeom>
            <a:noFill/>
          </p:spPr>
          <p:txBody>
            <a:bodyPr wrap="square" rtlCol="0">
              <a:spAutoFit/>
            </a:bodyPr>
            <a:lstStyle/>
            <a:p>
              <a:r>
                <a:rPr lang="en-US" sz="1200" dirty="0" smtClean="0"/>
                <a:t>w'</a:t>
              </a:r>
              <a:r>
                <a:rPr lang="en-US" sz="1200" baseline="-25000" dirty="0" smtClean="0"/>
                <a:t>31</a:t>
              </a:r>
              <a:endParaRPr lang="en-US" sz="1200" baseline="-25000" dirty="0"/>
            </a:p>
          </p:txBody>
        </p:sp>
        <p:sp>
          <p:nvSpPr>
            <p:cNvPr id="108" name="TextBox 107"/>
            <p:cNvSpPr txBox="1"/>
            <p:nvPr/>
          </p:nvSpPr>
          <p:spPr>
            <a:xfrm>
              <a:off x="4577080" y="2008406"/>
              <a:ext cx="558800" cy="276999"/>
            </a:xfrm>
            <a:prstGeom prst="rect">
              <a:avLst/>
            </a:prstGeom>
            <a:noFill/>
          </p:spPr>
          <p:txBody>
            <a:bodyPr wrap="square" rtlCol="0">
              <a:spAutoFit/>
            </a:bodyPr>
            <a:lstStyle/>
            <a:p>
              <a:r>
                <a:rPr lang="en-US" sz="1200" dirty="0" smtClean="0"/>
                <a:t>w'</a:t>
              </a:r>
              <a:r>
                <a:rPr lang="en-US" sz="1200" baseline="-25000" dirty="0" smtClean="0"/>
                <a:t>32</a:t>
              </a:r>
              <a:endParaRPr lang="en-US" sz="1200" baseline="-25000" dirty="0"/>
            </a:p>
          </p:txBody>
        </p:sp>
        <p:sp>
          <p:nvSpPr>
            <p:cNvPr id="109" name="TextBox 108"/>
            <p:cNvSpPr txBox="1"/>
            <p:nvPr/>
          </p:nvSpPr>
          <p:spPr>
            <a:xfrm>
              <a:off x="4185920" y="2178814"/>
              <a:ext cx="558800" cy="276999"/>
            </a:xfrm>
            <a:prstGeom prst="rect">
              <a:avLst/>
            </a:prstGeom>
            <a:noFill/>
          </p:spPr>
          <p:txBody>
            <a:bodyPr wrap="square" rtlCol="0">
              <a:spAutoFit/>
            </a:bodyPr>
            <a:lstStyle/>
            <a:p>
              <a:r>
                <a:rPr lang="en-US" sz="1200" dirty="0" smtClean="0"/>
                <a:t>w'</a:t>
              </a:r>
              <a:r>
                <a:rPr lang="en-US" sz="1200" baseline="-25000" dirty="0" smtClean="0"/>
                <a:t>33</a:t>
              </a:r>
              <a:endParaRPr lang="en-US" sz="1200" baseline="-25000" dirty="0"/>
            </a:p>
          </p:txBody>
        </p:sp>
        <p:sp>
          <p:nvSpPr>
            <p:cNvPr id="110" name="TextBox 109"/>
            <p:cNvSpPr txBox="1"/>
            <p:nvPr/>
          </p:nvSpPr>
          <p:spPr>
            <a:xfrm>
              <a:off x="4579483" y="2189862"/>
              <a:ext cx="558800" cy="276999"/>
            </a:xfrm>
            <a:prstGeom prst="rect">
              <a:avLst/>
            </a:prstGeom>
            <a:noFill/>
          </p:spPr>
          <p:txBody>
            <a:bodyPr wrap="square" rtlCol="0">
              <a:spAutoFit/>
            </a:bodyPr>
            <a:lstStyle/>
            <a:p>
              <a:r>
                <a:rPr lang="en-US" sz="1200" dirty="0" smtClean="0"/>
                <a:t>w'</a:t>
              </a:r>
              <a:r>
                <a:rPr lang="en-US" sz="1200" baseline="-25000" dirty="0" smtClean="0"/>
                <a:t>34</a:t>
              </a:r>
              <a:endParaRPr lang="en-US" sz="1200" baseline="-25000" dirty="0"/>
            </a:p>
          </p:txBody>
        </p:sp>
        <p:sp>
          <p:nvSpPr>
            <p:cNvPr id="111" name="TextBox 110"/>
            <p:cNvSpPr txBox="1"/>
            <p:nvPr/>
          </p:nvSpPr>
          <p:spPr>
            <a:xfrm>
              <a:off x="5745315" y="2501875"/>
              <a:ext cx="558800" cy="276999"/>
            </a:xfrm>
            <a:prstGeom prst="rect">
              <a:avLst/>
            </a:prstGeom>
            <a:noFill/>
          </p:spPr>
          <p:txBody>
            <a:bodyPr wrap="square" rtlCol="0">
              <a:spAutoFit/>
            </a:bodyPr>
            <a:lstStyle/>
            <a:p>
              <a:r>
                <a:rPr lang="en-US" sz="1200" dirty="0" smtClean="0"/>
                <a:t>w'</a:t>
              </a:r>
              <a:r>
                <a:rPr lang="en-US" sz="1200" baseline="-25000" dirty="0" smtClean="0"/>
                <a:t>11</a:t>
              </a:r>
              <a:endParaRPr lang="en-US" sz="1200" baseline="-25000" dirty="0"/>
            </a:p>
          </p:txBody>
        </p:sp>
        <p:sp>
          <p:nvSpPr>
            <p:cNvPr id="112" name="TextBox 111"/>
            <p:cNvSpPr txBox="1"/>
            <p:nvPr/>
          </p:nvSpPr>
          <p:spPr>
            <a:xfrm>
              <a:off x="6052792" y="2512035"/>
              <a:ext cx="558800" cy="276999"/>
            </a:xfrm>
            <a:prstGeom prst="rect">
              <a:avLst/>
            </a:prstGeom>
            <a:noFill/>
          </p:spPr>
          <p:txBody>
            <a:bodyPr wrap="square" rtlCol="0">
              <a:spAutoFit/>
            </a:bodyPr>
            <a:lstStyle/>
            <a:p>
              <a:r>
                <a:rPr lang="en-US" sz="1200" dirty="0" smtClean="0"/>
                <a:t>w'</a:t>
              </a:r>
              <a:r>
                <a:rPr lang="en-US" sz="1200" baseline="-25000" dirty="0" smtClean="0"/>
                <a:t>12</a:t>
              </a:r>
              <a:endParaRPr lang="en-US" sz="1200" baseline="-25000" dirty="0"/>
            </a:p>
          </p:txBody>
        </p:sp>
        <p:sp>
          <p:nvSpPr>
            <p:cNvPr id="113" name="TextBox 112"/>
            <p:cNvSpPr txBox="1"/>
            <p:nvPr/>
          </p:nvSpPr>
          <p:spPr>
            <a:xfrm>
              <a:off x="5712432" y="2763723"/>
              <a:ext cx="558800" cy="276999"/>
            </a:xfrm>
            <a:prstGeom prst="rect">
              <a:avLst/>
            </a:prstGeom>
            <a:noFill/>
          </p:spPr>
          <p:txBody>
            <a:bodyPr wrap="square" rtlCol="0">
              <a:spAutoFit/>
            </a:bodyPr>
            <a:lstStyle/>
            <a:p>
              <a:r>
                <a:rPr lang="en-US" sz="1200" dirty="0" smtClean="0"/>
                <a:t>w'</a:t>
              </a:r>
              <a:r>
                <a:rPr lang="en-US" sz="1200" baseline="-25000" dirty="0" smtClean="0"/>
                <a:t>13</a:t>
              </a:r>
              <a:endParaRPr lang="en-US" sz="1200" baseline="-25000" dirty="0"/>
            </a:p>
          </p:txBody>
        </p:sp>
        <p:sp>
          <p:nvSpPr>
            <p:cNvPr id="114" name="TextBox 113"/>
            <p:cNvSpPr txBox="1"/>
            <p:nvPr/>
          </p:nvSpPr>
          <p:spPr>
            <a:xfrm>
              <a:off x="6004395" y="2754451"/>
              <a:ext cx="558800" cy="276999"/>
            </a:xfrm>
            <a:prstGeom prst="rect">
              <a:avLst/>
            </a:prstGeom>
            <a:noFill/>
          </p:spPr>
          <p:txBody>
            <a:bodyPr wrap="square" rtlCol="0">
              <a:spAutoFit/>
            </a:bodyPr>
            <a:lstStyle/>
            <a:p>
              <a:r>
                <a:rPr lang="en-US" sz="1200" dirty="0" smtClean="0"/>
                <a:t>w'</a:t>
              </a:r>
              <a:r>
                <a:rPr lang="en-US" sz="1200" baseline="-25000" dirty="0" smtClean="0"/>
                <a:t>14</a:t>
              </a:r>
              <a:endParaRPr lang="en-US" sz="1200" baseline="-25000" dirty="0"/>
            </a:p>
          </p:txBody>
        </p:sp>
        <p:cxnSp>
          <p:nvCxnSpPr>
            <p:cNvPr id="115" name="Straight Connector 114"/>
            <p:cNvCxnSpPr>
              <a:endCxn id="98" idx="2"/>
            </p:cNvCxnSpPr>
            <p:nvPr/>
          </p:nvCxnSpPr>
          <p:spPr>
            <a:xfrm flipV="1">
              <a:off x="3169920" y="2426752"/>
              <a:ext cx="2781312" cy="71421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98" idx="2"/>
            </p:cNvCxnSpPr>
            <p:nvPr/>
          </p:nvCxnSpPr>
          <p:spPr>
            <a:xfrm flipV="1">
              <a:off x="2735443" y="2426752"/>
              <a:ext cx="3215789" cy="60956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98" idx="2"/>
            </p:cNvCxnSpPr>
            <p:nvPr/>
          </p:nvCxnSpPr>
          <p:spPr>
            <a:xfrm flipV="1">
              <a:off x="2735443" y="2426752"/>
              <a:ext cx="3215789" cy="103082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a:endCxn id="98" idx="2"/>
            </p:cNvCxnSpPr>
            <p:nvPr/>
          </p:nvCxnSpPr>
          <p:spPr>
            <a:xfrm flipV="1">
              <a:off x="3169920" y="2426752"/>
              <a:ext cx="2781312" cy="103082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4312603" y="2447126"/>
              <a:ext cx="558800" cy="276999"/>
            </a:xfrm>
            <a:prstGeom prst="rect">
              <a:avLst/>
            </a:prstGeom>
            <a:noFill/>
          </p:spPr>
          <p:txBody>
            <a:bodyPr wrap="square" rtlCol="0">
              <a:spAutoFit/>
            </a:bodyPr>
            <a:lstStyle/>
            <a:p>
              <a:r>
                <a:rPr lang="en-US" sz="1200" dirty="0" smtClean="0"/>
                <a:t>w'</a:t>
              </a:r>
              <a:r>
                <a:rPr lang="en-US" sz="1200" baseline="-25000" dirty="0" smtClean="0"/>
                <a:t>21</a:t>
              </a:r>
              <a:endParaRPr lang="en-US" sz="1200" baseline="-25000" dirty="0"/>
            </a:p>
          </p:txBody>
        </p:sp>
        <p:sp>
          <p:nvSpPr>
            <p:cNvPr id="120" name="TextBox 119"/>
            <p:cNvSpPr txBox="1"/>
            <p:nvPr/>
          </p:nvSpPr>
          <p:spPr>
            <a:xfrm>
              <a:off x="4650560" y="2487766"/>
              <a:ext cx="558800" cy="276999"/>
            </a:xfrm>
            <a:prstGeom prst="rect">
              <a:avLst/>
            </a:prstGeom>
            <a:noFill/>
          </p:spPr>
          <p:txBody>
            <a:bodyPr wrap="square" rtlCol="0">
              <a:spAutoFit/>
            </a:bodyPr>
            <a:lstStyle/>
            <a:p>
              <a:r>
                <a:rPr lang="en-US" sz="1200" dirty="0" smtClean="0"/>
                <a:t>w'</a:t>
              </a:r>
              <a:r>
                <a:rPr lang="en-US" sz="1200" baseline="-25000" dirty="0" smtClean="0"/>
                <a:t>22</a:t>
              </a:r>
              <a:endParaRPr lang="en-US" sz="1200" baseline="-25000" dirty="0"/>
            </a:p>
          </p:txBody>
        </p:sp>
        <p:sp>
          <p:nvSpPr>
            <p:cNvPr id="121" name="TextBox 120"/>
            <p:cNvSpPr txBox="1"/>
            <p:nvPr/>
          </p:nvSpPr>
          <p:spPr>
            <a:xfrm>
              <a:off x="4310200" y="2708974"/>
              <a:ext cx="558800" cy="276999"/>
            </a:xfrm>
            <a:prstGeom prst="rect">
              <a:avLst/>
            </a:prstGeom>
            <a:noFill/>
          </p:spPr>
          <p:txBody>
            <a:bodyPr wrap="square" rtlCol="0">
              <a:spAutoFit/>
            </a:bodyPr>
            <a:lstStyle/>
            <a:p>
              <a:r>
                <a:rPr lang="en-US" sz="1200" dirty="0" smtClean="0"/>
                <a:t>w'</a:t>
              </a:r>
              <a:r>
                <a:rPr lang="en-US" sz="1200" baseline="-25000" dirty="0" smtClean="0"/>
                <a:t>23</a:t>
              </a:r>
              <a:endParaRPr lang="en-US" sz="1200" baseline="-25000" dirty="0"/>
            </a:p>
          </p:txBody>
        </p:sp>
        <p:sp>
          <p:nvSpPr>
            <p:cNvPr id="122" name="TextBox 121"/>
            <p:cNvSpPr txBox="1"/>
            <p:nvPr/>
          </p:nvSpPr>
          <p:spPr>
            <a:xfrm>
              <a:off x="4632643" y="2720022"/>
              <a:ext cx="558800" cy="276999"/>
            </a:xfrm>
            <a:prstGeom prst="rect">
              <a:avLst/>
            </a:prstGeom>
            <a:noFill/>
          </p:spPr>
          <p:txBody>
            <a:bodyPr wrap="square" rtlCol="0">
              <a:spAutoFit/>
            </a:bodyPr>
            <a:lstStyle/>
            <a:p>
              <a:r>
                <a:rPr lang="en-US" sz="1200" dirty="0" smtClean="0"/>
                <a:t>w'</a:t>
              </a:r>
              <a:r>
                <a:rPr lang="en-US" sz="1200" baseline="-25000" dirty="0" smtClean="0"/>
                <a:t>24</a:t>
              </a:r>
              <a:endParaRPr lang="en-US" sz="1200" baseline="-25000" dirty="0"/>
            </a:p>
          </p:txBody>
        </p:sp>
      </p:grpSp>
      <p:sp>
        <p:nvSpPr>
          <p:cNvPr id="123" name="TextBox 122"/>
          <p:cNvSpPr txBox="1"/>
          <p:nvPr/>
        </p:nvSpPr>
        <p:spPr>
          <a:xfrm>
            <a:off x="6589486" y="2067942"/>
            <a:ext cx="1256668" cy="369332"/>
          </a:xfrm>
          <a:prstGeom prst="rect">
            <a:avLst/>
          </a:prstGeom>
          <a:noFill/>
        </p:spPr>
        <p:txBody>
          <a:bodyPr wrap="square" rtlCol="0">
            <a:spAutoFit/>
          </a:bodyPr>
          <a:lstStyle/>
          <a:p>
            <a:r>
              <a:rPr lang="en-US" dirty="0" smtClean="0"/>
              <a:t>neuron #2</a:t>
            </a:r>
            <a:endParaRPr lang="en-US" dirty="0"/>
          </a:p>
        </p:txBody>
      </p:sp>
      <p:graphicFrame>
        <p:nvGraphicFramePr>
          <p:cNvPr id="124" name="Table 123"/>
          <p:cNvGraphicFramePr>
            <a:graphicFrameLocks noGrp="1"/>
          </p:cNvGraphicFramePr>
          <p:nvPr>
            <p:extLst>
              <p:ext uri="{D42A27DB-BD31-4B8C-83A1-F6EECF244321}">
                <p14:modId xmlns:p14="http://schemas.microsoft.com/office/powerpoint/2010/main" val="3614398674"/>
              </p:ext>
            </p:extLst>
          </p:nvPr>
        </p:nvGraphicFramePr>
        <p:xfrm>
          <a:off x="841597" y="4466292"/>
          <a:ext cx="897696" cy="868154"/>
        </p:xfrm>
        <a:graphic>
          <a:graphicData uri="http://schemas.openxmlformats.org/drawingml/2006/table">
            <a:tbl>
              <a:tblPr firstRow="1" bandRow="1"/>
              <a:tblGrid>
                <a:gridCol w="448848">
                  <a:extLst>
                    <a:ext uri="{9D8B030D-6E8A-4147-A177-3AD203B41FA5}">
                      <a16:colId xmlns="" xmlns:a16="http://schemas.microsoft.com/office/drawing/2014/main" val="1111421232"/>
                    </a:ext>
                  </a:extLst>
                </a:gridCol>
                <a:gridCol w="448848">
                  <a:extLst>
                    <a:ext uri="{9D8B030D-6E8A-4147-A177-3AD203B41FA5}">
                      <a16:colId xmlns="" xmlns:a16="http://schemas.microsoft.com/office/drawing/2014/main"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31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32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33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34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 xmlns:a16="http://schemas.microsoft.com/office/drawing/2014/main" val="767455126"/>
                  </a:ext>
                </a:extLst>
              </a:tr>
            </a:tbl>
          </a:graphicData>
        </a:graphic>
      </p:graphicFrame>
      <p:graphicFrame>
        <p:nvGraphicFramePr>
          <p:cNvPr id="125" name="Table 124"/>
          <p:cNvGraphicFramePr>
            <a:graphicFrameLocks noGrp="1"/>
          </p:cNvGraphicFramePr>
          <p:nvPr>
            <p:extLst>
              <p:ext uri="{D42A27DB-BD31-4B8C-83A1-F6EECF244321}">
                <p14:modId xmlns:p14="http://schemas.microsoft.com/office/powerpoint/2010/main" val="3197673198"/>
              </p:ext>
            </p:extLst>
          </p:nvPr>
        </p:nvGraphicFramePr>
        <p:xfrm>
          <a:off x="1670107" y="5157395"/>
          <a:ext cx="897696" cy="868154"/>
        </p:xfrm>
        <a:graphic>
          <a:graphicData uri="http://schemas.openxmlformats.org/drawingml/2006/table">
            <a:tbl>
              <a:tblPr firstRow="1" bandRow="1"/>
              <a:tblGrid>
                <a:gridCol w="448848">
                  <a:extLst>
                    <a:ext uri="{9D8B030D-6E8A-4147-A177-3AD203B41FA5}">
                      <a16:colId xmlns="" xmlns:a16="http://schemas.microsoft.com/office/drawing/2014/main" val="1111421232"/>
                    </a:ext>
                  </a:extLst>
                </a:gridCol>
                <a:gridCol w="448848">
                  <a:extLst>
                    <a:ext uri="{9D8B030D-6E8A-4147-A177-3AD203B41FA5}">
                      <a16:colId xmlns="" xmlns:a16="http://schemas.microsoft.com/office/drawing/2014/main"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21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22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 xmlns:a16="http://schemas.microsoft.com/office/drawing/2014/main"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23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24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 xmlns:a16="http://schemas.microsoft.com/office/drawing/2014/main" val="767455126"/>
                  </a:ext>
                </a:extLst>
              </a:tr>
            </a:tbl>
          </a:graphicData>
        </a:graphic>
      </p:graphicFrame>
      <p:graphicFrame>
        <p:nvGraphicFramePr>
          <p:cNvPr id="126" name="Table 125"/>
          <p:cNvGraphicFramePr>
            <a:graphicFrameLocks noGrp="1"/>
          </p:cNvGraphicFramePr>
          <p:nvPr>
            <p:extLst>
              <p:ext uri="{D42A27DB-BD31-4B8C-83A1-F6EECF244321}">
                <p14:modId xmlns:p14="http://schemas.microsoft.com/office/powerpoint/2010/main" val="1941549589"/>
              </p:ext>
            </p:extLst>
          </p:nvPr>
        </p:nvGraphicFramePr>
        <p:xfrm>
          <a:off x="2517003" y="5862766"/>
          <a:ext cx="897696" cy="868154"/>
        </p:xfrm>
        <a:graphic>
          <a:graphicData uri="http://schemas.openxmlformats.org/drawingml/2006/table">
            <a:tbl>
              <a:tblPr firstRow="1" bandRow="1"/>
              <a:tblGrid>
                <a:gridCol w="448848">
                  <a:extLst>
                    <a:ext uri="{9D8B030D-6E8A-4147-A177-3AD203B41FA5}">
                      <a16:colId xmlns="" xmlns:a16="http://schemas.microsoft.com/office/drawing/2014/main" val="1111421232"/>
                    </a:ext>
                  </a:extLst>
                </a:gridCol>
                <a:gridCol w="448848">
                  <a:extLst>
                    <a:ext uri="{9D8B030D-6E8A-4147-A177-3AD203B41FA5}">
                      <a16:colId xmlns="" xmlns:a16="http://schemas.microsoft.com/office/drawing/2014/main"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11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12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 xmlns:a16="http://schemas.microsoft.com/office/drawing/2014/main"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13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14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 xmlns:a16="http://schemas.microsoft.com/office/drawing/2014/main" val="767455126"/>
                  </a:ext>
                </a:extLst>
              </a:tr>
            </a:tbl>
          </a:graphicData>
        </a:graphic>
      </p:graphicFrame>
      <p:grpSp>
        <p:nvGrpSpPr>
          <p:cNvPr id="172" name="Group 171"/>
          <p:cNvGrpSpPr/>
          <p:nvPr/>
        </p:nvGrpSpPr>
        <p:grpSpPr>
          <a:xfrm>
            <a:off x="1739293" y="4466292"/>
            <a:ext cx="5408993" cy="2264629"/>
            <a:chOff x="1739293" y="4466292"/>
            <a:chExt cx="5408993" cy="2264629"/>
          </a:xfrm>
        </p:grpSpPr>
        <p:pic>
          <p:nvPicPr>
            <p:cNvPr id="159" name="Picture 158" descr="k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896" y="4784557"/>
              <a:ext cx="568851" cy="549889"/>
            </a:xfrm>
            <a:prstGeom prst="rect">
              <a:avLst/>
            </a:prstGeom>
          </p:spPr>
        </p:pic>
        <p:cxnSp>
          <p:nvCxnSpPr>
            <p:cNvPr id="147" name="Straight Connector 146"/>
            <p:cNvCxnSpPr>
              <a:endCxn id="135" idx="1"/>
            </p:cNvCxnSpPr>
            <p:nvPr/>
          </p:nvCxnSpPr>
          <p:spPr>
            <a:xfrm flipV="1">
              <a:off x="2555776" y="5381913"/>
              <a:ext cx="4185006" cy="643636"/>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endCxn id="135" idx="1"/>
            </p:cNvCxnSpPr>
            <p:nvPr/>
          </p:nvCxnSpPr>
          <p:spPr>
            <a:xfrm>
              <a:off x="1739293" y="5334446"/>
              <a:ext cx="5001489" cy="47467"/>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sp>
          <p:nvSpPr>
            <p:cNvPr id="130" name="TextBox 129"/>
            <p:cNvSpPr txBox="1"/>
            <p:nvPr/>
          </p:nvSpPr>
          <p:spPr>
            <a:xfrm>
              <a:off x="2767739" y="5011429"/>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sp>
          <p:nvSpPr>
            <p:cNvPr id="135" name="Rectangle 134"/>
            <p:cNvSpPr/>
            <p:nvPr/>
          </p:nvSpPr>
          <p:spPr>
            <a:xfrm>
              <a:off x="6740782" y="5178161"/>
              <a:ext cx="407504" cy="407504"/>
            </a:xfrm>
            <a:prstGeom prst="rect">
              <a:avLst/>
            </a:prstGeom>
            <a:gradFill flip="none" rotWithShape="1">
              <a:gsLst>
                <a:gs pos="25000">
                  <a:schemeClr val="dk1">
                    <a:tint val="90000"/>
                    <a:shade val="100000"/>
                    <a:satMod val="150000"/>
                  </a:schemeClr>
                </a:gs>
                <a:gs pos="100000">
                  <a:schemeClr val="dk1">
                    <a:tint val="100000"/>
                    <a:shade val="60000"/>
                    <a:satMod val="13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6" name="TextBox 135"/>
            <p:cNvSpPr txBox="1"/>
            <p:nvPr/>
          </p:nvSpPr>
          <p:spPr>
            <a:xfrm rot="3400464">
              <a:off x="3613649" y="5302633"/>
              <a:ext cx="1844040" cy="292388"/>
            </a:xfrm>
            <a:prstGeom prst="rect">
              <a:avLst/>
            </a:prstGeom>
            <a:noFill/>
          </p:spPr>
          <p:txBody>
            <a:bodyPr wrap="square" rtlCol="0">
              <a:spAutoFit/>
            </a:bodyPr>
            <a:lstStyle/>
            <a:p>
              <a:r>
                <a:rPr lang="en-US" sz="1300" dirty="0" smtClean="0"/>
                <a:t>Conv. kernel with C=3</a:t>
              </a:r>
              <a:endParaRPr lang="en-US" sz="1300" dirty="0"/>
            </a:p>
          </p:txBody>
        </p:sp>
        <p:cxnSp>
          <p:nvCxnSpPr>
            <p:cNvPr id="139" name="Straight Connector 138"/>
            <p:cNvCxnSpPr>
              <a:endCxn id="135" idx="1"/>
            </p:cNvCxnSpPr>
            <p:nvPr/>
          </p:nvCxnSpPr>
          <p:spPr>
            <a:xfrm flipV="1">
              <a:off x="3414699" y="5381913"/>
              <a:ext cx="3326083" cy="480854"/>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a:endCxn id="135" idx="1"/>
            </p:cNvCxnSpPr>
            <p:nvPr/>
          </p:nvCxnSpPr>
          <p:spPr>
            <a:xfrm flipV="1">
              <a:off x="3414699" y="5381913"/>
              <a:ext cx="3326083" cy="1349008"/>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a:endCxn id="135" idx="1"/>
            </p:cNvCxnSpPr>
            <p:nvPr/>
          </p:nvCxnSpPr>
          <p:spPr>
            <a:xfrm>
              <a:off x="2555776" y="5157192"/>
              <a:ext cx="4185006" cy="224721"/>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endCxn id="135" idx="1"/>
            </p:cNvCxnSpPr>
            <p:nvPr/>
          </p:nvCxnSpPr>
          <p:spPr>
            <a:xfrm>
              <a:off x="1739293" y="4466292"/>
              <a:ext cx="5001489" cy="915621"/>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pic>
          <p:nvPicPr>
            <p:cNvPr id="158" name="Picture 157" descr="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067" y="5236823"/>
              <a:ext cx="562466" cy="543717"/>
            </a:xfrm>
            <a:prstGeom prst="rect">
              <a:avLst/>
            </a:prstGeom>
          </p:spPr>
        </p:pic>
        <p:pic>
          <p:nvPicPr>
            <p:cNvPr id="157" name="Picture 156" descr="k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9362" y="5769711"/>
              <a:ext cx="569758" cy="550975"/>
            </a:xfrm>
            <a:prstGeom prst="rect">
              <a:avLst/>
            </a:prstGeom>
          </p:spPr>
        </p:pic>
      </p:grpSp>
      <p:sp>
        <p:nvSpPr>
          <p:cNvPr id="166" name="TextBox 165"/>
          <p:cNvSpPr txBox="1"/>
          <p:nvPr/>
        </p:nvSpPr>
        <p:spPr>
          <a:xfrm>
            <a:off x="7217820" y="5193947"/>
            <a:ext cx="1256668" cy="369332"/>
          </a:xfrm>
          <a:prstGeom prst="rect">
            <a:avLst/>
          </a:prstGeom>
          <a:noFill/>
        </p:spPr>
        <p:txBody>
          <a:bodyPr wrap="square" rtlCol="0">
            <a:spAutoFit/>
          </a:bodyPr>
          <a:lstStyle/>
          <a:p>
            <a:r>
              <a:rPr lang="en-US" dirty="0" smtClean="0"/>
              <a:t>FM #1</a:t>
            </a:r>
            <a:endParaRPr lang="en-US" dirty="0"/>
          </a:p>
        </p:txBody>
      </p:sp>
      <p:sp>
        <p:nvSpPr>
          <p:cNvPr id="170" name="U-Turn Arrow 169"/>
          <p:cNvSpPr/>
          <p:nvPr/>
        </p:nvSpPr>
        <p:spPr>
          <a:xfrm rot="5400000" flipV="1">
            <a:off x="-794658" y="4400079"/>
            <a:ext cx="2515425" cy="571616"/>
          </a:xfrm>
          <a:prstGeom prst="uturnArrow">
            <a:avLst>
              <a:gd name="adj1" fmla="val 25000"/>
              <a:gd name="adj2" fmla="val 25000"/>
              <a:gd name="adj3" fmla="val 30332"/>
              <a:gd name="adj4" fmla="val 43750"/>
              <a:gd name="adj5" fmla="val 75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71" name="TextBox 170"/>
          <p:cNvSpPr txBox="1"/>
          <p:nvPr/>
        </p:nvSpPr>
        <p:spPr>
          <a:xfrm>
            <a:off x="5831840" y="3847225"/>
            <a:ext cx="2540000" cy="646331"/>
          </a:xfrm>
          <a:prstGeom prst="rect">
            <a:avLst/>
          </a:prstGeom>
          <a:noFill/>
        </p:spPr>
        <p:txBody>
          <a:bodyPr wrap="square" rtlCol="0">
            <a:spAutoFit/>
          </a:bodyPr>
          <a:lstStyle/>
          <a:p>
            <a:pPr algn="ctr"/>
            <a:r>
              <a:rPr lang="en-US" dirty="0" smtClean="0"/>
              <a:t>Next layer’s FMs.</a:t>
            </a:r>
          </a:p>
          <a:p>
            <a:pPr algn="ctr"/>
            <a:r>
              <a:rPr lang="en-US" dirty="0" smtClean="0"/>
              <a:t>(FM </a:t>
            </a:r>
            <a:r>
              <a:rPr lang="en-US" b="1" dirty="0" smtClean="0"/>
              <a:t>dimensions=1x1</a:t>
            </a:r>
            <a:r>
              <a:rPr lang="en-US" dirty="0" smtClean="0"/>
              <a:t>)</a:t>
            </a:r>
            <a:endParaRPr lang="en-US" dirty="0"/>
          </a:p>
        </p:txBody>
      </p:sp>
      <p:grpSp>
        <p:nvGrpSpPr>
          <p:cNvPr id="173" name="Group 172"/>
          <p:cNvGrpSpPr/>
          <p:nvPr/>
        </p:nvGrpSpPr>
        <p:grpSpPr>
          <a:xfrm>
            <a:off x="2401627" y="4405839"/>
            <a:ext cx="6062701" cy="2167681"/>
            <a:chOff x="2401627" y="4405839"/>
            <a:chExt cx="6062701" cy="2167681"/>
          </a:xfrm>
        </p:grpSpPr>
        <p:cxnSp>
          <p:nvCxnSpPr>
            <p:cNvPr id="174" name="Straight Connector 173"/>
            <p:cNvCxnSpPr/>
            <p:nvPr/>
          </p:nvCxnSpPr>
          <p:spPr>
            <a:xfrm flipV="1">
              <a:off x="3563067" y="4899889"/>
              <a:ext cx="2862203" cy="1673631"/>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2401627" y="4493556"/>
              <a:ext cx="4023643" cy="37001"/>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pic>
          <p:nvPicPr>
            <p:cNvPr id="176" name="Picture 175" descr="k3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3923" y="4405839"/>
              <a:ext cx="499725" cy="486127"/>
            </a:xfrm>
            <a:prstGeom prst="rect">
              <a:avLst/>
            </a:prstGeom>
          </p:spPr>
        </p:pic>
        <p:pic>
          <p:nvPicPr>
            <p:cNvPr id="177" name="Picture 176" descr="k2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7643" y="4587140"/>
              <a:ext cx="499724" cy="486127"/>
            </a:xfrm>
            <a:prstGeom prst="rect">
              <a:avLst/>
            </a:prstGeom>
          </p:spPr>
        </p:pic>
        <p:sp>
          <p:nvSpPr>
            <p:cNvPr id="178" name="Rectangle 177"/>
            <p:cNvSpPr/>
            <p:nvPr/>
          </p:nvSpPr>
          <p:spPr>
            <a:xfrm>
              <a:off x="6425270" y="4509958"/>
              <a:ext cx="407504" cy="407504"/>
            </a:xfrm>
            <a:prstGeom prst="rect">
              <a:avLst/>
            </a:prstGeom>
            <a:gradFill flip="none" rotWithShape="1">
              <a:gsLst>
                <a:gs pos="25000">
                  <a:schemeClr val="dk1">
                    <a:tint val="90000"/>
                    <a:shade val="100000"/>
                    <a:satMod val="150000"/>
                  </a:schemeClr>
                </a:gs>
                <a:gs pos="100000">
                  <a:schemeClr val="dk1">
                    <a:tint val="100000"/>
                    <a:shade val="60000"/>
                    <a:satMod val="13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9" name="TextBox 178"/>
            <p:cNvSpPr txBox="1"/>
            <p:nvPr/>
          </p:nvSpPr>
          <p:spPr>
            <a:xfrm>
              <a:off x="7207660" y="4530557"/>
              <a:ext cx="1256668" cy="369332"/>
            </a:xfrm>
            <a:prstGeom prst="rect">
              <a:avLst/>
            </a:prstGeom>
            <a:noFill/>
          </p:spPr>
          <p:txBody>
            <a:bodyPr wrap="square" rtlCol="0">
              <a:spAutoFit/>
            </a:bodyPr>
            <a:lstStyle/>
            <a:p>
              <a:r>
                <a:rPr lang="en-US" dirty="0" smtClean="0"/>
                <a:t>FM #2</a:t>
              </a:r>
              <a:endParaRPr lang="en-US" dirty="0"/>
            </a:p>
          </p:txBody>
        </p:sp>
        <p:pic>
          <p:nvPicPr>
            <p:cNvPr id="180" name="Picture 179" descr="k1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4126" y="4784557"/>
              <a:ext cx="494435" cy="477618"/>
            </a:xfrm>
            <a:prstGeom prst="rect">
              <a:avLst/>
            </a:prstGeom>
          </p:spPr>
        </p:pic>
      </p:grpSp>
    </p:spTree>
    <p:extLst>
      <p:ext uri="{BB962C8B-B14F-4D97-AF65-F5344CB8AC3E}">
        <p14:creationId xmlns:p14="http://schemas.microsoft.com/office/powerpoint/2010/main" val="21552641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dissolve">
                                      <p:cBhvr>
                                        <p:cTn id="10" dur="5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97"/>
                                        </p:tgtEl>
                                      </p:cBhvr>
                                    </p:animEffect>
                                    <p:set>
                                      <p:cBhvr>
                                        <p:cTn id="15" dur="1" fill="hold">
                                          <p:stCondLst>
                                            <p:cond delay="499"/>
                                          </p:stCondLst>
                                        </p:cTn>
                                        <p:tgtEl>
                                          <p:spTgt spid="97"/>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123"/>
                                        </p:tgtEl>
                                      </p:cBhvr>
                                    </p:animEffect>
                                    <p:set>
                                      <p:cBhvr>
                                        <p:cTn id="18" dur="1" fill="hold">
                                          <p:stCondLst>
                                            <p:cond delay="499"/>
                                          </p:stCondLst>
                                        </p:cTn>
                                        <p:tgtEl>
                                          <p:spTgt spid="1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dissolve">
                                      <p:cBhvr>
                                        <p:cTn id="23" dur="500"/>
                                        <p:tgtEl>
                                          <p:spTgt spid="17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dissolve">
                                      <p:cBhvr>
                                        <p:cTn id="26" dur="500"/>
                                        <p:tgtEl>
                                          <p:spTgt spid="166"/>
                                        </p:tgtEl>
                                      </p:cBhvr>
                                    </p:animEffect>
                                  </p:childTnLst>
                                </p:cTn>
                              </p:par>
                              <p:par>
                                <p:cTn id="27" presetID="9"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dissolve">
                                      <p:cBhvr>
                                        <p:cTn id="29" dur="500"/>
                                        <p:tgtEl>
                                          <p:spTgt spid="126"/>
                                        </p:tgtEl>
                                      </p:cBhvr>
                                    </p:animEffect>
                                  </p:childTnLst>
                                </p:cTn>
                              </p:par>
                              <p:par>
                                <p:cTn id="30" presetID="9" presetClass="entr" presetSubtype="0" fill="hold" nodeType="withEffect">
                                  <p:stCondLst>
                                    <p:cond delay="0"/>
                                  </p:stCondLst>
                                  <p:childTnLst>
                                    <p:set>
                                      <p:cBhvr>
                                        <p:cTn id="31" dur="1" fill="hold">
                                          <p:stCondLst>
                                            <p:cond delay="0"/>
                                          </p:stCondLst>
                                        </p:cTn>
                                        <p:tgtEl>
                                          <p:spTgt spid="125"/>
                                        </p:tgtEl>
                                        <p:attrNameLst>
                                          <p:attrName>style.visibility</p:attrName>
                                        </p:attrNameLst>
                                      </p:cBhvr>
                                      <p:to>
                                        <p:strVal val="visible"/>
                                      </p:to>
                                    </p:set>
                                    <p:animEffect transition="in" filter="dissolve">
                                      <p:cBhvr>
                                        <p:cTn id="32" dur="500"/>
                                        <p:tgtEl>
                                          <p:spTgt spid="125"/>
                                        </p:tgtEl>
                                      </p:cBhvr>
                                    </p:animEffect>
                                  </p:childTnLst>
                                </p:cTn>
                              </p:par>
                              <p:par>
                                <p:cTn id="33" presetID="9" presetClass="entr" presetSubtype="0" fill="hold"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dissolve">
                                      <p:cBhvr>
                                        <p:cTn id="35" dur="500"/>
                                        <p:tgtEl>
                                          <p:spTgt spid="12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70"/>
                                        </p:tgtEl>
                                        <p:attrNameLst>
                                          <p:attrName>style.visibility</p:attrName>
                                        </p:attrNameLst>
                                      </p:cBhvr>
                                      <p:to>
                                        <p:strVal val="visible"/>
                                      </p:to>
                                    </p:set>
                                    <p:animEffect transition="in" filter="dissolve">
                                      <p:cBhvr>
                                        <p:cTn id="38" dur="500"/>
                                        <p:tgtEl>
                                          <p:spTgt spid="17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1"/>
                                        </p:tgtEl>
                                        <p:attrNameLst>
                                          <p:attrName>style.visibility</p:attrName>
                                        </p:attrNameLst>
                                      </p:cBhvr>
                                      <p:to>
                                        <p:strVal val="visible"/>
                                      </p:to>
                                    </p:set>
                                    <p:animEffect transition="in" filter="dissolve">
                                      <p:cBhvr>
                                        <p:cTn id="41" dur="500"/>
                                        <p:tgtEl>
                                          <p:spTgt spid="17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73"/>
                                        </p:tgtEl>
                                        <p:attrNameLst>
                                          <p:attrName>style.visibility</p:attrName>
                                        </p:attrNameLst>
                                      </p:cBhvr>
                                      <p:to>
                                        <p:strVal val="visible"/>
                                      </p:to>
                                    </p:set>
                                    <p:animEffect transition="in" filter="dissolve">
                                      <p:cBhvr>
                                        <p:cTn id="46" dur="500"/>
                                        <p:tgtEl>
                                          <p:spTgt spid="173"/>
                                        </p:tgtEl>
                                      </p:cBhvr>
                                    </p:animEffect>
                                  </p:childTnLst>
                                </p:cTn>
                              </p:par>
                              <p:par>
                                <p:cTn id="47" presetID="9"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2" nodeType="with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dissolve">
                                      <p:cBhvr>
                                        <p:cTn id="52"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3" grpId="1"/>
      <p:bldP spid="123" grpId="2"/>
      <p:bldP spid="166" grpId="0"/>
      <p:bldP spid="170" grpId="0" animBg="1"/>
      <p:bldP spid="17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Fully Convolutional segmenter</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6" name="Picture 5" descr="Screen Shot 2017-07-07 at 17.5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25" y="1801649"/>
            <a:ext cx="909611" cy="1054129"/>
          </a:xfrm>
          <a:prstGeom prst="rect">
            <a:avLst/>
          </a:prstGeom>
        </p:spPr>
      </p:pic>
      <p:pic>
        <p:nvPicPr>
          <p:cNvPr id="7" name="Picture 6" descr="Screen Shot 2017-07-07 at 17.59.55.png"/>
          <p:cNvPicPr>
            <a:picLocks noChangeAspect="1"/>
          </p:cNvPicPr>
          <p:nvPr/>
        </p:nvPicPr>
        <p:blipFill rotWithShape="1">
          <a:blip r:embed="rId4">
            <a:extLst>
              <a:ext uri="{28A0092B-C50C-407E-A947-70E740481C1C}">
                <a14:useLocalDpi xmlns:a14="http://schemas.microsoft.com/office/drawing/2010/main" val="0"/>
              </a:ext>
            </a:extLst>
          </a:blip>
          <a:srcRect r="-986"/>
          <a:stretch/>
        </p:blipFill>
        <p:spPr>
          <a:xfrm>
            <a:off x="2079685" y="1871555"/>
            <a:ext cx="4890075" cy="1026055"/>
          </a:xfrm>
          <a:prstGeom prst="rect">
            <a:avLst/>
          </a:prstGeom>
        </p:spPr>
      </p:pic>
      <p:sp>
        <p:nvSpPr>
          <p:cNvPr id="9" name="Right Arrow 8"/>
          <p:cNvSpPr/>
          <p:nvPr/>
        </p:nvSpPr>
        <p:spPr>
          <a:xfrm>
            <a:off x="1231936" y="2124258"/>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TextBox 9"/>
          <p:cNvSpPr txBox="1"/>
          <p:nvPr/>
        </p:nvSpPr>
        <p:spPr>
          <a:xfrm>
            <a:off x="5454680" y="1682572"/>
            <a:ext cx="1081313" cy="461665"/>
          </a:xfrm>
          <a:prstGeom prst="rect">
            <a:avLst/>
          </a:prstGeom>
          <a:noFill/>
        </p:spPr>
        <p:txBody>
          <a:bodyPr wrap="square" rtlCol="0">
            <a:spAutoFit/>
          </a:bodyPr>
          <a:lstStyle/>
          <a:p>
            <a:pPr algn="ctr"/>
            <a:r>
              <a:rPr lang="en-US" sz="1200" dirty="0" smtClean="0"/>
              <a:t>Classification Neurons</a:t>
            </a:r>
            <a:endParaRPr lang="en-US" sz="1200" dirty="0"/>
          </a:p>
        </p:txBody>
      </p:sp>
      <p:sp>
        <p:nvSpPr>
          <p:cNvPr id="11" name="TextBox 10"/>
          <p:cNvSpPr txBox="1"/>
          <p:nvPr/>
        </p:nvSpPr>
        <p:spPr>
          <a:xfrm>
            <a:off x="6074440" y="1364808"/>
            <a:ext cx="1178338" cy="461665"/>
          </a:xfrm>
          <a:prstGeom prst="rect">
            <a:avLst/>
          </a:prstGeom>
          <a:noFill/>
        </p:spPr>
        <p:txBody>
          <a:bodyPr wrap="square" rtlCol="0">
            <a:spAutoFit/>
          </a:bodyPr>
          <a:lstStyle/>
          <a:p>
            <a:pPr algn="ctr"/>
            <a:r>
              <a:rPr lang="en-US" sz="1200" dirty="0" smtClean="0"/>
              <a:t>Prediction for central voxel</a:t>
            </a:r>
            <a:endParaRPr lang="en-US" sz="1200" dirty="0"/>
          </a:p>
        </p:txBody>
      </p:sp>
      <p:sp>
        <p:nvSpPr>
          <p:cNvPr id="12" name="TextBox 11"/>
          <p:cNvSpPr txBox="1"/>
          <p:nvPr/>
        </p:nvSpPr>
        <p:spPr>
          <a:xfrm>
            <a:off x="4676714" y="1376882"/>
            <a:ext cx="1266782" cy="461665"/>
          </a:xfrm>
          <a:prstGeom prst="rect">
            <a:avLst/>
          </a:prstGeom>
          <a:noFill/>
        </p:spPr>
        <p:txBody>
          <a:bodyPr wrap="square" rtlCol="0">
            <a:spAutoFit/>
          </a:bodyPr>
          <a:lstStyle/>
          <a:p>
            <a:pPr algn="ctr"/>
            <a:r>
              <a:rPr lang="en-US" sz="1200" dirty="0" smtClean="0"/>
              <a:t>Fully connected </a:t>
            </a:r>
          </a:p>
          <a:p>
            <a:pPr algn="ctr"/>
            <a:r>
              <a:rPr lang="en-US" sz="1200" dirty="0" smtClean="0"/>
              <a:t>Layer</a:t>
            </a:r>
            <a:endParaRPr lang="en-US" sz="1200" dirty="0"/>
          </a:p>
        </p:txBody>
      </p:sp>
      <p:sp>
        <p:nvSpPr>
          <p:cNvPr id="15" name="TextBox 14"/>
          <p:cNvSpPr txBox="1"/>
          <p:nvPr/>
        </p:nvSpPr>
        <p:spPr>
          <a:xfrm>
            <a:off x="2553274" y="1376882"/>
            <a:ext cx="1838960" cy="276999"/>
          </a:xfrm>
          <a:prstGeom prst="rect">
            <a:avLst/>
          </a:prstGeom>
          <a:noFill/>
        </p:spPr>
        <p:txBody>
          <a:bodyPr wrap="square" rtlCol="0">
            <a:spAutoFit/>
          </a:bodyPr>
          <a:lstStyle/>
          <a:p>
            <a:pPr algn="ctr"/>
            <a:r>
              <a:rPr lang="en-US" sz="1200" dirty="0" smtClean="0"/>
              <a:t>Convolutional Layers</a:t>
            </a:r>
            <a:endParaRPr lang="en-US" sz="1200" dirty="0"/>
          </a:p>
        </p:txBody>
      </p:sp>
      <p:grpSp>
        <p:nvGrpSpPr>
          <p:cNvPr id="20" name="Group 19"/>
          <p:cNvGrpSpPr/>
          <p:nvPr/>
        </p:nvGrpSpPr>
        <p:grpSpPr>
          <a:xfrm>
            <a:off x="1745258" y="2515441"/>
            <a:ext cx="3060423" cy="426333"/>
            <a:chOff x="1572538" y="3440001"/>
            <a:chExt cx="3060423" cy="426333"/>
          </a:xfrm>
        </p:grpSpPr>
        <p:sp>
          <p:nvSpPr>
            <p:cNvPr id="21" name="TextBox 20"/>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22" name="TextBox 21"/>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23" name="TextBox 22"/>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24" name="TextBox 23"/>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25" name="TextBox 24"/>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grpSp>
        <p:nvGrpSpPr>
          <p:cNvPr id="37" name="Group 36"/>
          <p:cNvGrpSpPr/>
          <p:nvPr/>
        </p:nvGrpSpPr>
        <p:grpSpPr>
          <a:xfrm>
            <a:off x="6889050" y="2225041"/>
            <a:ext cx="2120038" cy="1884434"/>
            <a:chOff x="6889050" y="2225041"/>
            <a:chExt cx="2120038" cy="1884434"/>
          </a:xfrm>
        </p:grpSpPr>
        <p:sp>
          <p:nvSpPr>
            <p:cNvPr id="57" name="Curved Left Arrow 56"/>
            <p:cNvSpPr/>
            <p:nvPr/>
          </p:nvSpPr>
          <p:spPr>
            <a:xfrm>
              <a:off x="7252778" y="2225041"/>
              <a:ext cx="688246" cy="188443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5" name="Rounded Rectangle 44"/>
            <p:cNvSpPr/>
            <p:nvPr/>
          </p:nvSpPr>
          <p:spPr>
            <a:xfrm rot="1291407">
              <a:off x="6889050" y="2944902"/>
              <a:ext cx="2120038" cy="686324"/>
            </a:xfrm>
            <a:prstGeom prst="roundRect">
              <a:avLst/>
            </a:prstGeom>
            <a:solidFill>
              <a:srgbClr val="F2F2F2">
                <a:alpha val="85000"/>
              </a:srgb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rPr>
                <a:t>Deterministically exact same behavior</a:t>
              </a:r>
            </a:p>
          </p:txBody>
        </p:sp>
      </p:grpSp>
      <p:grpSp>
        <p:nvGrpSpPr>
          <p:cNvPr id="43" name="Group 42"/>
          <p:cNvGrpSpPr/>
          <p:nvPr/>
        </p:nvGrpSpPr>
        <p:grpSpPr>
          <a:xfrm>
            <a:off x="7087229" y="3984489"/>
            <a:ext cx="2009285" cy="1583191"/>
            <a:chOff x="7087229" y="3984489"/>
            <a:chExt cx="2009285" cy="1583191"/>
          </a:xfrm>
        </p:grpSpPr>
        <p:sp>
          <p:nvSpPr>
            <p:cNvPr id="58" name="Curved Left Arrow 57"/>
            <p:cNvSpPr/>
            <p:nvPr/>
          </p:nvSpPr>
          <p:spPr>
            <a:xfrm rot="20633548">
              <a:off x="7884160" y="3984489"/>
              <a:ext cx="556490" cy="1583191"/>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Rounded Rectangle 45"/>
            <p:cNvSpPr/>
            <p:nvPr/>
          </p:nvSpPr>
          <p:spPr>
            <a:xfrm rot="1291407">
              <a:off x="7087229" y="4560489"/>
              <a:ext cx="2009285" cy="332534"/>
            </a:xfrm>
            <a:prstGeom prst="roundRect">
              <a:avLst/>
            </a:prstGeom>
            <a:solidFill>
              <a:srgbClr val="F2F2F2">
                <a:alpha val="85000"/>
              </a:srgb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Flexible &amp; efficient!</a:t>
              </a:r>
            </a:p>
          </p:txBody>
        </p:sp>
      </p:grpSp>
      <p:pic>
        <p:nvPicPr>
          <p:cNvPr id="62" name="Picture 61" descr="Screen Shot 2017-07-07 at 17.59.44.png"/>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525402" y="2060848"/>
            <a:ext cx="560094" cy="560094"/>
          </a:xfrm>
          <a:prstGeom prst="rect">
            <a:avLst/>
          </a:prstGeom>
        </p:spPr>
      </p:pic>
      <p:grpSp>
        <p:nvGrpSpPr>
          <p:cNvPr id="44" name="Group 43"/>
          <p:cNvGrpSpPr/>
          <p:nvPr/>
        </p:nvGrpSpPr>
        <p:grpSpPr>
          <a:xfrm>
            <a:off x="340294" y="2961836"/>
            <a:ext cx="6575575" cy="1673817"/>
            <a:chOff x="340294" y="2961836"/>
            <a:chExt cx="6575575" cy="1673817"/>
          </a:xfrm>
        </p:grpSpPr>
        <p:pic>
          <p:nvPicPr>
            <p:cNvPr id="2" name="Picture 1" descr="fullyConv1x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377" y="3485358"/>
              <a:ext cx="4376263" cy="1138366"/>
            </a:xfrm>
            <a:prstGeom prst="rect">
              <a:avLst/>
            </a:prstGeom>
          </p:spPr>
        </p:pic>
        <p:pic>
          <p:nvPicPr>
            <p:cNvPr id="16" name="Picture 15" descr="Screen Shot 2017-07-07 at 17.5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94" y="3448731"/>
              <a:ext cx="909611" cy="1054129"/>
            </a:xfrm>
            <a:prstGeom prst="rect">
              <a:avLst/>
            </a:prstGeom>
          </p:spPr>
        </p:pic>
        <p:sp>
          <p:nvSpPr>
            <p:cNvPr id="18" name="Right Arrow 17"/>
            <p:cNvSpPr/>
            <p:nvPr/>
          </p:nvSpPr>
          <p:spPr>
            <a:xfrm>
              <a:off x="1260065" y="377134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9" name="Picture 18" descr="pred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0160" y="3673766"/>
              <a:ext cx="555709" cy="567789"/>
            </a:xfrm>
            <a:prstGeom prst="rect">
              <a:avLst/>
            </a:prstGeom>
          </p:spPr>
        </p:pic>
        <p:grpSp>
          <p:nvGrpSpPr>
            <p:cNvPr id="26" name="Group 25"/>
            <p:cNvGrpSpPr/>
            <p:nvPr/>
          </p:nvGrpSpPr>
          <p:grpSpPr>
            <a:xfrm>
              <a:off x="1736786" y="4160275"/>
              <a:ext cx="3060423" cy="426333"/>
              <a:chOff x="1572538" y="3440001"/>
              <a:chExt cx="3060423" cy="426333"/>
            </a:xfrm>
          </p:grpSpPr>
          <p:sp>
            <p:nvSpPr>
              <p:cNvPr id="27" name="TextBox 26"/>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28" name="TextBox 27"/>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29" name="TextBox 28"/>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30" name="TextBox 29"/>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31" name="TextBox 30"/>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sp>
          <p:nvSpPr>
            <p:cNvPr id="32" name="TextBox 31"/>
            <p:cNvSpPr txBox="1"/>
            <p:nvPr/>
          </p:nvSpPr>
          <p:spPr>
            <a:xfrm>
              <a:off x="5347999" y="4358654"/>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sp>
          <p:nvSpPr>
            <p:cNvPr id="33" name="TextBox 32"/>
            <p:cNvSpPr txBox="1"/>
            <p:nvPr/>
          </p:nvSpPr>
          <p:spPr>
            <a:xfrm>
              <a:off x="5896639" y="4109475"/>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sp>
          <p:nvSpPr>
            <p:cNvPr id="34" name="TextBox 33"/>
            <p:cNvSpPr txBox="1"/>
            <p:nvPr/>
          </p:nvSpPr>
          <p:spPr>
            <a:xfrm>
              <a:off x="4445317" y="2991185"/>
              <a:ext cx="1734246" cy="461665"/>
            </a:xfrm>
            <a:prstGeom prst="rect">
              <a:avLst/>
            </a:prstGeom>
            <a:noFill/>
          </p:spPr>
          <p:txBody>
            <a:bodyPr wrap="square" rtlCol="0">
              <a:spAutoFit/>
            </a:bodyPr>
            <a:lstStyle/>
            <a:p>
              <a:pPr algn="ctr"/>
              <a:r>
                <a:rPr lang="en-US" sz="1200" dirty="0" smtClean="0"/>
                <a:t>Conv. </a:t>
              </a:r>
              <a:r>
                <a:rPr lang="en-US" sz="1200" dirty="0"/>
                <a:t>w</a:t>
              </a:r>
              <a:r>
                <a:rPr lang="en-US" sz="1200" dirty="0" smtClean="0"/>
                <a:t>ith </a:t>
              </a:r>
              <a:br>
                <a:rPr lang="en-US" sz="1200" dirty="0" smtClean="0"/>
              </a:br>
              <a:r>
                <a:rPr lang="en-US" sz="1200" dirty="0" smtClean="0"/>
                <a:t>1</a:t>
              </a:r>
              <a:r>
                <a:rPr lang="en-US" sz="1200" baseline="30000" dirty="0" smtClean="0"/>
                <a:t>3</a:t>
              </a:r>
              <a:r>
                <a:rPr lang="en-US" sz="1200" dirty="0" smtClean="0"/>
                <a:t>kernels</a:t>
              </a:r>
              <a:endParaRPr lang="en-US" sz="1200" dirty="0"/>
            </a:p>
          </p:txBody>
        </p:sp>
        <p:sp>
          <p:nvSpPr>
            <p:cNvPr id="35" name="Bent Arrow 34"/>
            <p:cNvSpPr/>
            <p:nvPr/>
          </p:nvSpPr>
          <p:spPr>
            <a:xfrm rot="4408839" flipV="1">
              <a:off x="4963092" y="3509659"/>
              <a:ext cx="184766" cy="165924"/>
            </a:xfrm>
            <a:prstGeom prst="bentArrow">
              <a:avLst/>
            </a:prstGeom>
            <a:solidFill>
              <a:schemeClr val="tx1">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Bent Arrow 35"/>
            <p:cNvSpPr/>
            <p:nvPr/>
          </p:nvSpPr>
          <p:spPr>
            <a:xfrm rot="17191161" flipH="1" flipV="1">
              <a:off x="5464771" y="3509659"/>
              <a:ext cx="184766" cy="165924"/>
            </a:xfrm>
            <a:prstGeom prst="bentArrow">
              <a:avLst/>
            </a:prstGeom>
            <a:solidFill>
              <a:schemeClr val="tx1">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p:nvCxnSpPr>
          <p:spPr>
            <a:xfrm>
              <a:off x="4422714" y="4421580"/>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414040" y="4614620"/>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979477" y="4360634"/>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82239" y="3424398"/>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008220" y="2961836"/>
              <a:ext cx="2665381" cy="369332"/>
            </a:xfrm>
            <a:prstGeom prst="rect">
              <a:avLst/>
            </a:prstGeom>
            <a:noFill/>
          </p:spPr>
          <p:txBody>
            <a:bodyPr wrap="square" rtlCol="0">
              <a:spAutoFit/>
            </a:bodyPr>
            <a:lstStyle/>
            <a:p>
              <a:pPr algn="ctr"/>
              <a:r>
                <a:rPr lang="en-US" b="1" u="sng" dirty="0" smtClean="0"/>
                <a:t>Fully convolutional</a:t>
              </a:r>
              <a:endParaRPr lang="en-US" b="1" u="sng" dirty="0"/>
            </a:p>
          </p:txBody>
        </p:sp>
        <p:sp>
          <p:nvSpPr>
            <p:cNvPr id="49" name="TextBox 48"/>
            <p:cNvSpPr txBox="1"/>
            <p:nvPr/>
          </p:nvSpPr>
          <p:spPr>
            <a:xfrm>
              <a:off x="5530880" y="3209248"/>
              <a:ext cx="1215360" cy="461665"/>
            </a:xfrm>
            <a:prstGeom prst="rect">
              <a:avLst/>
            </a:prstGeom>
            <a:noFill/>
          </p:spPr>
          <p:txBody>
            <a:bodyPr wrap="square" rtlCol="0">
              <a:spAutoFit/>
            </a:bodyPr>
            <a:lstStyle/>
            <a:p>
              <a:pPr algn="ctr"/>
              <a:r>
                <a:rPr lang="en-US" sz="1200" dirty="0" smtClean="0"/>
                <a:t>Classification </a:t>
              </a:r>
              <a:r>
                <a:rPr lang="en-US" sz="1200" u="sng" dirty="0" smtClean="0"/>
                <a:t>Feature Maps</a:t>
              </a:r>
              <a:endParaRPr lang="en-US" sz="1200" u="sng" dirty="0"/>
            </a:p>
          </p:txBody>
        </p:sp>
        <p:pic>
          <p:nvPicPr>
            <p:cNvPr id="63" name="Picture 62" descr="Screen Shot 2017-07-07 at 17.59.44.png"/>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510047" y="3724566"/>
              <a:ext cx="560094" cy="560094"/>
            </a:xfrm>
            <a:prstGeom prst="rect">
              <a:avLst/>
            </a:prstGeom>
          </p:spPr>
        </p:pic>
      </p:grpSp>
      <p:grpSp>
        <p:nvGrpSpPr>
          <p:cNvPr id="47" name="Group 46"/>
          <p:cNvGrpSpPr/>
          <p:nvPr/>
        </p:nvGrpSpPr>
        <p:grpSpPr>
          <a:xfrm>
            <a:off x="281205" y="4674153"/>
            <a:ext cx="7331448" cy="2067214"/>
            <a:chOff x="281205" y="4674153"/>
            <a:chExt cx="7331448" cy="2067214"/>
          </a:xfrm>
        </p:grpSpPr>
        <p:sp>
          <p:nvSpPr>
            <p:cNvPr id="48" name="TextBox 47"/>
            <p:cNvSpPr txBox="1"/>
            <p:nvPr/>
          </p:nvSpPr>
          <p:spPr>
            <a:xfrm>
              <a:off x="319527" y="4674153"/>
              <a:ext cx="6847839" cy="369332"/>
            </a:xfrm>
            <a:prstGeom prst="rect">
              <a:avLst/>
            </a:prstGeom>
            <a:noFill/>
          </p:spPr>
          <p:txBody>
            <a:bodyPr wrap="square" rtlCol="0">
              <a:spAutoFit/>
            </a:bodyPr>
            <a:lstStyle/>
            <a:p>
              <a:pPr algn="ctr"/>
              <a:r>
                <a:rPr lang="en-US" dirty="0" smtClean="0"/>
                <a:t>Can be efficiently applied on inputs of arbitrary dimensions!</a:t>
              </a:r>
              <a:endParaRPr lang="en-US" dirty="0"/>
            </a:p>
          </p:txBody>
        </p:sp>
        <p:grpSp>
          <p:nvGrpSpPr>
            <p:cNvPr id="17" name="Group 16"/>
            <p:cNvGrpSpPr/>
            <p:nvPr/>
          </p:nvGrpSpPr>
          <p:grpSpPr>
            <a:xfrm>
              <a:off x="281205" y="5314949"/>
              <a:ext cx="1039595" cy="1101394"/>
              <a:chOff x="281205" y="5314949"/>
              <a:chExt cx="1039595" cy="1101394"/>
            </a:xfrm>
          </p:grpSpPr>
          <p:pic>
            <p:nvPicPr>
              <p:cNvPr id="59" name="Picture 58" descr="fullConv2.png"/>
              <p:cNvPicPr>
                <a:picLocks noChangeAspect="1"/>
              </p:cNvPicPr>
              <p:nvPr/>
            </p:nvPicPr>
            <p:blipFill rotWithShape="1">
              <a:blip r:embed="rId8">
                <a:alphaModFix/>
                <a:extLst>
                  <a:ext uri="{28A0092B-C50C-407E-A947-70E740481C1C}">
                    <a14:useLocalDpi xmlns:a14="http://schemas.microsoft.com/office/drawing/2010/main" val="0"/>
                  </a:ext>
                </a:extLst>
              </a:blip>
              <a:srcRect l="275" t="19204" r="86956" b="19098"/>
              <a:stretch/>
            </p:blipFill>
            <p:spPr>
              <a:xfrm>
                <a:off x="281205" y="5314949"/>
                <a:ext cx="978860" cy="1101394"/>
              </a:xfrm>
              <a:prstGeom prst="rect">
                <a:avLst/>
              </a:prstGeom>
            </p:spPr>
          </p:pic>
          <p:sp>
            <p:nvSpPr>
              <p:cNvPr id="5" name="Freeform 4"/>
              <p:cNvSpPr/>
              <p:nvPr/>
            </p:nvSpPr>
            <p:spPr>
              <a:xfrm>
                <a:off x="833120" y="5842000"/>
                <a:ext cx="487680" cy="203200"/>
              </a:xfrm>
              <a:custGeom>
                <a:avLst/>
                <a:gdLst>
                  <a:gd name="connsiteX0" fmla="*/ 0 w 487680"/>
                  <a:gd name="connsiteY0" fmla="*/ 0 h 203200"/>
                  <a:gd name="connsiteX1" fmla="*/ 172720 w 487680"/>
                  <a:gd name="connsiteY1" fmla="*/ 172720 h 203200"/>
                  <a:gd name="connsiteX2" fmla="*/ 487680 w 487680"/>
                  <a:gd name="connsiteY2" fmla="*/ 203200 h 203200"/>
                </a:gdLst>
                <a:ahLst/>
                <a:cxnLst>
                  <a:cxn ang="0">
                    <a:pos x="connsiteX0" y="connsiteY0"/>
                  </a:cxn>
                  <a:cxn ang="0">
                    <a:pos x="connsiteX1" y="connsiteY1"/>
                  </a:cxn>
                  <a:cxn ang="0">
                    <a:pos x="connsiteX2" y="connsiteY2"/>
                  </a:cxn>
                </a:cxnLst>
                <a:rect l="l" t="t" r="r" b="b"/>
                <a:pathLst>
                  <a:path w="487680" h="203200">
                    <a:moveTo>
                      <a:pt x="0" y="0"/>
                    </a:moveTo>
                    <a:cubicBezTo>
                      <a:pt x="45720" y="69426"/>
                      <a:pt x="91440" y="138853"/>
                      <a:pt x="172720" y="172720"/>
                    </a:cubicBezTo>
                    <a:cubicBezTo>
                      <a:pt x="254000" y="206587"/>
                      <a:pt x="431800" y="199813"/>
                      <a:pt x="487680" y="203200"/>
                    </a:cubicBezTo>
                  </a:path>
                </a:pathLst>
              </a:custGeom>
              <a:ln>
                <a:solidFill>
                  <a:srgbClr val="AB0202"/>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a:off x="1336269" y="5073814"/>
              <a:ext cx="6211043" cy="1667553"/>
              <a:chOff x="1336269" y="5073814"/>
              <a:chExt cx="6211043" cy="1667553"/>
            </a:xfrm>
          </p:grpSpPr>
          <p:pic>
            <p:nvPicPr>
              <p:cNvPr id="51" name="Picture 50" descr="fullConv2.png"/>
              <p:cNvPicPr>
                <a:picLocks noChangeAspect="1"/>
              </p:cNvPicPr>
              <p:nvPr/>
            </p:nvPicPr>
            <p:blipFill rotWithShape="1">
              <a:blip r:embed="rId8">
                <a:alphaModFix/>
                <a:extLst>
                  <a:ext uri="{28A0092B-C50C-407E-A947-70E740481C1C}">
                    <a14:useLocalDpi xmlns:a14="http://schemas.microsoft.com/office/drawing/2010/main" val="0"/>
                  </a:ext>
                </a:extLst>
              </a:blip>
              <a:srcRect l="13273"/>
              <a:stretch/>
            </p:blipFill>
            <p:spPr>
              <a:xfrm>
                <a:off x="1336269" y="5073814"/>
                <a:ext cx="6211043" cy="1667553"/>
              </a:xfrm>
              <a:prstGeom prst="rect">
                <a:avLst/>
              </a:prstGeom>
            </p:spPr>
          </p:pic>
          <p:sp>
            <p:nvSpPr>
              <p:cNvPr id="60" name="TextBox 59"/>
              <p:cNvSpPr txBox="1"/>
              <p:nvPr/>
            </p:nvSpPr>
            <p:spPr>
              <a:xfrm>
                <a:off x="1449733" y="6024880"/>
                <a:ext cx="416561" cy="276999"/>
              </a:xfrm>
              <a:prstGeom prst="rect">
                <a:avLst/>
              </a:prstGeom>
              <a:noFill/>
            </p:spPr>
            <p:txBody>
              <a:bodyPr wrap="square" rtlCol="0">
                <a:spAutoFit/>
              </a:bodyPr>
              <a:lstStyle/>
              <a:p>
                <a:r>
                  <a:rPr lang="en-US" sz="1200" dirty="0" smtClean="0">
                    <a:solidFill>
                      <a:srgbClr val="11E022"/>
                    </a:solidFill>
                  </a:rPr>
                  <a:t>17</a:t>
                </a:r>
                <a:r>
                  <a:rPr lang="en-US" sz="1200" baseline="30000" dirty="0" smtClean="0">
                    <a:solidFill>
                      <a:srgbClr val="11E022"/>
                    </a:solidFill>
                  </a:rPr>
                  <a:t>3</a:t>
                </a:r>
                <a:endParaRPr lang="en-US" sz="1200" baseline="30000" dirty="0">
                  <a:solidFill>
                    <a:srgbClr val="11E022"/>
                  </a:solidFill>
                </a:endParaRPr>
              </a:p>
            </p:txBody>
          </p:sp>
        </p:grpSp>
        <p:sp>
          <p:nvSpPr>
            <p:cNvPr id="13" name="TextBox 12"/>
            <p:cNvSpPr txBox="1"/>
            <p:nvPr/>
          </p:nvSpPr>
          <p:spPr>
            <a:xfrm>
              <a:off x="1046480" y="5166056"/>
              <a:ext cx="1322455" cy="461665"/>
            </a:xfrm>
            <a:prstGeom prst="rect">
              <a:avLst/>
            </a:prstGeom>
            <a:noFill/>
          </p:spPr>
          <p:txBody>
            <a:bodyPr wrap="square" rtlCol="0">
              <a:spAutoFit/>
            </a:bodyPr>
            <a:lstStyle/>
            <a:p>
              <a:pPr algn="ctr"/>
              <a:r>
                <a:rPr lang="en-US" sz="1200" dirty="0" smtClean="0"/>
                <a:t>Image segment/</a:t>
              </a:r>
              <a:br>
                <a:rPr lang="en-US" sz="1200" dirty="0" smtClean="0"/>
              </a:br>
              <a:r>
                <a:rPr lang="en-US" sz="1200" dirty="0" smtClean="0"/>
                <a:t>sub-volume</a:t>
              </a:r>
              <a:endParaRPr lang="en-US" sz="1200" dirty="0"/>
            </a:p>
          </p:txBody>
        </p:sp>
        <p:sp>
          <p:nvSpPr>
            <p:cNvPr id="61" name="Rounded Rectangle 60"/>
            <p:cNvSpPr/>
            <p:nvPr/>
          </p:nvSpPr>
          <p:spPr>
            <a:xfrm>
              <a:off x="6074441" y="5073814"/>
              <a:ext cx="1538212" cy="407402"/>
            </a:xfrm>
            <a:prstGeom prst="roundRect">
              <a:avLst/>
            </a:prstGeom>
            <a:noFill/>
            <a:ln w="38100" cmpd="sng">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Segmentation of </a:t>
              </a:r>
              <a:r>
                <a:rPr lang="en-US" sz="1200" dirty="0" smtClean="0">
                  <a:solidFill>
                    <a:srgbClr val="000000"/>
                  </a:solidFill>
                </a:rPr>
                <a:t>multiple (9</a:t>
              </a:r>
              <a:r>
                <a:rPr lang="en-US" sz="1200" baseline="30000" dirty="0" smtClean="0">
                  <a:solidFill>
                    <a:srgbClr val="000000"/>
                  </a:solidFill>
                </a:rPr>
                <a:t>3</a:t>
              </a:r>
              <a:r>
                <a:rPr lang="en-US" sz="1200" dirty="0" smtClean="0">
                  <a:solidFill>
                    <a:srgbClr val="000000"/>
                  </a:solidFill>
                </a:rPr>
                <a:t>) voxels</a:t>
              </a:r>
              <a:endParaRPr lang="en-US" sz="1200" u="sng" dirty="0">
                <a:solidFill>
                  <a:srgbClr val="000000"/>
                </a:solidFill>
              </a:endParaRPr>
            </a:p>
          </p:txBody>
        </p:sp>
        <p:cxnSp>
          <p:nvCxnSpPr>
            <p:cNvPr id="52" name="Straight Connector 51"/>
            <p:cNvCxnSpPr/>
            <p:nvPr/>
          </p:nvCxnSpPr>
          <p:spPr>
            <a:xfrm>
              <a:off x="1885411" y="6498977"/>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957344" y="6587192"/>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635896" y="6546552"/>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401792" y="6505024"/>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7056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par>
                                <p:cTn id="16" presetID="9"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dissolv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FM size expands with input</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Rounded Rectangle 1"/>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27450" y="3046357"/>
            <a:ext cx="609468" cy="246221"/>
          </a:xfrm>
          <a:prstGeom prst="rect">
            <a:avLst/>
          </a:prstGeom>
          <a:noFill/>
        </p:spPr>
        <p:txBody>
          <a:bodyPr wrap="square" rtlCol="0">
            <a:spAutoFit/>
          </a:bodyPr>
          <a:lstStyle/>
          <a:p>
            <a:pPr algn="ctr"/>
            <a:r>
              <a:rPr lang="en-US" sz="1000" dirty="0" smtClean="0"/>
              <a:t>Input</a:t>
            </a:r>
            <a:endParaRPr lang="en-US" sz="1000" dirty="0"/>
          </a:p>
        </p:txBody>
      </p:sp>
      <p:sp>
        <p:nvSpPr>
          <p:cNvPr id="28" name="TextBox 27"/>
          <p:cNvSpPr txBox="1"/>
          <p:nvPr/>
        </p:nvSpPr>
        <p:spPr>
          <a:xfrm>
            <a:off x="2413518" y="3063502"/>
            <a:ext cx="1155979" cy="246221"/>
          </a:xfrm>
          <a:prstGeom prst="rect">
            <a:avLst/>
          </a:prstGeom>
          <a:noFill/>
        </p:spPr>
        <p:txBody>
          <a:bodyPr wrap="square" rtlCol="0">
            <a:spAutoFit/>
          </a:bodyPr>
          <a:lstStyle/>
          <a:p>
            <a:pPr algn="ctr"/>
            <a:r>
              <a:rPr lang="en-US" sz="1000" dirty="0" smtClean="0"/>
              <a:t>FM at layer#1</a:t>
            </a:r>
            <a:endParaRPr lang="en-US" sz="1000" dirty="0"/>
          </a:p>
        </p:txBody>
      </p:sp>
      <p:sp>
        <p:nvSpPr>
          <p:cNvPr id="29" name="TextBox 28"/>
          <p:cNvSpPr txBox="1"/>
          <p:nvPr/>
        </p:nvSpPr>
        <p:spPr>
          <a:xfrm>
            <a:off x="3964608" y="3046357"/>
            <a:ext cx="1155979" cy="246221"/>
          </a:xfrm>
          <a:prstGeom prst="rect">
            <a:avLst/>
          </a:prstGeom>
          <a:noFill/>
        </p:spPr>
        <p:txBody>
          <a:bodyPr wrap="square" rtlCol="0">
            <a:spAutoFit/>
          </a:bodyPr>
          <a:lstStyle/>
          <a:p>
            <a:pPr algn="ctr"/>
            <a:r>
              <a:rPr lang="en-US" sz="1000" dirty="0" smtClean="0"/>
              <a:t>FM at layer#2</a:t>
            </a:r>
            <a:endParaRPr lang="en-US" sz="1000" dirty="0"/>
          </a:p>
        </p:txBody>
      </p:sp>
      <p:sp>
        <p:nvSpPr>
          <p:cNvPr id="30" name="TextBox 29"/>
          <p:cNvSpPr txBox="1"/>
          <p:nvPr/>
        </p:nvSpPr>
        <p:spPr>
          <a:xfrm>
            <a:off x="5539575" y="3046357"/>
            <a:ext cx="1155979" cy="246221"/>
          </a:xfrm>
          <a:prstGeom prst="rect">
            <a:avLst/>
          </a:prstGeom>
          <a:noFill/>
        </p:spPr>
        <p:txBody>
          <a:bodyPr wrap="square" rtlCol="0">
            <a:spAutoFit/>
          </a:bodyPr>
          <a:lstStyle/>
          <a:p>
            <a:pPr algn="ctr"/>
            <a:r>
              <a:rPr lang="en-US" sz="1000" dirty="0" smtClean="0"/>
              <a:t>FM at layer#3</a:t>
            </a:r>
            <a:endParaRPr lang="en-US" sz="1000" dirty="0"/>
          </a:p>
        </p:txBody>
      </p:sp>
      <p:sp>
        <p:nvSpPr>
          <p:cNvPr id="35" name="TextBox 34"/>
          <p:cNvSpPr txBox="1"/>
          <p:nvPr/>
        </p:nvSpPr>
        <p:spPr>
          <a:xfrm>
            <a:off x="7063572" y="3053342"/>
            <a:ext cx="1155979" cy="246221"/>
          </a:xfrm>
          <a:prstGeom prst="rect">
            <a:avLst/>
          </a:prstGeom>
          <a:noFill/>
        </p:spPr>
        <p:txBody>
          <a:bodyPr wrap="square" rtlCol="0">
            <a:spAutoFit/>
          </a:bodyPr>
          <a:lstStyle/>
          <a:p>
            <a:pPr algn="ctr"/>
            <a:r>
              <a:rPr lang="en-US" sz="1000" dirty="0" smtClean="0"/>
              <a:t>FM at layer#4</a:t>
            </a:r>
            <a:endParaRPr lang="en-US" sz="1000" dirty="0"/>
          </a:p>
        </p:txBody>
      </p:sp>
      <p:pic>
        <p:nvPicPr>
          <p:cNvPr id="17" name="Picture 16" descr="legen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56" y="1425531"/>
            <a:ext cx="5871258" cy="302527"/>
          </a:xfrm>
          <a:prstGeom prst="rect">
            <a:avLst/>
          </a:prstGeom>
        </p:spPr>
      </p:pic>
      <p:pic>
        <p:nvPicPr>
          <p:cNvPr id="4" name="Picture 3" descr="recFieldCon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45" y="1767807"/>
            <a:ext cx="7353906" cy="1351280"/>
          </a:xfrm>
          <a:prstGeom prst="rect">
            <a:avLst/>
          </a:prstGeom>
        </p:spPr>
      </p:pic>
      <p:grpSp>
        <p:nvGrpSpPr>
          <p:cNvPr id="6" name="Group 5"/>
          <p:cNvGrpSpPr/>
          <p:nvPr/>
        </p:nvGrpSpPr>
        <p:grpSpPr>
          <a:xfrm>
            <a:off x="916997" y="2045459"/>
            <a:ext cx="6659430" cy="1015079"/>
            <a:chOff x="682130" y="5212072"/>
            <a:chExt cx="6659430" cy="1015079"/>
          </a:xfrm>
        </p:grpSpPr>
        <p:grpSp>
          <p:nvGrpSpPr>
            <p:cNvPr id="56" name="Group 55"/>
            <p:cNvGrpSpPr/>
            <p:nvPr/>
          </p:nvGrpSpPr>
          <p:grpSpPr>
            <a:xfrm>
              <a:off x="1657691" y="5212072"/>
              <a:ext cx="5683869" cy="1015079"/>
              <a:chOff x="1169638" y="204155"/>
              <a:chExt cx="5490594" cy="980568"/>
            </a:xfrm>
          </p:grpSpPr>
          <p:cxnSp>
            <p:nvCxnSpPr>
              <p:cNvPr id="57" name="Straight Connector 56"/>
              <p:cNvCxnSpPr/>
              <p:nvPr/>
            </p:nvCxnSpPr>
            <p:spPr>
              <a:xfrm flipV="1">
                <a:off x="1169638" y="692696"/>
                <a:ext cx="5490594" cy="492027"/>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58" name="Straight Connector 57"/>
              <p:cNvCxnSpPr/>
              <p:nvPr/>
            </p:nvCxnSpPr>
            <p:spPr>
              <a:xfrm>
                <a:off x="1169638" y="204155"/>
                <a:ext cx="5490594" cy="488541"/>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grpSp>
        <p:sp>
          <p:nvSpPr>
            <p:cNvPr id="59" name="Rectangle 58"/>
            <p:cNvSpPr/>
            <p:nvPr/>
          </p:nvSpPr>
          <p:spPr>
            <a:xfrm>
              <a:off x="682130" y="5212072"/>
              <a:ext cx="1013688" cy="1015079"/>
            </a:xfrm>
            <a:prstGeom prst="rect">
              <a:avLst/>
            </a:prstGeom>
            <a:gradFill flip="none" rotWithShape="1">
              <a:gsLst>
                <a:gs pos="0">
                  <a:srgbClr val="4F81BD">
                    <a:tint val="100000"/>
                    <a:shade val="100000"/>
                    <a:satMod val="130000"/>
                    <a:alpha val="51000"/>
                  </a:srgbClr>
                </a:gs>
                <a:gs pos="100000">
                  <a:srgbClr val="4F81BD">
                    <a:tint val="50000"/>
                    <a:shade val="100000"/>
                    <a:satMod val="350000"/>
                    <a:alpha val="51000"/>
                  </a:srgbClr>
                </a:gs>
              </a:gsLst>
              <a:lin ang="16200000" scaled="0"/>
              <a:tileRect/>
            </a:gradFill>
            <a:ln w="28575" cap="flat" cmpd="sng" algn="ctr">
              <a:solidFill>
                <a:srgbClr val="008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pic>
        <p:nvPicPr>
          <p:cNvPr id="8" name="Picture 7" descr="fullyConvExpandedFms.png"/>
          <p:cNvPicPr>
            <a:picLocks noChangeAspect="1"/>
          </p:cNvPicPr>
          <p:nvPr/>
        </p:nvPicPr>
        <p:blipFill rotWithShape="1">
          <a:blip r:embed="rId5">
            <a:alphaModFix/>
            <a:extLst>
              <a:ext uri="{28A0092B-C50C-407E-A947-70E740481C1C}">
                <a14:useLocalDpi xmlns:a14="http://schemas.microsoft.com/office/drawing/2010/main" val="0"/>
              </a:ext>
            </a:extLst>
          </a:blip>
          <a:srcRect b="45598"/>
          <a:stretch/>
        </p:blipFill>
        <p:spPr>
          <a:xfrm>
            <a:off x="852292" y="3372844"/>
            <a:ext cx="7779335" cy="1994204"/>
          </a:xfrm>
          <a:prstGeom prst="rect">
            <a:avLst/>
          </a:prstGeom>
        </p:spPr>
      </p:pic>
      <p:pic>
        <p:nvPicPr>
          <p:cNvPr id="62" name="Picture 61" descr="fullyConvExpandedFms.png"/>
          <p:cNvPicPr>
            <a:picLocks noChangeAspect="1"/>
          </p:cNvPicPr>
          <p:nvPr/>
        </p:nvPicPr>
        <p:blipFill rotWithShape="1">
          <a:blip r:embed="rId5">
            <a:alphaModFix/>
            <a:extLst>
              <a:ext uri="{28A0092B-C50C-407E-A947-70E740481C1C}">
                <a14:useLocalDpi xmlns:a14="http://schemas.microsoft.com/office/drawing/2010/main" val="0"/>
              </a:ext>
            </a:extLst>
          </a:blip>
          <a:srcRect t="57427" b="24"/>
          <a:stretch/>
        </p:blipFill>
        <p:spPr>
          <a:xfrm>
            <a:off x="844479" y="3841751"/>
            <a:ext cx="7779335" cy="1559685"/>
          </a:xfrm>
          <a:prstGeom prst="rect">
            <a:avLst/>
          </a:prstGeom>
        </p:spPr>
      </p:pic>
      <p:sp>
        <p:nvSpPr>
          <p:cNvPr id="64" name="Rounded Rectangle 63"/>
          <p:cNvSpPr/>
          <p:nvPr/>
        </p:nvSpPr>
        <p:spPr>
          <a:xfrm>
            <a:off x="865645" y="5675870"/>
            <a:ext cx="43554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285750" marR="0" lvl="0" indent="-285750" defTabSz="914400" eaLnBrk="1" fontAlgn="auto" latinLnBrk="0" hangingPunct="1">
              <a:spcBef>
                <a:spcPts val="0"/>
              </a:spcBef>
              <a:spcAft>
                <a:spcPts val="0"/>
              </a:spcAft>
              <a:buClrTx/>
              <a:buSzTx/>
              <a:buFont typeface="Wingdings" charset="2"/>
              <a:buChar char="Ø"/>
              <a:tabLst/>
              <a:defRPr/>
            </a:pPr>
            <a:r>
              <a:rPr kumimoji="0" lang="en-US" sz="1400" b="1" i="0" u="none" strike="noStrike" kern="0" cap="none" spc="0" normalizeH="0" baseline="0" noProof="0" dirty="0" smtClean="0">
                <a:ln>
                  <a:noFill/>
                </a:ln>
                <a:solidFill>
                  <a:sysClr val="windowText" lastClr="000000"/>
                </a:solidFill>
                <a:effectLst/>
                <a:uLnTx/>
                <a:uFillTx/>
                <a:latin typeface="Calibri"/>
              </a:rPr>
              <a:t>Size of receptive</a:t>
            </a:r>
            <a:r>
              <a:rPr kumimoji="0" lang="en-US" sz="1400" b="1" i="0" u="none" strike="noStrike" kern="0" cap="none" spc="0" normalizeH="0" noProof="0" dirty="0" smtClean="0">
                <a:ln>
                  <a:noFill/>
                </a:ln>
                <a:solidFill>
                  <a:sysClr val="windowText" lastClr="000000"/>
                </a:solidFill>
                <a:effectLst/>
                <a:uLnTx/>
                <a:uFillTx/>
                <a:latin typeface="Calibri"/>
              </a:rPr>
              <a:t> field</a:t>
            </a:r>
            <a:r>
              <a:rPr kumimoji="0" lang="en-US" sz="1400" i="0" u="none" strike="noStrike" kern="0" cap="none" spc="0" normalizeH="0" noProof="0" dirty="0" smtClean="0">
                <a:ln>
                  <a:noFill/>
                </a:ln>
                <a:solidFill>
                  <a:sysClr val="windowText" lastClr="000000"/>
                </a:solidFill>
                <a:effectLst/>
                <a:uLnTx/>
                <a:uFillTx/>
                <a:latin typeface="Calibri"/>
              </a:rPr>
              <a:t> remains the same!</a:t>
            </a:r>
          </a:p>
          <a:p>
            <a:pPr marL="285750" marR="0" lvl="0" indent="-285750" defTabSz="914400" eaLnBrk="1" fontAlgn="auto" latinLnBrk="0" hangingPunct="1">
              <a:spcBef>
                <a:spcPts val="0"/>
              </a:spcBef>
              <a:spcAft>
                <a:spcPts val="0"/>
              </a:spcAft>
              <a:buClrTx/>
              <a:buSzTx/>
              <a:buFont typeface="Wingdings" charset="2"/>
              <a:buChar char="Ø"/>
              <a:tabLst/>
              <a:defRPr/>
            </a:pPr>
            <a:r>
              <a:rPr lang="en-US" sz="1400" u="sng" kern="0" dirty="0" smtClean="0">
                <a:solidFill>
                  <a:sysClr val="windowText" lastClr="000000"/>
                </a:solidFill>
                <a:latin typeface="Calibri"/>
              </a:rPr>
              <a:t>Each prediction </a:t>
            </a:r>
            <a:r>
              <a:rPr lang="en-US" sz="1400" kern="0" dirty="0" smtClean="0">
                <a:solidFill>
                  <a:sysClr val="windowText" lastClr="000000"/>
                </a:solidFill>
                <a:latin typeface="Calibri"/>
              </a:rPr>
              <a:t>is only influenced by its own receptive field. </a:t>
            </a:r>
            <a:r>
              <a:rPr lang="en-US" sz="1400" u="sng" kern="0" dirty="0" smtClean="0">
                <a:solidFill>
                  <a:sysClr val="windowText" lastClr="000000"/>
                </a:solidFill>
                <a:latin typeface="Calibri"/>
              </a:rPr>
              <a:t>NOT the whole input</a:t>
            </a:r>
            <a:r>
              <a:rPr lang="en-US" sz="1400" kern="0" dirty="0" smtClean="0">
                <a:solidFill>
                  <a:sysClr val="windowText" lastClr="000000"/>
                </a:solidFill>
                <a:latin typeface="Calibri"/>
              </a:rPr>
              <a:t>!</a:t>
            </a:r>
            <a:endParaRPr lang="en-US" sz="1400" kern="0" dirty="0">
              <a:solidFill>
                <a:sysClr val="windowText" lastClr="000000"/>
              </a:solidFill>
              <a:latin typeface="Calibri"/>
            </a:endParaRPr>
          </a:p>
        </p:txBody>
      </p:sp>
      <p:grpSp>
        <p:nvGrpSpPr>
          <p:cNvPr id="7" name="Group 6"/>
          <p:cNvGrpSpPr/>
          <p:nvPr/>
        </p:nvGrpSpPr>
        <p:grpSpPr>
          <a:xfrm>
            <a:off x="1915609" y="3855737"/>
            <a:ext cx="5683869" cy="1015079"/>
            <a:chOff x="1915609" y="3855737"/>
            <a:chExt cx="5683869" cy="1015079"/>
          </a:xfrm>
        </p:grpSpPr>
        <p:cxnSp>
          <p:nvCxnSpPr>
            <p:cNvPr id="20" name="Straight Connector 19"/>
            <p:cNvCxnSpPr/>
            <p:nvPr/>
          </p:nvCxnSpPr>
          <p:spPr>
            <a:xfrm flipV="1">
              <a:off x="1915609" y="4361472"/>
              <a:ext cx="5683869" cy="509344"/>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1" name="Straight Connector 20"/>
            <p:cNvCxnSpPr/>
            <p:nvPr/>
          </p:nvCxnSpPr>
          <p:spPr>
            <a:xfrm>
              <a:off x="1915609" y="3855737"/>
              <a:ext cx="5683869" cy="505735"/>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1920970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dissolve">
                                      <p:cBhvr>
                                        <p:cTn id="2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Curved Left Arrow 57"/>
          <p:cNvSpPr/>
          <p:nvPr/>
        </p:nvSpPr>
        <p:spPr>
          <a:xfrm>
            <a:off x="7691444" y="4309609"/>
            <a:ext cx="688246" cy="188443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Fully convolutional segmenter</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2" name="Picture 1" descr="fullyConv1x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377" y="3485358"/>
            <a:ext cx="4376263" cy="1138366"/>
          </a:xfrm>
          <a:prstGeom prst="rect">
            <a:avLst/>
          </a:prstGeom>
        </p:spPr>
      </p:pic>
      <p:pic>
        <p:nvPicPr>
          <p:cNvPr id="16" name="Picture 15" descr="Screen Shot 2017-07-07 at 17.59.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94" y="3448731"/>
            <a:ext cx="909611" cy="1054129"/>
          </a:xfrm>
          <a:prstGeom prst="rect">
            <a:avLst/>
          </a:prstGeom>
        </p:spPr>
      </p:pic>
      <p:pic>
        <p:nvPicPr>
          <p:cNvPr id="17" name="Picture 16" descr="Screen Shot 2017-07-07 at 17.59.4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702" y="3730360"/>
            <a:ext cx="643275" cy="643275"/>
          </a:xfrm>
          <a:prstGeom prst="rect">
            <a:avLst/>
          </a:prstGeom>
        </p:spPr>
      </p:pic>
      <p:sp>
        <p:nvSpPr>
          <p:cNvPr id="18" name="Right Arrow 17"/>
          <p:cNvSpPr/>
          <p:nvPr/>
        </p:nvSpPr>
        <p:spPr>
          <a:xfrm>
            <a:off x="1260065" y="377134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9" name="Picture 18" descr="pred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0160" y="3673766"/>
            <a:ext cx="555709" cy="567789"/>
          </a:xfrm>
          <a:prstGeom prst="rect">
            <a:avLst/>
          </a:prstGeom>
        </p:spPr>
      </p:pic>
      <p:grpSp>
        <p:nvGrpSpPr>
          <p:cNvPr id="26" name="Group 25"/>
          <p:cNvGrpSpPr/>
          <p:nvPr/>
        </p:nvGrpSpPr>
        <p:grpSpPr>
          <a:xfrm>
            <a:off x="1736786" y="4160275"/>
            <a:ext cx="3060423" cy="426333"/>
            <a:chOff x="1572538" y="3440001"/>
            <a:chExt cx="3060423" cy="426333"/>
          </a:xfrm>
        </p:grpSpPr>
        <p:sp>
          <p:nvSpPr>
            <p:cNvPr id="27" name="TextBox 26"/>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28" name="TextBox 27"/>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29" name="TextBox 28"/>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30" name="TextBox 29"/>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31" name="TextBox 30"/>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sp>
        <p:nvSpPr>
          <p:cNvPr id="32" name="TextBox 31"/>
          <p:cNvSpPr txBox="1"/>
          <p:nvPr/>
        </p:nvSpPr>
        <p:spPr>
          <a:xfrm>
            <a:off x="5347999" y="4358654"/>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sp>
        <p:nvSpPr>
          <p:cNvPr id="33" name="TextBox 32"/>
          <p:cNvSpPr txBox="1"/>
          <p:nvPr/>
        </p:nvSpPr>
        <p:spPr>
          <a:xfrm>
            <a:off x="5896639" y="4109475"/>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sp>
        <p:nvSpPr>
          <p:cNvPr id="34" name="TextBox 33"/>
          <p:cNvSpPr txBox="1"/>
          <p:nvPr/>
        </p:nvSpPr>
        <p:spPr>
          <a:xfrm>
            <a:off x="4445317" y="2991185"/>
            <a:ext cx="1734246" cy="461665"/>
          </a:xfrm>
          <a:prstGeom prst="rect">
            <a:avLst/>
          </a:prstGeom>
          <a:noFill/>
        </p:spPr>
        <p:txBody>
          <a:bodyPr wrap="square" rtlCol="0">
            <a:spAutoFit/>
          </a:bodyPr>
          <a:lstStyle/>
          <a:p>
            <a:pPr algn="ctr"/>
            <a:r>
              <a:rPr lang="en-US" sz="1200" dirty="0" smtClean="0"/>
              <a:t>Conv. </a:t>
            </a:r>
            <a:r>
              <a:rPr lang="en-US" sz="1200" dirty="0"/>
              <a:t>w</a:t>
            </a:r>
            <a:r>
              <a:rPr lang="en-US" sz="1200" dirty="0" smtClean="0"/>
              <a:t>ith </a:t>
            </a:r>
            <a:br>
              <a:rPr lang="en-US" sz="1200" dirty="0" smtClean="0"/>
            </a:br>
            <a:r>
              <a:rPr lang="en-US" sz="1200" dirty="0" smtClean="0"/>
              <a:t>1</a:t>
            </a:r>
            <a:r>
              <a:rPr lang="en-US" sz="1200" baseline="30000" dirty="0" smtClean="0"/>
              <a:t>3</a:t>
            </a:r>
            <a:r>
              <a:rPr lang="en-US" sz="1200" dirty="0" smtClean="0"/>
              <a:t>kernels</a:t>
            </a:r>
            <a:endParaRPr lang="en-US" sz="1200" dirty="0"/>
          </a:p>
        </p:txBody>
      </p:sp>
      <p:sp>
        <p:nvSpPr>
          <p:cNvPr id="35" name="Bent Arrow 34"/>
          <p:cNvSpPr/>
          <p:nvPr/>
        </p:nvSpPr>
        <p:spPr>
          <a:xfrm rot="4408839" flipV="1">
            <a:off x="4963092" y="3509659"/>
            <a:ext cx="184766" cy="165924"/>
          </a:xfrm>
          <a:prstGeom prst="bentArrow">
            <a:avLst/>
          </a:prstGeom>
          <a:solidFill>
            <a:schemeClr val="tx1">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Bent Arrow 35"/>
          <p:cNvSpPr/>
          <p:nvPr/>
        </p:nvSpPr>
        <p:spPr>
          <a:xfrm rot="17191161" flipH="1" flipV="1">
            <a:off x="5464771" y="3509659"/>
            <a:ext cx="184766" cy="165924"/>
          </a:xfrm>
          <a:prstGeom prst="bentArrow">
            <a:avLst/>
          </a:prstGeom>
          <a:solidFill>
            <a:schemeClr val="tx1">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p:nvCxnSpPr>
        <p:spPr>
          <a:xfrm>
            <a:off x="4422714" y="4421580"/>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979477" y="4360634"/>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82239" y="3424398"/>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008220" y="2961836"/>
            <a:ext cx="2665381" cy="369332"/>
          </a:xfrm>
          <a:prstGeom prst="rect">
            <a:avLst/>
          </a:prstGeom>
          <a:noFill/>
        </p:spPr>
        <p:txBody>
          <a:bodyPr wrap="square" rtlCol="0">
            <a:spAutoFit/>
          </a:bodyPr>
          <a:lstStyle/>
          <a:p>
            <a:pPr algn="ctr"/>
            <a:r>
              <a:rPr lang="en-US" b="1" u="sng" dirty="0" smtClean="0"/>
              <a:t>Fully convolutional</a:t>
            </a:r>
            <a:endParaRPr lang="en-US" b="1" u="sng" dirty="0"/>
          </a:p>
        </p:txBody>
      </p:sp>
      <p:sp>
        <p:nvSpPr>
          <p:cNvPr id="49" name="TextBox 48"/>
          <p:cNvSpPr txBox="1"/>
          <p:nvPr/>
        </p:nvSpPr>
        <p:spPr>
          <a:xfrm>
            <a:off x="5530880" y="3209248"/>
            <a:ext cx="1215360" cy="461665"/>
          </a:xfrm>
          <a:prstGeom prst="rect">
            <a:avLst/>
          </a:prstGeom>
          <a:noFill/>
        </p:spPr>
        <p:txBody>
          <a:bodyPr wrap="square" rtlCol="0">
            <a:spAutoFit/>
          </a:bodyPr>
          <a:lstStyle/>
          <a:p>
            <a:pPr algn="ctr"/>
            <a:r>
              <a:rPr lang="en-US" sz="1200" dirty="0" smtClean="0"/>
              <a:t>Classification </a:t>
            </a:r>
            <a:r>
              <a:rPr lang="en-US" sz="1200" u="sng" dirty="0" smtClean="0"/>
              <a:t>Feature Maps</a:t>
            </a:r>
            <a:endParaRPr lang="en-US" sz="1200" u="sng" dirty="0"/>
          </a:p>
        </p:txBody>
      </p:sp>
      <p:sp>
        <p:nvSpPr>
          <p:cNvPr id="50" name="Rounded Rectangle 49"/>
          <p:cNvSpPr/>
          <p:nvPr/>
        </p:nvSpPr>
        <p:spPr>
          <a:xfrm>
            <a:off x="782320" y="1535729"/>
            <a:ext cx="7597370" cy="1382392"/>
          </a:xfrm>
          <a:prstGeom prst="roundRect">
            <a:avLst/>
          </a:prstGeom>
          <a:solidFill>
            <a:srgbClr val="F2F2F2">
              <a:alpha val="85000"/>
            </a:srgb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0000"/>
                </a:solidFill>
              </a:rPr>
              <a:t>Fully convolutional implementation:</a:t>
            </a:r>
          </a:p>
          <a:p>
            <a:pPr marL="400050" indent="-400050">
              <a:buFont typeface="+mj-lt"/>
              <a:buAutoNum type="romanLcPeriod"/>
            </a:pPr>
            <a:r>
              <a:rPr lang="en-US" sz="1600" dirty="0" smtClean="0">
                <a:solidFill>
                  <a:srgbClr val="000000"/>
                </a:solidFill>
              </a:rPr>
              <a:t>Dimensions of all FMs scale with input dim.</a:t>
            </a:r>
          </a:p>
          <a:p>
            <a:pPr marL="400050" indent="-400050">
              <a:buFont typeface="+mj-lt"/>
              <a:buAutoNum type="romanLcPeriod"/>
            </a:pPr>
            <a:r>
              <a:rPr lang="en-US" sz="1600" dirty="0" smtClean="0">
                <a:solidFill>
                  <a:srgbClr val="000000"/>
                </a:solidFill>
              </a:rPr>
              <a:t>Including Classification FMs!</a:t>
            </a:r>
          </a:p>
          <a:p>
            <a:pPr marL="400050" indent="-400050">
              <a:buFont typeface="+mj-lt"/>
              <a:buAutoNum type="romanLcPeriod"/>
            </a:pPr>
            <a:r>
              <a:rPr lang="en-US" sz="1600" u="sng" dirty="0" smtClean="0">
                <a:solidFill>
                  <a:srgbClr val="000000"/>
                </a:solidFill>
              </a:rPr>
              <a:t>Efficiency: Densely-predict multiple voxels in one pass, avoiding computational redundancy on overlapping context!</a:t>
            </a:r>
          </a:p>
        </p:txBody>
      </p:sp>
      <p:sp>
        <p:nvSpPr>
          <p:cNvPr id="54" name="Rounded Rectangle 53"/>
          <p:cNvSpPr/>
          <p:nvPr/>
        </p:nvSpPr>
        <p:spPr>
          <a:xfrm rot="1291407">
            <a:off x="7087229" y="4814489"/>
            <a:ext cx="2009285" cy="332534"/>
          </a:xfrm>
          <a:prstGeom prst="roundRect">
            <a:avLst/>
          </a:prstGeom>
          <a:solidFill>
            <a:srgbClr val="F2F2F2">
              <a:alpha val="85000"/>
            </a:srgb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Flexible &amp; efficient!</a:t>
            </a:r>
          </a:p>
        </p:txBody>
      </p:sp>
      <p:sp>
        <p:nvSpPr>
          <p:cNvPr id="59" name="TextBox 58"/>
          <p:cNvSpPr txBox="1"/>
          <p:nvPr/>
        </p:nvSpPr>
        <p:spPr>
          <a:xfrm>
            <a:off x="319527" y="4674153"/>
            <a:ext cx="6847839" cy="369332"/>
          </a:xfrm>
          <a:prstGeom prst="rect">
            <a:avLst/>
          </a:prstGeom>
          <a:noFill/>
        </p:spPr>
        <p:txBody>
          <a:bodyPr wrap="square" rtlCol="0">
            <a:spAutoFit/>
          </a:bodyPr>
          <a:lstStyle/>
          <a:p>
            <a:pPr algn="ctr"/>
            <a:r>
              <a:rPr lang="en-US" dirty="0" smtClean="0"/>
              <a:t>Can be efficiently applied on inputs of arbitrary dimensions!</a:t>
            </a:r>
            <a:endParaRPr lang="en-US" dirty="0"/>
          </a:p>
        </p:txBody>
      </p:sp>
      <p:grpSp>
        <p:nvGrpSpPr>
          <p:cNvPr id="6" name="Group 5"/>
          <p:cNvGrpSpPr/>
          <p:nvPr/>
        </p:nvGrpSpPr>
        <p:grpSpPr>
          <a:xfrm>
            <a:off x="281205" y="5314949"/>
            <a:ext cx="1039595" cy="1101394"/>
            <a:chOff x="281205" y="5314949"/>
            <a:chExt cx="1039595" cy="1101394"/>
          </a:xfrm>
        </p:grpSpPr>
        <p:pic>
          <p:nvPicPr>
            <p:cNvPr id="65" name="Picture 64" descr="fullConv2.png"/>
            <p:cNvPicPr>
              <a:picLocks noChangeAspect="1"/>
            </p:cNvPicPr>
            <p:nvPr/>
          </p:nvPicPr>
          <p:blipFill rotWithShape="1">
            <a:blip r:embed="rId7">
              <a:alphaModFix/>
              <a:extLst>
                <a:ext uri="{28A0092B-C50C-407E-A947-70E740481C1C}">
                  <a14:useLocalDpi xmlns:a14="http://schemas.microsoft.com/office/drawing/2010/main" val="0"/>
                </a:ext>
              </a:extLst>
            </a:blip>
            <a:srcRect l="275" t="19204" r="86956" b="19098"/>
            <a:stretch/>
          </p:blipFill>
          <p:spPr>
            <a:xfrm>
              <a:off x="281205" y="5314949"/>
              <a:ext cx="978860" cy="1101394"/>
            </a:xfrm>
            <a:prstGeom prst="rect">
              <a:avLst/>
            </a:prstGeom>
          </p:spPr>
        </p:pic>
        <p:sp>
          <p:nvSpPr>
            <p:cNvPr id="39" name="Freeform 38"/>
            <p:cNvSpPr/>
            <p:nvPr/>
          </p:nvSpPr>
          <p:spPr>
            <a:xfrm>
              <a:off x="833120" y="5842000"/>
              <a:ext cx="487680" cy="203200"/>
            </a:xfrm>
            <a:custGeom>
              <a:avLst/>
              <a:gdLst>
                <a:gd name="connsiteX0" fmla="*/ 0 w 487680"/>
                <a:gd name="connsiteY0" fmla="*/ 0 h 203200"/>
                <a:gd name="connsiteX1" fmla="*/ 172720 w 487680"/>
                <a:gd name="connsiteY1" fmla="*/ 172720 h 203200"/>
                <a:gd name="connsiteX2" fmla="*/ 487680 w 487680"/>
                <a:gd name="connsiteY2" fmla="*/ 203200 h 203200"/>
              </a:gdLst>
              <a:ahLst/>
              <a:cxnLst>
                <a:cxn ang="0">
                  <a:pos x="connsiteX0" y="connsiteY0"/>
                </a:cxn>
                <a:cxn ang="0">
                  <a:pos x="connsiteX1" y="connsiteY1"/>
                </a:cxn>
                <a:cxn ang="0">
                  <a:pos x="connsiteX2" y="connsiteY2"/>
                </a:cxn>
              </a:cxnLst>
              <a:rect l="l" t="t" r="r" b="b"/>
              <a:pathLst>
                <a:path w="487680" h="203200">
                  <a:moveTo>
                    <a:pt x="0" y="0"/>
                  </a:moveTo>
                  <a:cubicBezTo>
                    <a:pt x="45720" y="69426"/>
                    <a:pt x="91440" y="138853"/>
                    <a:pt x="172720" y="172720"/>
                  </a:cubicBezTo>
                  <a:cubicBezTo>
                    <a:pt x="254000" y="206587"/>
                    <a:pt x="431800" y="199813"/>
                    <a:pt x="487680" y="203200"/>
                  </a:cubicBezTo>
                </a:path>
              </a:pathLst>
            </a:custGeom>
            <a:ln>
              <a:solidFill>
                <a:srgbClr val="AB0202"/>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 name="Group 4"/>
          <p:cNvGrpSpPr/>
          <p:nvPr/>
        </p:nvGrpSpPr>
        <p:grpSpPr>
          <a:xfrm>
            <a:off x="1336269" y="5073814"/>
            <a:ext cx="6211043" cy="1667553"/>
            <a:chOff x="1336269" y="5073814"/>
            <a:chExt cx="6211043" cy="1667553"/>
          </a:xfrm>
        </p:grpSpPr>
        <p:pic>
          <p:nvPicPr>
            <p:cNvPr id="60" name="Picture 59" descr="fullConv2.png"/>
            <p:cNvPicPr>
              <a:picLocks noChangeAspect="1"/>
            </p:cNvPicPr>
            <p:nvPr/>
          </p:nvPicPr>
          <p:blipFill rotWithShape="1">
            <a:blip r:embed="rId7">
              <a:alphaModFix/>
              <a:extLst>
                <a:ext uri="{28A0092B-C50C-407E-A947-70E740481C1C}">
                  <a14:useLocalDpi xmlns:a14="http://schemas.microsoft.com/office/drawing/2010/main" val="0"/>
                </a:ext>
              </a:extLst>
            </a:blip>
            <a:srcRect l="13273"/>
            <a:stretch/>
          </p:blipFill>
          <p:spPr>
            <a:xfrm>
              <a:off x="1336269" y="5073814"/>
              <a:ext cx="6211043" cy="1667553"/>
            </a:xfrm>
            <a:prstGeom prst="rect">
              <a:avLst/>
            </a:prstGeom>
          </p:spPr>
        </p:pic>
        <p:sp>
          <p:nvSpPr>
            <p:cNvPr id="43" name="TextBox 42"/>
            <p:cNvSpPr txBox="1"/>
            <p:nvPr/>
          </p:nvSpPr>
          <p:spPr>
            <a:xfrm>
              <a:off x="1449733" y="6024880"/>
              <a:ext cx="416561" cy="276999"/>
            </a:xfrm>
            <a:prstGeom prst="rect">
              <a:avLst/>
            </a:prstGeom>
            <a:noFill/>
          </p:spPr>
          <p:txBody>
            <a:bodyPr wrap="square" rtlCol="0">
              <a:spAutoFit/>
            </a:bodyPr>
            <a:lstStyle/>
            <a:p>
              <a:r>
                <a:rPr lang="en-US" sz="1200" dirty="0" smtClean="0">
                  <a:solidFill>
                    <a:srgbClr val="11E022"/>
                  </a:solidFill>
                </a:rPr>
                <a:t>17</a:t>
              </a:r>
              <a:r>
                <a:rPr lang="en-US" sz="1200" baseline="30000" dirty="0" smtClean="0">
                  <a:solidFill>
                    <a:srgbClr val="11E022"/>
                  </a:solidFill>
                </a:rPr>
                <a:t>3</a:t>
              </a:r>
              <a:endParaRPr lang="en-US" sz="1200" baseline="30000" dirty="0">
                <a:solidFill>
                  <a:srgbClr val="11E022"/>
                </a:solidFill>
              </a:endParaRPr>
            </a:p>
          </p:txBody>
        </p:sp>
      </p:grpSp>
      <p:sp>
        <p:nvSpPr>
          <p:cNvPr id="66" name="TextBox 65"/>
          <p:cNvSpPr txBox="1"/>
          <p:nvPr/>
        </p:nvSpPr>
        <p:spPr>
          <a:xfrm>
            <a:off x="1046480" y="5166056"/>
            <a:ext cx="1322455" cy="461665"/>
          </a:xfrm>
          <a:prstGeom prst="rect">
            <a:avLst/>
          </a:prstGeom>
          <a:noFill/>
        </p:spPr>
        <p:txBody>
          <a:bodyPr wrap="square" rtlCol="0">
            <a:spAutoFit/>
          </a:bodyPr>
          <a:lstStyle/>
          <a:p>
            <a:pPr algn="ctr"/>
            <a:r>
              <a:rPr lang="en-US" sz="1200" dirty="0" smtClean="0"/>
              <a:t>Image segment/</a:t>
            </a:r>
            <a:br>
              <a:rPr lang="en-US" sz="1200" dirty="0" smtClean="0"/>
            </a:br>
            <a:r>
              <a:rPr lang="en-US" sz="1200" dirty="0" smtClean="0"/>
              <a:t>sub-volume</a:t>
            </a:r>
            <a:endParaRPr lang="en-US" sz="1200" dirty="0"/>
          </a:p>
        </p:txBody>
      </p:sp>
      <p:sp>
        <p:nvSpPr>
          <p:cNvPr id="67" name="Rounded Rectangle 66"/>
          <p:cNvSpPr/>
          <p:nvPr/>
        </p:nvSpPr>
        <p:spPr>
          <a:xfrm>
            <a:off x="6074441" y="5073814"/>
            <a:ext cx="1538212" cy="407402"/>
          </a:xfrm>
          <a:prstGeom prst="roundRect">
            <a:avLst/>
          </a:prstGeom>
          <a:noFill/>
          <a:ln w="38100" cmpd="sng">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Segmentation of </a:t>
            </a:r>
            <a:r>
              <a:rPr lang="en-US" sz="1200" dirty="0" smtClean="0">
                <a:solidFill>
                  <a:srgbClr val="000000"/>
                </a:solidFill>
              </a:rPr>
              <a:t>multiple (9</a:t>
            </a:r>
            <a:r>
              <a:rPr lang="en-US" sz="1200" baseline="30000" dirty="0" smtClean="0">
                <a:solidFill>
                  <a:srgbClr val="000000"/>
                </a:solidFill>
              </a:rPr>
              <a:t>3</a:t>
            </a:r>
            <a:r>
              <a:rPr lang="en-US" sz="1200" dirty="0" smtClean="0">
                <a:solidFill>
                  <a:srgbClr val="000000"/>
                </a:solidFill>
              </a:rPr>
              <a:t>) voxels</a:t>
            </a:r>
            <a:endParaRPr lang="en-US" sz="1200" u="sng" dirty="0">
              <a:solidFill>
                <a:srgbClr val="000000"/>
              </a:solidFill>
            </a:endParaRPr>
          </a:p>
        </p:txBody>
      </p:sp>
      <p:cxnSp>
        <p:nvCxnSpPr>
          <p:cNvPr id="61" name="Straight Connector 60"/>
          <p:cNvCxnSpPr/>
          <p:nvPr/>
        </p:nvCxnSpPr>
        <p:spPr>
          <a:xfrm>
            <a:off x="1885411" y="6498977"/>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957344" y="6587192"/>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635896" y="6546552"/>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401792" y="6505024"/>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6644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case12386_14_sl92_flairStripped.png"/>
          <p:cNvPicPr>
            <a:picLocks noChangeAspect="1"/>
          </p:cNvPicPr>
          <p:nvPr/>
        </p:nvPicPr>
        <p:blipFill rotWithShape="1">
          <a:blip r:embed="rId3">
            <a:extLst>
              <a:ext uri="{28A0092B-C50C-407E-A947-70E740481C1C}">
                <a14:useLocalDpi xmlns:a14="http://schemas.microsoft.com/office/drawing/2010/main" val="0"/>
              </a:ext>
            </a:extLst>
          </a:blip>
          <a:srcRect l="20823" t="8692" r="18345" b="9578"/>
          <a:stretch/>
        </p:blipFill>
        <p:spPr>
          <a:xfrm>
            <a:off x="6722531" y="2598453"/>
            <a:ext cx="2114667" cy="2672218"/>
          </a:xfrm>
          <a:prstGeom prst="rect">
            <a:avLst/>
          </a:prstGeom>
        </p:spPr>
      </p:pic>
      <p:graphicFrame>
        <p:nvGraphicFramePr>
          <p:cNvPr id="21" name="Table 20"/>
          <p:cNvGraphicFramePr>
            <a:graphicFrameLocks noGrp="1" noChangeAspect="1"/>
          </p:cNvGraphicFramePr>
          <p:nvPr>
            <p:extLst>
              <p:ext uri="{D42A27DB-BD31-4B8C-83A1-F6EECF244321}">
                <p14:modId xmlns:p14="http://schemas.microsoft.com/office/powerpoint/2010/main" val="3029962946"/>
              </p:ext>
            </p:extLst>
          </p:nvPr>
        </p:nvGraphicFramePr>
        <p:xfrm>
          <a:off x="6728768" y="2601985"/>
          <a:ext cx="2108430" cy="2668686"/>
        </p:xfrm>
        <a:graphic>
          <a:graphicData uri="http://schemas.openxmlformats.org/drawingml/2006/table">
            <a:tbl>
              <a:tblPr firstRow="1" bandRow="1">
                <a:tableStyleId>{5C22544A-7EE6-4342-B048-85BDC9FD1C3A}</a:tableStyleId>
              </a:tblPr>
              <a:tblGrid>
                <a:gridCol w="421686"/>
                <a:gridCol w="421686"/>
                <a:gridCol w="421686"/>
                <a:gridCol w="421686"/>
                <a:gridCol w="421686"/>
              </a:tblGrid>
              <a:tr h="444781">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bl>
          </a:graphicData>
        </a:graphic>
      </p:graphicFrame>
      <p:pic>
        <p:nvPicPr>
          <p:cNvPr id="12" name="Picture 11" descr="case12386_14_sl92_flairStripped.png"/>
          <p:cNvPicPr>
            <a:picLocks noChangeAspect="1"/>
          </p:cNvPicPr>
          <p:nvPr/>
        </p:nvPicPr>
        <p:blipFill rotWithShape="1">
          <a:blip r:embed="rId3">
            <a:extLst>
              <a:ext uri="{28A0092B-C50C-407E-A947-70E740481C1C}">
                <a14:useLocalDpi xmlns:a14="http://schemas.microsoft.com/office/drawing/2010/main" val="0"/>
              </a:ext>
            </a:extLst>
          </a:blip>
          <a:srcRect l="20823" t="8692" r="18345" b="9578"/>
          <a:stretch/>
        </p:blipFill>
        <p:spPr>
          <a:xfrm>
            <a:off x="363068" y="2604433"/>
            <a:ext cx="2114667" cy="2672218"/>
          </a:xfrm>
          <a:prstGeom prst="rect">
            <a:avLst/>
          </a:prstGeom>
        </p:spPr>
      </p:pic>
      <p:graphicFrame>
        <p:nvGraphicFramePr>
          <p:cNvPr id="8" name="Table 7"/>
          <p:cNvGraphicFramePr>
            <a:graphicFrameLocks noGrp="1" noChangeAspect="1"/>
          </p:cNvGraphicFramePr>
          <p:nvPr>
            <p:extLst>
              <p:ext uri="{D42A27DB-BD31-4B8C-83A1-F6EECF244321}">
                <p14:modId xmlns:p14="http://schemas.microsoft.com/office/powerpoint/2010/main" val="2996539413"/>
              </p:ext>
            </p:extLst>
          </p:nvPr>
        </p:nvGraphicFramePr>
        <p:xfrm>
          <a:off x="363069" y="2601985"/>
          <a:ext cx="2108430" cy="2668686"/>
        </p:xfrm>
        <a:graphic>
          <a:graphicData uri="http://schemas.openxmlformats.org/drawingml/2006/table">
            <a:tbl>
              <a:tblPr firstRow="1" bandRow="1">
                <a:tableStyleId>{5C22544A-7EE6-4342-B048-85BDC9FD1C3A}</a:tableStyleId>
              </a:tblPr>
              <a:tblGrid>
                <a:gridCol w="421686"/>
                <a:gridCol w="421686"/>
                <a:gridCol w="421686"/>
                <a:gridCol w="421686"/>
                <a:gridCol w="421686"/>
              </a:tblGrid>
              <a:tr h="444781">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bl>
          </a:graphicData>
        </a:graphic>
      </p:graphicFrame>
      <p:sp>
        <p:nvSpPr>
          <p:cNvPr id="3" name="Title 2"/>
          <p:cNvSpPr>
            <a:spLocks noGrp="1"/>
          </p:cNvSpPr>
          <p:nvPr>
            <p:ph type="title"/>
          </p:nvPr>
        </p:nvSpPr>
        <p:spPr/>
        <p:txBody>
          <a:bodyPr/>
          <a:lstStyle/>
          <a:p>
            <a:r>
              <a:rPr lang="en-US" dirty="0" smtClean="0"/>
              <a:t>Tiling an image for segmentation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20" name="Picture 19"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4" t="8650" r="67226" b="77437"/>
          <a:stretch/>
        </p:blipFill>
        <p:spPr>
          <a:xfrm>
            <a:off x="6736621" y="2598453"/>
            <a:ext cx="415426" cy="454868"/>
          </a:xfrm>
          <a:prstGeom prst="rect">
            <a:avLst/>
          </a:prstGeom>
        </p:spPr>
      </p:pic>
      <p:pic>
        <p:nvPicPr>
          <p:cNvPr id="23" name="Picture 22"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4" t="8650" r="67226" b="77437"/>
          <a:stretch/>
        </p:blipFill>
        <p:spPr>
          <a:xfrm>
            <a:off x="7152048" y="2601985"/>
            <a:ext cx="415426" cy="454868"/>
          </a:xfrm>
          <a:prstGeom prst="rect">
            <a:avLst/>
          </a:prstGeom>
        </p:spPr>
      </p:pic>
      <p:pic>
        <p:nvPicPr>
          <p:cNvPr id="24" name="Picture 23"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45130" t="8650" r="42270" b="77437"/>
          <a:stretch/>
        </p:blipFill>
        <p:spPr>
          <a:xfrm>
            <a:off x="7567474" y="2598453"/>
            <a:ext cx="438012" cy="454868"/>
          </a:xfrm>
          <a:prstGeom prst="rect">
            <a:avLst/>
          </a:prstGeom>
        </p:spPr>
      </p:pic>
      <p:pic>
        <p:nvPicPr>
          <p:cNvPr id="25" name="Picture 24"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57731" t="8650" r="30578" b="77545"/>
          <a:stretch/>
        </p:blipFill>
        <p:spPr>
          <a:xfrm>
            <a:off x="8005486" y="2601985"/>
            <a:ext cx="406400" cy="451336"/>
          </a:xfrm>
          <a:prstGeom prst="rect">
            <a:avLst/>
          </a:prstGeom>
        </p:spPr>
      </p:pic>
      <p:pic>
        <p:nvPicPr>
          <p:cNvPr id="26" name="Picture 25"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69421" t="8650" r="18343" b="77437"/>
          <a:stretch/>
        </p:blipFill>
        <p:spPr>
          <a:xfrm>
            <a:off x="8411886" y="2598453"/>
            <a:ext cx="425312" cy="454868"/>
          </a:xfrm>
          <a:prstGeom prst="rect">
            <a:avLst/>
          </a:prstGeom>
        </p:spPr>
      </p:pic>
      <p:pic>
        <p:nvPicPr>
          <p:cNvPr id="27" name="Picture 26"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22455" r="67000" b="63872"/>
          <a:stretch/>
        </p:blipFill>
        <p:spPr>
          <a:xfrm>
            <a:off x="6728768" y="3053321"/>
            <a:ext cx="423279" cy="447040"/>
          </a:xfrm>
          <a:prstGeom prst="rect">
            <a:avLst/>
          </a:prstGeom>
        </p:spPr>
      </p:pic>
      <p:pic>
        <p:nvPicPr>
          <p:cNvPr id="28" name="Picture 27"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22455" r="67000" b="63872"/>
          <a:stretch/>
        </p:blipFill>
        <p:spPr>
          <a:xfrm>
            <a:off x="7144195" y="3053321"/>
            <a:ext cx="423279" cy="447040"/>
          </a:xfrm>
          <a:prstGeom prst="rect">
            <a:avLst/>
          </a:prstGeom>
        </p:spPr>
      </p:pic>
      <p:pic>
        <p:nvPicPr>
          <p:cNvPr id="29" name="Picture 28"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44725" t="22454" r="42674" b="63873"/>
          <a:stretch/>
        </p:blipFill>
        <p:spPr>
          <a:xfrm>
            <a:off x="7567474" y="3053321"/>
            <a:ext cx="438012" cy="447040"/>
          </a:xfrm>
          <a:prstGeom prst="rect">
            <a:avLst/>
          </a:prstGeom>
        </p:spPr>
      </p:pic>
      <p:pic>
        <p:nvPicPr>
          <p:cNvPr id="30" name="Picture 29"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57731" t="22563" r="30578" b="63764"/>
          <a:stretch/>
        </p:blipFill>
        <p:spPr>
          <a:xfrm>
            <a:off x="8005486" y="3053321"/>
            <a:ext cx="406400" cy="447040"/>
          </a:xfrm>
          <a:prstGeom prst="rect">
            <a:avLst/>
          </a:prstGeom>
        </p:spPr>
      </p:pic>
      <p:pic>
        <p:nvPicPr>
          <p:cNvPr id="31" name="Picture 30"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69421" t="22454" r="18343" b="63873"/>
          <a:stretch/>
        </p:blipFill>
        <p:spPr>
          <a:xfrm>
            <a:off x="8411886" y="3053321"/>
            <a:ext cx="425312" cy="447040"/>
          </a:xfrm>
          <a:prstGeom prst="rect">
            <a:avLst/>
          </a:prstGeom>
        </p:spPr>
      </p:pic>
      <p:pic>
        <p:nvPicPr>
          <p:cNvPr id="32" name="Picture 31"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6722531" y="3500361"/>
            <a:ext cx="429517" cy="436880"/>
          </a:xfrm>
          <a:prstGeom prst="rect">
            <a:avLst/>
          </a:prstGeom>
        </p:spPr>
      </p:pic>
      <p:pic>
        <p:nvPicPr>
          <p:cNvPr id="33" name="Picture 32"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33179" t="36235" r="54870" b="50403"/>
          <a:stretch/>
        </p:blipFill>
        <p:spPr>
          <a:xfrm>
            <a:off x="7152047" y="3500361"/>
            <a:ext cx="415427" cy="436880"/>
          </a:xfrm>
          <a:prstGeom prst="rect">
            <a:avLst/>
          </a:prstGeom>
        </p:spPr>
      </p:pic>
      <p:pic>
        <p:nvPicPr>
          <p:cNvPr id="34" name="Picture 33"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45130" t="36235" r="42270" b="50403"/>
          <a:stretch/>
        </p:blipFill>
        <p:spPr>
          <a:xfrm>
            <a:off x="7567474" y="3500361"/>
            <a:ext cx="438012" cy="436880"/>
          </a:xfrm>
          <a:prstGeom prst="rect">
            <a:avLst/>
          </a:prstGeom>
        </p:spPr>
      </p:pic>
      <p:pic>
        <p:nvPicPr>
          <p:cNvPr id="35" name="Picture 34"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57731" t="36235" r="30578" b="50403"/>
          <a:stretch/>
        </p:blipFill>
        <p:spPr>
          <a:xfrm>
            <a:off x="8005486" y="3500361"/>
            <a:ext cx="406400" cy="436880"/>
          </a:xfrm>
          <a:prstGeom prst="rect">
            <a:avLst/>
          </a:prstGeom>
        </p:spPr>
      </p:pic>
      <p:pic>
        <p:nvPicPr>
          <p:cNvPr id="36" name="Picture 35"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69421" t="36235" r="18343" b="50403"/>
          <a:stretch/>
        </p:blipFill>
        <p:spPr>
          <a:xfrm>
            <a:off x="8411886" y="3500361"/>
            <a:ext cx="425312" cy="436880"/>
          </a:xfrm>
          <a:prstGeom prst="rect">
            <a:avLst/>
          </a:prstGeom>
        </p:spPr>
      </p:pic>
      <p:pic>
        <p:nvPicPr>
          <p:cNvPr id="37" name="Picture 36"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69421" t="49597" r="18343" b="36730"/>
          <a:stretch/>
        </p:blipFill>
        <p:spPr>
          <a:xfrm>
            <a:off x="8411886" y="3937241"/>
            <a:ext cx="425312" cy="447040"/>
          </a:xfrm>
          <a:prstGeom prst="rect">
            <a:avLst/>
          </a:prstGeom>
        </p:spPr>
      </p:pic>
      <p:pic>
        <p:nvPicPr>
          <p:cNvPr id="38" name="Picture 37"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45130" t="49489" r="42270" b="36838"/>
          <a:stretch/>
        </p:blipFill>
        <p:spPr>
          <a:xfrm>
            <a:off x="7567474" y="3937241"/>
            <a:ext cx="438012" cy="447040"/>
          </a:xfrm>
          <a:prstGeom prst="rect">
            <a:avLst/>
          </a:prstGeom>
        </p:spPr>
      </p:pic>
      <p:pic>
        <p:nvPicPr>
          <p:cNvPr id="39" name="Picture 38"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6726461" y="3937241"/>
            <a:ext cx="429517" cy="436880"/>
          </a:xfrm>
          <a:prstGeom prst="rect">
            <a:avLst/>
          </a:prstGeom>
        </p:spPr>
      </p:pic>
      <p:pic>
        <p:nvPicPr>
          <p:cNvPr id="40" name="Picture 39"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7144195" y="3937241"/>
            <a:ext cx="429517" cy="436880"/>
          </a:xfrm>
          <a:prstGeom prst="rect">
            <a:avLst/>
          </a:prstGeom>
        </p:spPr>
      </p:pic>
      <p:pic>
        <p:nvPicPr>
          <p:cNvPr id="41" name="Picture 40"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7995326" y="3937241"/>
            <a:ext cx="429517" cy="436880"/>
          </a:xfrm>
          <a:prstGeom prst="rect">
            <a:avLst/>
          </a:prstGeom>
        </p:spPr>
      </p:pic>
      <p:pic>
        <p:nvPicPr>
          <p:cNvPr id="42" name="Picture 41"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6726461" y="4374121"/>
            <a:ext cx="429517" cy="447040"/>
          </a:xfrm>
          <a:prstGeom prst="rect">
            <a:avLst/>
          </a:prstGeom>
        </p:spPr>
      </p:pic>
      <p:pic>
        <p:nvPicPr>
          <p:cNvPr id="43" name="Picture 42"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7145818" y="4374121"/>
            <a:ext cx="429517" cy="447040"/>
          </a:xfrm>
          <a:prstGeom prst="rect">
            <a:avLst/>
          </a:prstGeom>
        </p:spPr>
      </p:pic>
      <p:pic>
        <p:nvPicPr>
          <p:cNvPr id="44" name="Picture 43"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7562378" y="4384281"/>
            <a:ext cx="429517" cy="436880"/>
          </a:xfrm>
          <a:prstGeom prst="rect">
            <a:avLst/>
          </a:prstGeom>
        </p:spPr>
      </p:pic>
      <p:pic>
        <p:nvPicPr>
          <p:cNvPr id="45" name="Picture 44"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092"/>
          <a:stretch/>
        </p:blipFill>
        <p:spPr>
          <a:xfrm>
            <a:off x="7989098" y="4374121"/>
            <a:ext cx="429517" cy="447040"/>
          </a:xfrm>
          <a:prstGeom prst="rect">
            <a:avLst/>
          </a:prstGeom>
        </p:spPr>
      </p:pic>
      <p:pic>
        <p:nvPicPr>
          <p:cNvPr id="46" name="Picture 45"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8407056" y="4384281"/>
            <a:ext cx="429517" cy="436880"/>
          </a:xfrm>
          <a:prstGeom prst="rect">
            <a:avLst/>
          </a:prstGeom>
        </p:spPr>
      </p:pic>
      <p:pic>
        <p:nvPicPr>
          <p:cNvPr id="47" name="Picture 46"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6724838" y="4821161"/>
            <a:ext cx="429517" cy="447040"/>
          </a:xfrm>
          <a:prstGeom prst="rect">
            <a:avLst/>
          </a:prstGeom>
        </p:spPr>
      </p:pic>
      <p:pic>
        <p:nvPicPr>
          <p:cNvPr id="48" name="Picture 47"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7154355" y="4821161"/>
            <a:ext cx="429517" cy="447040"/>
          </a:xfrm>
          <a:prstGeom prst="rect">
            <a:avLst/>
          </a:prstGeom>
        </p:spPr>
      </p:pic>
      <p:pic>
        <p:nvPicPr>
          <p:cNvPr id="49" name="Picture 48"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7575969" y="4821161"/>
            <a:ext cx="429517" cy="447040"/>
          </a:xfrm>
          <a:prstGeom prst="rect">
            <a:avLst/>
          </a:prstGeom>
        </p:spPr>
      </p:pic>
      <p:pic>
        <p:nvPicPr>
          <p:cNvPr id="50" name="Picture 49"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7982369" y="4823631"/>
            <a:ext cx="429517" cy="447040"/>
          </a:xfrm>
          <a:prstGeom prst="rect">
            <a:avLst/>
          </a:prstGeom>
        </p:spPr>
      </p:pic>
      <p:pic>
        <p:nvPicPr>
          <p:cNvPr id="51" name="Picture 50"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8408455" y="4821161"/>
            <a:ext cx="429517" cy="447040"/>
          </a:xfrm>
          <a:prstGeom prst="rect">
            <a:avLst/>
          </a:prstGeom>
        </p:spPr>
      </p:pic>
      <p:sp>
        <p:nvSpPr>
          <p:cNvPr id="2" name="Rectangle 1"/>
          <p:cNvSpPr/>
          <p:nvPr/>
        </p:nvSpPr>
        <p:spPr>
          <a:xfrm>
            <a:off x="266011" y="2510833"/>
            <a:ext cx="609600" cy="65024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pic>
        <p:nvPicPr>
          <p:cNvPr id="58" name="Picture 57" descr="fcCnnClean.png"/>
          <p:cNvPicPr>
            <a:picLocks noChangeAspect="1"/>
          </p:cNvPicPr>
          <p:nvPr/>
        </p:nvPicPr>
        <p:blipFill rotWithShape="1">
          <a:blip r:embed="rId5">
            <a:extLst>
              <a:ext uri="{28A0092B-C50C-407E-A947-70E740481C1C}">
                <a14:useLocalDpi xmlns:a14="http://schemas.microsoft.com/office/drawing/2010/main" val="0"/>
              </a:ext>
            </a:extLst>
          </a:blip>
          <a:srcRect l="23400" r="10800"/>
          <a:stretch/>
        </p:blipFill>
        <p:spPr>
          <a:xfrm>
            <a:off x="2986759" y="3078671"/>
            <a:ext cx="3549699" cy="1142474"/>
          </a:xfrm>
          <a:prstGeom prst="rect">
            <a:avLst/>
          </a:prstGeom>
        </p:spPr>
      </p:pic>
      <p:sp>
        <p:nvSpPr>
          <p:cNvPr id="4" name="TextBox 3"/>
          <p:cNvSpPr txBox="1"/>
          <p:nvPr/>
        </p:nvSpPr>
        <p:spPr>
          <a:xfrm>
            <a:off x="1001889" y="5295193"/>
            <a:ext cx="7634112" cy="1477328"/>
          </a:xfrm>
          <a:prstGeom prst="rect">
            <a:avLst/>
          </a:prstGeom>
          <a:noFill/>
        </p:spPr>
        <p:txBody>
          <a:bodyPr wrap="square" rtlCol="0">
            <a:spAutoFit/>
          </a:bodyPr>
          <a:lstStyle/>
          <a:p>
            <a:r>
              <a:rPr lang="en-US" u="sng" dirty="0" smtClean="0"/>
              <a:t>Bigger input tiles </a:t>
            </a:r>
            <a:r>
              <a:rPr lang="en-US" dirty="0" smtClean="0"/>
              <a:t>(segments):</a:t>
            </a:r>
          </a:p>
          <a:p>
            <a:pPr marL="285750" indent="-285750">
              <a:buFont typeface="Arial"/>
              <a:buChar char="•"/>
            </a:pPr>
            <a:r>
              <a:rPr lang="en-US" dirty="0" smtClean="0"/>
              <a:t>Require </a:t>
            </a:r>
            <a:r>
              <a:rPr lang="en-US" u="sng" dirty="0" smtClean="0"/>
              <a:t>more memory</a:t>
            </a:r>
            <a:r>
              <a:rPr lang="en-US" dirty="0" smtClean="0"/>
              <a:t>. Because all FMs expand.</a:t>
            </a:r>
          </a:p>
          <a:p>
            <a:pPr marL="285750" indent="-285750">
              <a:buFont typeface="Arial"/>
              <a:buChar char="•"/>
            </a:pPr>
            <a:r>
              <a:rPr lang="en-US" u="sng" dirty="0" smtClean="0"/>
              <a:t>Less computational redundancy</a:t>
            </a:r>
            <a:r>
              <a:rPr lang="en-US" dirty="0" smtClean="0"/>
              <a:t> because of less overlap in between. </a:t>
            </a:r>
            <a:br>
              <a:rPr lang="en-US" dirty="0" smtClean="0"/>
            </a:br>
            <a:endParaRPr lang="en-US" dirty="0"/>
          </a:p>
          <a:p>
            <a:pPr marL="285750" indent="-285750">
              <a:buFont typeface="Wingdings" charset="2"/>
              <a:buChar char="Ø"/>
            </a:pPr>
            <a:r>
              <a:rPr lang="en-US" dirty="0" smtClean="0"/>
              <a:t>Tiles at </a:t>
            </a:r>
            <a:r>
              <a:rPr lang="en-US" u="sng" dirty="0" smtClean="0"/>
              <a:t>testing</a:t>
            </a:r>
            <a:r>
              <a:rPr lang="en-US" dirty="0" smtClean="0"/>
              <a:t> time do not need to be the same size as at </a:t>
            </a:r>
            <a:r>
              <a:rPr lang="en-US" u="sng" dirty="0" smtClean="0"/>
              <a:t>training</a:t>
            </a:r>
            <a:r>
              <a:rPr lang="en-US" dirty="0" smtClean="0"/>
              <a:t>.</a:t>
            </a:r>
            <a:endParaRPr lang="en-US" dirty="0"/>
          </a:p>
        </p:txBody>
      </p:sp>
      <p:sp>
        <p:nvSpPr>
          <p:cNvPr id="11" name="Right Arrow 10"/>
          <p:cNvSpPr/>
          <p:nvPr/>
        </p:nvSpPr>
        <p:spPr>
          <a:xfrm>
            <a:off x="2577989" y="3409156"/>
            <a:ext cx="307661" cy="578221"/>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Rectangle 56"/>
          <p:cNvSpPr/>
          <p:nvPr/>
        </p:nvSpPr>
        <p:spPr>
          <a:xfrm>
            <a:off x="691462" y="2517649"/>
            <a:ext cx="609600" cy="65024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grpSp>
        <p:nvGrpSpPr>
          <p:cNvPr id="16" name="Group 15"/>
          <p:cNvGrpSpPr/>
          <p:nvPr/>
        </p:nvGrpSpPr>
        <p:grpSpPr>
          <a:xfrm>
            <a:off x="496313" y="1320585"/>
            <a:ext cx="4578786" cy="1132471"/>
            <a:chOff x="496313" y="1320585"/>
            <a:chExt cx="4578786" cy="1132471"/>
          </a:xfrm>
        </p:grpSpPr>
        <p:pic>
          <p:nvPicPr>
            <p:cNvPr id="5" name="Picture 4" descr="halfRecFieldOob.png"/>
            <p:cNvPicPr>
              <a:picLocks noChangeAspect="1"/>
            </p:cNvPicPr>
            <p:nvPr/>
          </p:nvPicPr>
          <p:blipFill rotWithShape="1">
            <a:blip r:embed="rId6">
              <a:extLst>
                <a:ext uri="{28A0092B-C50C-407E-A947-70E740481C1C}">
                  <a14:useLocalDpi xmlns:a14="http://schemas.microsoft.com/office/drawing/2010/main" val="0"/>
                </a:ext>
              </a:extLst>
            </a:blip>
            <a:srcRect t="2" r="2858" b="2013"/>
            <a:stretch/>
          </p:blipFill>
          <p:spPr>
            <a:xfrm>
              <a:off x="1189084" y="1420183"/>
              <a:ext cx="974626" cy="1032873"/>
            </a:xfrm>
            <a:prstGeom prst="rect">
              <a:avLst/>
            </a:prstGeom>
          </p:spPr>
        </p:pic>
        <p:sp>
          <p:nvSpPr>
            <p:cNvPr id="7" name="Right Bracket 6"/>
            <p:cNvSpPr/>
            <p:nvPr/>
          </p:nvSpPr>
          <p:spPr>
            <a:xfrm>
              <a:off x="2234249" y="1420183"/>
              <a:ext cx="45719" cy="158505"/>
            </a:xfrm>
            <a:prstGeom prst="rightBracket">
              <a:avLst/>
            </a:prstGeom>
            <a:noFill/>
            <a:ln w="285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Right Bracket 54"/>
            <p:cNvSpPr/>
            <p:nvPr/>
          </p:nvSpPr>
          <p:spPr>
            <a:xfrm>
              <a:off x="2240853" y="2256258"/>
              <a:ext cx="45719" cy="158505"/>
            </a:xfrm>
            <a:prstGeom prst="rightBracket">
              <a:avLst/>
            </a:prstGeom>
            <a:noFill/>
            <a:ln w="285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p:cNvSpPr/>
            <p:nvPr/>
          </p:nvSpPr>
          <p:spPr>
            <a:xfrm rot="16200000">
              <a:off x="2046300" y="1294416"/>
              <a:ext cx="76316" cy="158504"/>
            </a:xfrm>
            <a:prstGeom prst="rightBracket">
              <a:avLst/>
            </a:prstGeom>
            <a:noFill/>
            <a:ln w="285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2367931" y="1374039"/>
              <a:ext cx="2707168" cy="954107"/>
            </a:xfrm>
            <a:prstGeom prst="rect">
              <a:avLst/>
            </a:prstGeom>
            <a:noFill/>
            <a:ln>
              <a:solidFill>
                <a:schemeClr val="bg1">
                  <a:lumMod val="50000"/>
                </a:schemeClr>
              </a:solidFill>
              <a:prstDash val="sysDash"/>
            </a:ln>
          </p:spPr>
          <p:txBody>
            <a:bodyPr wrap="square" rtlCol="0">
              <a:spAutoFit/>
            </a:bodyPr>
            <a:lstStyle/>
            <a:p>
              <a:pPr algn="ctr"/>
              <a:r>
                <a:rPr lang="en-US" sz="1400" dirty="0" smtClean="0"/>
                <a:t>Out of bounds for valid conv. (half receptive field)</a:t>
              </a:r>
            </a:p>
            <a:p>
              <a:pPr algn="ctr"/>
              <a:r>
                <a:rPr lang="en-US" sz="1400" dirty="0" smtClean="0"/>
                <a:t>Redundant repeated convolutions still happen here.</a:t>
              </a:r>
              <a:endParaRPr lang="en-US" sz="1400" dirty="0"/>
            </a:p>
          </p:txBody>
        </p:sp>
        <p:sp>
          <p:nvSpPr>
            <p:cNvPr id="10" name="Bent Arrow 9"/>
            <p:cNvSpPr/>
            <p:nvPr/>
          </p:nvSpPr>
          <p:spPr>
            <a:xfrm>
              <a:off x="496313" y="1821556"/>
              <a:ext cx="567960" cy="573560"/>
            </a:xfrm>
            <a:prstGeom prst="bentArrow">
              <a:avLst/>
            </a:prstGeom>
            <a:solidFill>
              <a:schemeClr val="tx1">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0" name="Right Bracket 59"/>
            <p:cNvSpPr/>
            <p:nvPr/>
          </p:nvSpPr>
          <p:spPr>
            <a:xfrm rot="16200000">
              <a:off x="1263093" y="1279491"/>
              <a:ext cx="76316" cy="158504"/>
            </a:xfrm>
            <a:prstGeom prst="rightBracket">
              <a:avLst/>
            </a:prstGeom>
            <a:noFill/>
            <a:ln w="285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1" name="Rectangle 60"/>
          <p:cNvSpPr/>
          <p:nvPr/>
        </p:nvSpPr>
        <p:spPr>
          <a:xfrm>
            <a:off x="1107452" y="2510833"/>
            <a:ext cx="609600" cy="65024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62" name="Rectangle 61"/>
          <p:cNvSpPr/>
          <p:nvPr/>
        </p:nvSpPr>
        <p:spPr>
          <a:xfrm>
            <a:off x="1532944" y="2507066"/>
            <a:ext cx="609600" cy="65024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3265941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dissolv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dissolv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dissolve">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dissolv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dissolve">
                                      <p:cBhvr>
                                        <p:cTn id="50" dur="500"/>
                                        <p:tgtEl>
                                          <p:spTgt spid="27"/>
                                        </p:tgtEl>
                                      </p:cBhvr>
                                    </p:animEffect>
                                  </p:childTnLst>
                                </p:cTn>
                              </p:par>
                              <p:par>
                                <p:cTn id="51" presetID="9"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dissolve">
                                      <p:cBhvr>
                                        <p:cTn id="53" dur="500"/>
                                        <p:tgtEl>
                                          <p:spTgt spid="28"/>
                                        </p:tgtEl>
                                      </p:cBhvr>
                                    </p:animEffect>
                                  </p:childTnLst>
                                </p:cTn>
                              </p:par>
                              <p:par>
                                <p:cTn id="54" presetID="9"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dissolve">
                                      <p:cBhvr>
                                        <p:cTn id="56" dur="500"/>
                                        <p:tgtEl>
                                          <p:spTgt spid="29"/>
                                        </p:tgtEl>
                                      </p:cBhvr>
                                    </p:animEffect>
                                  </p:childTnLst>
                                </p:cTn>
                              </p:par>
                              <p:par>
                                <p:cTn id="57" presetID="9"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dissolve">
                                      <p:cBhvr>
                                        <p:cTn id="59" dur="500"/>
                                        <p:tgtEl>
                                          <p:spTgt spid="30"/>
                                        </p:tgtEl>
                                      </p:cBhvr>
                                    </p:animEffect>
                                  </p:childTnLst>
                                </p:cTn>
                              </p:par>
                              <p:par>
                                <p:cTn id="60" presetID="9"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par>
                                <p:cTn id="63" presetID="9"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dissolve">
                                      <p:cBhvr>
                                        <p:cTn id="65" dur="500"/>
                                        <p:tgtEl>
                                          <p:spTgt spid="32"/>
                                        </p:tgtEl>
                                      </p:cBhvr>
                                    </p:animEffect>
                                  </p:childTnLst>
                                </p:cTn>
                              </p:par>
                              <p:par>
                                <p:cTn id="66" presetID="9" presetClass="entr" presetSubtype="0"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dissolve">
                                      <p:cBhvr>
                                        <p:cTn id="68" dur="500"/>
                                        <p:tgtEl>
                                          <p:spTgt spid="33"/>
                                        </p:tgtEl>
                                      </p:cBhvr>
                                    </p:animEffect>
                                  </p:childTnLst>
                                </p:cTn>
                              </p:par>
                              <p:par>
                                <p:cTn id="69" presetID="9"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dissolve">
                                      <p:cBhvr>
                                        <p:cTn id="71" dur="500"/>
                                        <p:tgtEl>
                                          <p:spTgt spid="34"/>
                                        </p:tgtEl>
                                      </p:cBhvr>
                                    </p:animEffect>
                                  </p:childTnLst>
                                </p:cTn>
                              </p:par>
                              <p:par>
                                <p:cTn id="72" presetID="9" presetClass="entr" presetSubtype="0"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dissolve">
                                      <p:cBhvr>
                                        <p:cTn id="74" dur="500"/>
                                        <p:tgtEl>
                                          <p:spTgt spid="35"/>
                                        </p:tgtEl>
                                      </p:cBhvr>
                                    </p:animEffect>
                                  </p:childTnLst>
                                </p:cTn>
                              </p:par>
                              <p:par>
                                <p:cTn id="75" presetID="9"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par>
                                <p:cTn id="78" presetID="9" presetClass="entr" presetSubtype="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dissolve">
                                      <p:cBhvr>
                                        <p:cTn id="80" dur="500"/>
                                        <p:tgtEl>
                                          <p:spTgt spid="39"/>
                                        </p:tgtEl>
                                      </p:cBhvr>
                                    </p:animEffect>
                                  </p:childTnLst>
                                </p:cTn>
                              </p:par>
                              <p:par>
                                <p:cTn id="81" presetID="9" presetClass="entr" presetSubtype="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dissolve">
                                      <p:cBhvr>
                                        <p:cTn id="83" dur="500"/>
                                        <p:tgtEl>
                                          <p:spTgt spid="40"/>
                                        </p:tgtEl>
                                      </p:cBhvr>
                                    </p:animEffect>
                                  </p:childTnLst>
                                </p:cTn>
                              </p:par>
                              <p:par>
                                <p:cTn id="84" presetID="9" presetClass="entr" presetSubtype="0" fill="hold"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dissolve">
                                      <p:cBhvr>
                                        <p:cTn id="89" dur="500"/>
                                        <p:tgtEl>
                                          <p:spTgt spid="41"/>
                                        </p:tgtEl>
                                      </p:cBhvr>
                                    </p:animEffect>
                                  </p:childTnLst>
                                </p:cTn>
                              </p:par>
                              <p:par>
                                <p:cTn id="90" presetID="9" presetClass="entr" presetSubtype="0" fill="hold"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dissolve">
                                      <p:cBhvr>
                                        <p:cTn id="92" dur="500"/>
                                        <p:tgtEl>
                                          <p:spTgt spid="37"/>
                                        </p:tgtEl>
                                      </p:cBhvr>
                                    </p:animEffect>
                                  </p:childTnLst>
                                </p:cTn>
                              </p:par>
                              <p:par>
                                <p:cTn id="93" presetID="9"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dissolve">
                                      <p:cBhvr>
                                        <p:cTn id="95" dur="500"/>
                                        <p:tgtEl>
                                          <p:spTgt spid="42"/>
                                        </p:tgtEl>
                                      </p:cBhvr>
                                    </p:animEffect>
                                  </p:childTnLst>
                                </p:cTn>
                              </p:par>
                              <p:par>
                                <p:cTn id="96" presetID="9" presetClass="entr" presetSubtype="0" fill="hold"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dissolve">
                                      <p:cBhvr>
                                        <p:cTn id="98" dur="500"/>
                                        <p:tgtEl>
                                          <p:spTgt spid="43"/>
                                        </p:tgtEl>
                                      </p:cBhvr>
                                    </p:animEffect>
                                  </p:childTnLst>
                                </p:cTn>
                              </p:par>
                              <p:par>
                                <p:cTn id="99" presetID="9" presetClass="entr" presetSubtype="0" fill="hold" nodeType="with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dissolve">
                                      <p:cBhvr>
                                        <p:cTn id="101" dur="500"/>
                                        <p:tgtEl>
                                          <p:spTgt spid="44"/>
                                        </p:tgtEl>
                                      </p:cBhvr>
                                    </p:animEffect>
                                  </p:childTnLst>
                                </p:cTn>
                              </p:par>
                              <p:par>
                                <p:cTn id="102" presetID="9" presetClass="entr" presetSubtype="0" fill="hold"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dissolve">
                                      <p:cBhvr>
                                        <p:cTn id="104" dur="500"/>
                                        <p:tgtEl>
                                          <p:spTgt spid="45"/>
                                        </p:tgtEl>
                                      </p:cBhvr>
                                    </p:animEffect>
                                  </p:childTnLst>
                                </p:cTn>
                              </p:par>
                              <p:par>
                                <p:cTn id="105" presetID="9" presetClass="entr" presetSubtype="0" fill="hold"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dissolve">
                                      <p:cBhvr>
                                        <p:cTn id="107" dur="500"/>
                                        <p:tgtEl>
                                          <p:spTgt spid="46"/>
                                        </p:tgtEl>
                                      </p:cBhvr>
                                    </p:animEffect>
                                  </p:childTnLst>
                                </p:cTn>
                              </p:par>
                              <p:par>
                                <p:cTn id="108" presetID="9" presetClass="entr" presetSubtype="0" fill="hold" nodeType="with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dissolve">
                                      <p:cBhvr>
                                        <p:cTn id="110" dur="500"/>
                                        <p:tgtEl>
                                          <p:spTgt spid="47"/>
                                        </p:tgtEl>
                                      </p:cBhvr>
                                    </p:animEffect>
                                  </p:childTnLst>
                                </p:cTn>
                              </p:par>
                              <p:par>
                                <p:cTn id="111" presetID="9"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animEffect transition="in" filter="dissolve">
                                      <p:cBhvr>
                                        <p:cTn id="113" dur="500"/>
                                        <p:tgtEl>
                                          <p:spTgt spid="48"/>
                                        </p:tgtEl>
                                      </p:cBhvr>
                                    </p:animEffect>
                                  </p:childTnLst>
                                </p:cTn>
                              </p:par>
                              <p:par>
                                <p:cTn id="114" presetID="9" presetClass="entr" presetSubtype="0" fill="hold" nodeType="with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dissolve">
                                      <p:cBhvr>
                                        <p:cTn id="116" dur="500"/>
                                        <p:tgtEl>
                                          <p:spTgt spid="49"/>
                                        </p:tgtEl>
                                      </p:cBhvr>
                                    </p:animEffect>
                                  </p:childTnLst>
                                </p:cTn>
                              </p:par>
                              <p:par>
                                <p:cTn id="117" presetID="9" presetClass="entr" presetSubtype="0" fill="hold"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dissolve">
                                      <p:cBhvr>
                                        <p:cTn id="119" dur="500"/>
                                        <p:tgtEl>
                                          <p:spTgt spid="50"/>
                                        </p:tgtEl>
                                      </p:cBhvr>
                                    </p:animEffect>
                                  </p:childTnLst>
                                </p:cTn>
                              </p:par>
                              <p:par>
                                <p:cTn id="120" presetID="9" presetClass="entr" presetSubtype="0" fill="hold" nodeType="with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dissolve">
                                      <p:cBhvr>
                                        <p:cTn id="122" dur="500"/>
                                        <p:tgtEl>
                                          <p:spTgt spid="51"/>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4"/>
                                        </p:tgtEl>
                                        <p:attrNameLst>
                                          <p:attrName>style.visibility</p:attrName>
                                        </p:attrNameLst>
                                      </p:cBhvr>
                                      <p:to>
                                        <p:strVal val="visible"/>
                                      </p:to>
                                    </p:set>
                                    <p:animEffect transition="in" filter="dissolve">
                                      <p:cBhvr>
                                        <p:cTn id="1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7" grpId="0" animBg="1"/>
      <p:bldP spid="61" grpId="0" animBg="1"/>
      <p:bldP spid="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Padding:</a:t>
            </a:r>
            <a:br>
              <a:rPr lang="en-US" dirty="0" smtClean="0"/>
            </a:br>
            <a:r>
              <a:rPr lang="en-US" dirty="0" smtClean="0"/>
              <a:t>Keep FM dimensions “same”</a:t>
            </a:r>
            <a:endParaRPr lang="en-US" dirty="0"/>
          </a:p>
        </p:txBody>
      </p:sp>
      <p:sp>
        <p:nvSpPr>
          <p:cNvPr id="14" name="TextBox 13"/>
          <p:cNvSpPr txBox="1"/>
          <p:nvPr/>
        </p:nvSpPr>
        <p:spPr>
          <a:xfrm>
            <a:off x="6792966" y="6640778"/>
            <a:ext cx="184666" cy="369332"/>
          </a:xfrm>
          <a:prstGeom prst="rect">
            <a:avLst/>
          </a:prstGeom>
          <a:noFill/>
        </p:spPr>
        <p:txBody>
          <a:bodyPr wrap="none" rtlCol="0">
            <a:spAutoFit/>
          </a:bodyPr>
          <a:lstStyle/>
          <a:p>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501751584"/>
              </p:ext>
            </p:extLst>
          </p:nvPr>
        </p:nvGraphicFramePr>
        <p:xfrm>
          <a:off x="377384" y="3883188"/>
          <a:ext cx="2830392" cy="2924012"/>
        </p:xfrm>
        <a:graphic>
          <a:graphicData uri="http://schemas.openxmlformats.org/drawingml/2006/table">
            <a:tbl>
              <a:tblPr firstRow="1" bandRow="1"/>
              <a:tblGrid>
                <a:gridCol w="353799">
                  <a:extLst>
                    <a:ext uri="{9D8B030D-6E8A-4147-A177-3AD203B41FA5}">
                      <a16:colId xmlns="" xmlns:a16="http://schemas.microsoft.com/office/drawing/2014/main" val="3957343175"/>
                    </a:ext>
                  </a:extLst>
                </a:gridCol>
                <a:gridCol w="353799">
                  <a:extLst>
                    <a:ext uri="{9D8B030D-6E8A-4147-A177-3AD203B41FA5}">
                      <a16:colId xmlns="" xmlns:a16="http://schemas.microsoft.com/office/drawing/2014/main" val="3694157985"/>
                    </a:ext>
                  </a:extLst>
                </a:gridCol>
                <a:gridCol w="353799">
                  <a:extLst>
                    <a:ext uri="{9D8B030D-6E8A-4147-A177-3AD203B41FA5}">
                      <a16:colId xmlns="" xmlns:a16="http://schemas.microsoft.com/office/drawing/2014/main" val="3046734152"/>
                    </a:ext>
                  </a:extLst>
                </a:gridCol>
                <a:gridCol w="353799">
                  <a:extLst>
                    <a:ext uri="{9D8B030D-6E8A-4147-A177-3AD203B41FA5}">
                      <a16:colId xmlns="" xmlns:a16="http://schemas.microsoft.com/office/drawing/2014/main" val="2228028575"/>
                    </a:ext>
                  </a:extLst>
                </a:gridCol>
                <a:gridCol w="353799">
                  <a:extLst>
                    <a:ext uri="{9D8B030D-6E8A-4147-A177-3AD203B41FA5}">
                      <a16:colId xmlns="" xmlns:a16="http://schemas.microsoft.com/office/drawing/2014/main" val="3171700187"/>
                    </a:ext>
                  </a:extLst>
                </a:gridCol>
                <a:gridCol w="353799">
                  <a:extLst>
                    <a:ext uri="{9D8B030D-6E8A-4147-A177-3AD203B41FA5}">
                      <a16:colId xmlns="" xmlns:a16="http://schemas.microsoft.com/office/drawing/2014/main" val="3822736413"/>
                    </a:ext>
                  </a:extLst>
                </a:gridCol>
                <a:gridCol w="353799">
                  <a:extLst>
                    <a:ext uri="{9D8B030D-6E8A-4147-A177-3AD203B41FA5}">
                      <a16:colId xmlns="" xmlns:a16="http://schemas.microsoft.com/office/drawing/2014/main" val="1786187476"/>
                    </a:ext>
                  </a:extLst>
                </a:gridCol>
                <a:gridCol w="353799">
                  <a:extLst>
                    <a:ext uri="{9D8B030D-6E8A-4147-A177-3AD203B41FA5}">
                      <a16:colId xmlns="" xmlns:a16="http://schemas.microsoft.com/office/drawing/2014/main" val="2651465721"/>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chemeClr val="bg1"/>
                          </a:solidFill>
                        </a:rPr>
                        <a:t>0</a:t>
                      </a:r>
                      <a:endParaRPr lang="en-GB" sz="1800" dirty="0">
                        <a:solidFill>
                          <a:schemeClr val="bg1"/>
                        </a:solidFill>
                      </a:endParaRPr>
                    </a:p>
                  </a:txBody>
                  <a:tcPr marL="90404" marR="90404" marT="45203" marB="45203"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96765567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w="28575" cap="flat" cmpd="sng" algn="ctr">
                      <a:solidFill>
                        <a:srgbClr val="6286E0"/>
                      </a:solidFill>
                      <a:prstDash val="solid"/>
                      <a:round/>
                      <a:headEnd type="none" w="med" len="med"/>
                      <a:tailEnd type="none" w="med" len="med"/>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w="28575" cap="flat" cmpd="sng" algn="ctr">
                      <a:solidFill>
                        <a:srgbClr val="6286E0"/>
                      </a:solidFill>
                      <a:prstDash val="solid"/>
                      <a:round/>
                      <a:headEnd type="none" w="med" len="med"/>
                      <a:tailEnd type="none" w="med" len="med"/>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45928960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246723633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7</a:t>
                      </a:r>
                    </a:p>
                  </a:txBody>
                  <a:tcPr anchor="ctr">
                    <a:lnL>
                      <a:noFill/>
                    </a:lnL>
                    <a:lnR>
                      <a:noFill/>
                    </a:lnR>
                    <a:lnT>
                      <a:noFill/>
                    </a:lnT>
                    <a:lnB>
                      <a:no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2309941813"/>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1740746217"/>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890868701"/>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w="28575" cap="flat" cmpd="sng" algn="ctr">
                      <a:solidFill>
                        <a:srgbClr val="6286E0"/>
                      </a:solidFill>
                      <a:prstDash val="solid"/>
                      <a:round/>
                      <a:headEnd type="none" w="med" len="med"/>
                      <a:tailEnd type="none" w="med" len="med"/>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w="28575" cap="flat" cmpd="sng" algn="ctr">
                      <a:solidFill>
                        <a:srgbClr val="6286E0"/>
                      </a:solidFill>
                      <a:prstDash val="solid"/>
                      <a:round/>
                      <a:headEnd type="none" w="med" len="med"/>
                      <a:tailEnd type="none" w="med" len="med"/>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365656190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1635042324"/>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885217917"/>
              </p:ext>
            </p:extLst>
          </p:nvPr>
        </p:nvGraphicFramePr>
        <p:xfrm>
          <a:off x="4901952" y="4270991"/>
          <a:ext cx="2160000" cy="2160000"/>
        </p:xfrm>
        <a:graphic>
          <a:graphicData uri="http://schemas.openxmlformats.org/drawingml/2006/table">
            <a:tbl>
              <a:tblPr firstRow="1" bandRow="1"/>
              <a:tblGrid>
                <a:gridCol w="360000">
                  <a:extLst>
                    <a:ext uri="{9D8B030D-6E8A-4147-A177-3AD203B41FA5}">
                      <a16:colId xmlns="" xmlns:a16="http://schemas.microsoft.com/office/drawing/2014/main" val="421695474"/>
                    </a:ext>
                  </a:extLst>
                </a:gridCol>
                <a:gridCol w="360000">
                  <a:extLst>
                    <a:ext uri="{9D8B030D-6E8A-4147-A177-3AD203B41FA5}">
                      <a16:colId xmlns="" xmlns:a16="http://schemas.microsoft.com/office/drawing/2014/main" val="3694157985"/>
                    </a:ext>
                  </a:extLst>
                </a:gridCol>
                <a:gridCol w="360000">
                  <a:extLst>
                    <a:ext uri="{9D8B030D-6E8A-4147-A177-3AD203B41FA5}">
                      <a16:colId xmlns="" xmlns:a16="http://schemas.microsoft.com/office/drawing/2014/main" val="3046734152"/>
                    </a:ext>
                  </a:extLst>
                </a:gridCol>
                <a:gridCol w="360000">
                  <a:extLst>
                    <a:ext uri="{9D8B030D-6E8A-4147-A177-3AD203B41FA5}">
                      <a16:colId xmlns="" xmlns:a16="http://schemas.microsoft.com/office/drawing/2014/main" val="2228028575"/>
                    </a:ext>
                  </a:extLst>
                </a:gridCol>
                <a:gridCol w="360000">
                  <a:extLst>
                    <a:ext uri="{9D8B030D-6E8A-4147-A177-3AD203B41FA5}">
                      <a16:colId xmlns="" xmlns:a16="http://schemas.microsoft.com/office/drawing/2014/main" val="3171700187"/>
                    </a:ext>
                  </a:extLst>
                </a:gridCol>
                <a:gridCol w="360000">
                  <a:extLst>
                    <a:ext uri="{9D8B030D-6E8A-4147-A177-3AD203B41FA5}">
                      <a16:colId xmlns="" xmlns:a16="http://schemas.microsoft.com/office/drawing/2014/main" val="724383640"/>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rgbClr val="0D0D0D">
                        <a:alpha val="9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9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67000"/>
                      </a:sysClr>
                    </a:solidFill>
                  </a:tcPr>
                </a:tc>
                <a:extLst>
                  <a:ext uri="{0D108BD9-81ED-4DB2-BD59-A6C34878D82A}">
                    <a16:rowId xmlns="" xmlns:a16="http://schemas.microsoft.com/office/drawing/2014/main" val="13675867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t>-11</a:t>
                      </a:r>
                      <a:endParaRPr lang="en-GB" sz="1600" b="0" dirty="0"/>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-8</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2000"/>
                      </a:sysClr>
                    </a:solidFill>
                  </a:tcPr>
                </a:tc>
                <a:extLst>
                  <a:ext uri="{0D108BD9-81ED-4DB2-BD59-A6C34878D82A}">
                    <a16:rowId xmlns="" xmlns:a16="http://schemas.microsoft.com/office/drawing/2014/main" val="45928960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3</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3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extLst>
                  <a:ext uri="{0D108BD9-81ED-4DB2-BD59-A6C34878D82A}">
                    <a16:rowId xmlns="" xmlns:a16="http://schemas.microsoft.com/office/drawing/2014/main" val="246723633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extLst>
                  <a:ext uri="{0D108BD9-81ED-4DB2-BD59-A6C34878D82A}">
                    <a16:rowId xmlns="" xmlns:a16="http://schemas.microsoft.com/office/drawing/2014/main" val="2309941813"/>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12</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extLst>
                  <a:ext uri="{0D108BD9-81ED-4DB2-BD59-A6C34878D82A}">
                    <a16:rowId xmlns="" xmlns:a16="http://schemas.microsoft.com/office/drawing/2014/main" val="1740746217"/>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extLst>
                  <a:ext uri="{0D108BD9-81ED-4DB2-BD59-A6C34878D82A}">
                    <a16:rowId xmlns="" xmlns:a16="http://schemas.microsoft.com/office/drawing/2014/main" val="1222461742"/>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1802393239"/>
              </p:ext>
            </p:extLst>
          </p:nvPr>
        </p:nvGraphicFramePr>
        <p:xfrm>
          <a:off x="3451357" y="1983424"/>
          <a:ext cx="1080000" cy="1080000"/>
        </p:xfrm>
        <a:graphic>
          <a:graphicData uri="http://schemas.openxmlformats.org/drawingml/2006/table">
            <a:tbl>
              <a:tblPr firstRow="1" bandRow="1"/>
              <a:tblGrid>
                <a:gridCol w="360000">
                  <a:extLst>
                    <a:ext uri="{9D8B030D-6E8A-4147-A177-3AD203B41FA5}">
                      <a16:colId xmlns="" xmlns:a16="http://schemas.microsoft.com/office/drawing/2014/main" val="1111421232"/>
                    </a:ext>
                  </a:extLst>
                </a:gridCol>
                <a:gridCol w="360000">
                  <a:extLst>
                    <a:ext uri="{9D8B030D-6E8A-4147-A177-3AD203B41FA5}">
                      <a16:colId xmlns="" xmlns:a16="http://schemas.microsoft.com/office/drawing/2014/main" val="261274771"/>
                    </a:ext>
                  </a:extLst>
                </a:gridCol>
                <a:gridCol w="360000">
                  <a:extLst>
                    <a:ext uri="{9D8B030D-6E8A-4147-A177-3AD203B41FA5}">
                      <a16:colId xmlns="" xmlns:a16="http://schemas.microsoft.com/office/drawing/2014/main" val="4058378967"/>
                    </a:ext>
                  </a:extLst>
                </a:gridCol>
              </a:tblGrid>
              <a:tr h="36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2016486935"/>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767455126"/>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134076011"/>
                  </a:ext>
                </a:extLst>
              </a:tr>
            </a:tbl>
          </a:graphicData>
        </a:graphic>
      </p:graphicFrame>
      <p:cxnSp>
        <p:nvCxnSpPr>
          <p:cNvPr id="31" name="Straight Arrow Connector 30"/>
          <p:cNvCxnSpPr/>
          <p:nvPr/>
        </p:nvCxnSpPr>
        <p:spPr>
          <a:xfrm>
            <a:off x="4531357" y="5188841"/>
            <a:ext cx="341020" cy="0"/>
          </a:xfrm>
          <a:prstGeom prst="straightConnector1">
            <a:avLst/>
          </a:prstGeom>
          <a:noFill/>
          <a:ln w="76200" cap="flat" cmpd="sng" algn="ctr">
            <a:solidFill>
              <a:sysClr val="windowText" lastClr="000000"/>
            </a:solidFill>
            <a:prstDash val="solid"/>
            <a:miter lim="800000"/>
            <a:tailEnd type="triangle"/>
          </a:ln>
          <a:effectLst/>
        </p:spPr>
      </p:cxnSp>
      <p:pic>
        <p:nvPicPr>
          <p:cNvPr id="2" name="Picture 1" descr="conv_same_padding_no_stride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472" y="4351066"/>
            <a:ext cx="1709842" cy="1943593"/>
          </a:xfrm>
          <a:prstGeom prst="rect">
            <a:avLst/>
          </a:prstGeom>
        </p:spPr>
      </p:pic>
      <p:graphicFrame>
        <p:nvGraphicFramePr>
          <p:cNvPr id="19" name="Table 18"/>
          <p:cNvGraphicFramePr>
            <a:graphicFrameLocks noGrp="1"/>
          </p:cNvGraphicFramePr>
          <p:nvPr>
            <p:extLst>
              <p:ext uri="{D42A27DB-BD31-4B8C-83A1-F6EECF244321}">
                <p14:modId xmlns:p14="http://schemas.microsoft.com/office/powerpoint/2010/main" val="396227429"/>
              </p:ext>
            </p:extLst>
          </p:nvPr>
        </p:nvGraphicFramePr>
        <p:xfrm>
          <a:off x="715320" y="1568384"/>
          <a:ext cx="2160000" cy="2194560"/>
        </p:xfrm>
        <a:graphic>
          <a:graphicData uri="http://schemas.openxmlformats.org/drawingml/2006/table">
            <a:tbl>
              <a:tblPr firstRow="1" bandRow="1"/>
              <a:tblGrid>
                <a:gridCol w="360000">
                  <a:extLst>
                    <a:ext uri="{9D8B030D-6E8A-4147-A177-3AD203B41FA5}">
                      <a16:colId xmlns="" xmlns:a16="http://schemas.microsoft.com/office/drawing/2014/main" val="3694157985"/>
                    </a:ext>
                  </a:extLst>
                </a:gridCol>
                <a:gridCol w="360000">
                  <a:extLst>
                    <a:ext uri="{9D8B030D-6E8A-4147-A177-3AD203B41FA5}">
                      <a16:colId xmlns="" xmlns:a16="http://schemas.microsoft.com/office/drawing/2014/main" val="3046734152"/>
                    </a:ext>
                  </a:extLst>
                </a:gridCol>
                <a:gridCol w="360000">
                  <a:extLst>
                    <a:ext uri="{9D8B030D-6E8A-4147-A177-3AD203B41FA5}">
                      <a16:colId xmlns="" xmlns:a16="http://schemas.microsoft.com/office/drawing/2014/main" val="2228028575"/>
                    </a:ext>
                  </a:extLst>
                </a:gridCol>
                <a:gridCol w="360000">
                  <a:extLst>
                    <a:ext uri="{9D8B030D-6E8A-4147-A177-3AD203B41FA5}">
                      <a16:colId xmlns="" xmlns:a16="http://schemas.microsoft.com/office/drawing/2014/main" val="3171700187"/>
                    </a:ext>
                  </a:extLst>
                </a:gridCol>
                <a:gridCol w="360000">
                  <a:extLst>
                    <a:ext uri="{9D8B030D-6E8A-4147-A177-3AD203B41FA5}">
                      <a16:colId xmlns="" xmlns:a16="http://schemas.microsoft.com/office/drawing/2014/main" val="3822736413"/>
                    </a:ext>
                  </a:extLst>
                </a:gridCol>
                <a:gridCol w="360000">
                  <a:extLst>
                    <a:ext uri="{9D8B030D-6E8A-4147-A177-3AD203B41FA5}">
                      <a16:colId xmlns="" xmlns:a16="http://schemas.microsoft.com/office/drawing/2014/main" val="1786187476"/>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extLst>
                  <a:ext uri="{0D108BD9-81ED-4DB2-BD59-A6C34878D82A}">
                    <a16:rowId xmlns="" xmlns:a16="http://schemas.microsoft.com/office/drawing/2014/main" val="45928960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extLst>
                  <a:ext uri="{0D108BD9-81ED-4DB2-BD59-A6C34878D82A}">
                    <a16:rowId xmlns="" xmlns:a16="http://schemas.microsoft.com/office/drawing/2014/main" val="246723633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7</a:t>
                      </a:r>
                    </a:p>
                  </a:txBody>
                  <a:tcPr anchor="ctr">
                    <a:lnL>
                      <a:noFill/>
                    </a:lnL>
                    <a:lnR>
                      <a:noFill/>
                    </a:lnR>
                    <a:lnT>
                      <a:noFill/>
                    </a:lnT>
                    <a:lnB>
                      <a:no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extLst>
                  <a:ext uri="{0D108BD9-81ED-4DB2-BD59-A6C34878D82A}">
                    <a16:rowId xmlns="" xmlns:a16="http://schemas.microsoft.com/office/drawing/2014/main" val="2309941813"/>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extLst>
                  <a:ext uri="{0D108BD9-81ED-4DB2-BD59-A6C34878D82A}">
                    <a16:rowId xmlns="" xmlns:a16="http://schemas.microsoft.com/office/drawing/2014/main" val="1740746217"/>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890868701"/>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3656561905"/>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477088575"/>
              </p:ext>
            </p:extLst>
          </p:nvPr>
        </p:nvGraphicFramePr>
        <p:xfrm>
          <a:off x="3431037" y="4617951"/>
          <a:ext cx="1080000" cy="1080000"/>
        </p:xfrm>
        <a:graphic>
          <a:graphicData uri="http://schemas.openxmlformats.org/drawingml/2006/table">
            <a:tbl>
              <a:tblPr firstRow="1" bandRow="1"/>
              <a:tblGrid>
                <a:gridCol w="360000">
                  <a:extLst>
                    <a:ext uri="{9D8B030D-6E8A-4147-A177-3AD203B41FA5}">
                      <a16:colId xmlns="" xmlns:a16="http://schemas.microsoft.com/office/drawing/2014/main" val="1111421232"/>
                    </a:ext>
                  </a:extLst>
                </a:gridCol>
                <a:gridCol w="360000">
                  <a:extLst>
                    <a:ext uri="{9D8B030D-6E8A-4147-A177-3AD203B41FA5}">
                      <a16:colId xmlns="" xmlns:a16="http://schemas.microsoft.com/office/drawing/2014/main" val="261274771"/>
                    </a:ext>
                  </a:extLst>
                </a:gridCol>
                <a:gridCol w="360000">
                  <a:extLst>
                    <a:ext uri="{9D8B030D-6E8A-4147-A177-3AD203B41FA5}">
                      <a16:colId xmlns="" xmlns:a16="http://schemas.microsoft.com/office/drawing/2014/main" val="4058378967"/>
                    </a:ext>
                  </a:extLst>
                </a:gridCol>
              </a:tblGrid>
              <a:tr h="36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2016486935"/>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767455126"/>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134076011"/>
                  </a:ext>
                </a:extLst>
              </a:tr>
            </a:tbl>
          </a:graphicData>
        </a:graphic>
      </p:graphicFrame>
      <p:sp>
        <p:nvSpPr>
          <p:cNvPr id="21" name="TextBox 20"/>
          <p:cNvSpPr txBox="1"/>
          <p:nvPr/>
        </p:nvSpPr>
        <p:spPr>
          <a:xfrm>
            <a:off x="2974866" y="2273479"/>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graphicFrame>
        <p:nvGraphicFramePr>
          <p:cNvPr id="35" name="Table 34"/>
          <p:cNvGraphicFramePr>
            <a:graphicFrameLocks noGrp="1"/>
          </p:cNvGraphicFramePr>
          <p:nvPr>
            <p:extLst>
              <p:ext uri="{D42A27DB-BD31-4B8C-83A1-F6EECF244321}">
                <p14:modId xmlns:p14="http://schemas.microsoft.com/office/powerpoint/2010/main" val="3974673845"/>
              </p:ext>
            </p:extLst>
          </p:nvPr>
        </p:nvGraphicFramePr>
        <p:xfrm>
          <a:off x="5234496" y="1933792"/>
          <a:ext cx="1440000" cy="1440000"/>
        </p:xfrm>
        <a:graphic>
          <a:graphicData uri="http://schemas.openxmlformats.org/drawingml/2006/table">
            <a:tbl>
              <a:tblPr firstRow="1" bandRow="1"/>
              <a:tblGrid>
                <a:gridCol w="360000">
                  <a:extLst>
                    <a:ext uri="{9D8B030D-6E8A-4147-A177-3AD203B41FA5}">
                      <a16:colId xmlns="" xmlns:a16="http://schemas.microsoft.com/office/drawing/2014/main" val="3694157985"/>
                    </a:ext>
                  </a:extLst>
                </a:gridCol>
                <a:gridCol w="360000">
                  <a:extLst>
                    <a:ext uri="{9D8B030D-6E8A-4147-A177-3AD203B41FA5}">
                      <a16:colId xmlns="" xmlns:a16="http://schemas.microsoft.com/office/drawing/2014/main" val="3046734152"/>
                    </a:ext>
                  </a:extLst>
                </a:gridCol>
                <a:gridCol w="360000">
                  <a:extLst>
                    <a:ext uri="{9D8B030D-6E8A-4147-A177-3AD203B41FA5}">
                      <a16:colId xmlns="" xmlns:a16="http://schemas.microsoft.com/office/drawing/2014/main" val="2228028575"/>
                    </a:ext>
                  </a:extLst>
                </a:gridCol>
                <a:gridCol w="360000">
                  <a:extLst>
                    <a:ext uri="{9D8B030D-6E8A-4147-A177-3AD203B41FA5}">
                      <a16:colId xmlns="" xmlns:a16="http://schemas.microsoft.com/office/drawing/2014/main" val="3171700187"/>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t>-11</a:t>
                      </a:r>
                      <a:endParaRPr lang="en-GB" sz="1600" b="0" dirty="0"/>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-7</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6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78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-8</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9000"/>
                      </a:sysClr>
                    </a:solidFill>
                  </a:tcPr>
                </a:tc>
                <a:extLst>
                  <a:ext uri="{0D108BD9-81ED-4DB2-BD59-A6C34878D82A}">
                    <a16:rowId xmlns="" xmlns:a16="http://schemas.microsoft.com/office/drawing/2014/main" val="45928960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3</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9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extLst>
                  <a:ext uri="{0D108BD9-81ED-4DB2-BD59-A6C34878D82A}">
                    <a16:rowId xmlns="" xmlns:a16="http://schemas.microsoft.com/office/drawing/2014/main" val="246723633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000"/>
                      </a:sysClr>
                    </a:solidFill>
                  </a:tcPr>
                </a:tc>
                <a:extLst>
                  <a:ext uri="{0D108BD9-81ED-4DB2-BD59-A6C34878D82A}">
                    <a16:rowId xmlns="" xmlns:a16="http://schemas.microsoft.com/office/drawing/2014/main" val="2309941813"/>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14</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12</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extLst>
                  <a:ext uri="{0D108BD9-81ED-4DB2-BD59-A6C34878D82A}">
                    <a16:rowId xmlns="" xmlns:a16="http://schemas.microsoft.com/office/drawing/2014/main" val="1740746217"/>
                  </a:ext>
                </a:extLst>
              </a:tr>
            </a:tbl>
          </a:graphicData>
        </a:graphic>
      </p:graphicFrame>
      <p:cxnSp>
        <p:nvCxnSpPr>
          <p:cNvPr id="36" name="Straight Arrow Connector 35"/>
          <p:cNvCxnSpPr/>
          <p:nvPr/>
        </p:nvCxnSpPr>
        <p:spPr>
          <a:xfrm>
            <a:off x="4571997" y="2553904"/>
            <a:ext cx="514692" cy="0"/>
          </a:xfrm>
          <a:prstGeom prst="straightConnector1">
            <a:avLst/>
          </a:prstGeom>
          <a:noFill/>
          <a:ln w="76200" cap="flat" cmpd="sng" algn="ctr">
            <a:solidFill>
              <a:sysClr val="windowText" lastClr="000000"/>
            </a:solidFill>
            <a:prstDash val="solid"/>
            <a:miter lim="800000"/>
            <a:tailEnd type="triangle"/>
          </a:ln>
          <a:effectLst/>
        </p:spPr>
      </p:cxnSp>
      <p:sp>
        <p:nvSpPr>
          <p:cNvPr id="37" name="TextBox 36"/>
          <p:cNvSpPr txBox="1"/>
          <p:nvPr/>
        </p:nvSpPr>
        <p:spPr>
          <a:xfrm>
            <a:off x="3332480" y="1233104"/>
            <a:ext cx="1351638" cy="369332"/>
          </a:xfrm>
          <a:prstGeom prst="rect">
            <a:avLst/>
          </a:prstGeom>
          <a:noFill/>
        </p:spPr>
        <p:txBody>
          <a:bodyPr wrap="square" rtlCol="0">
            <a:spAutoFit/>
          </a:bodyPr>
          <a:lstStyle/>
          <a:p>
            <a:pPr algn="ctr"/>
            <a:r>
              <a:rPr lang="en-US" dirty="0" smtClean="0"/>
              <a:t>Dim. K x K</a:t>
            </a:r>
            <a:endParaRPr lang="en-US" dirty="0"/>
          </a:p>
        </p:txBody>
      </p:sp>
      <p:sp>
        <p:nvSpPr>
          <p:cNvPr id="38" name="TextBox 37"/>
          <p:cNvSpPr txBox="1"/>
          <p:nvPr/>
        </p:nvSpPr>
        <p:spPr>
          <a:xfrm>
            <a:off x="619760" y="1223835"/>
            <a:ext cx="2355106" cy="369332"/>
          </a:xfrm>
          <a:prstGeom prst="rect">
            <a:avLst/>
          </a:prstGeom>
          <a:noFill/>
        </p:spPr>
        <p:txBody>
          <a:bodyPr wrap="square" rtlCol="0">
            <a:spAutoFit/>
          </a:bodyPr>
          <a:lstStyle/>
          <a:p>
            <a:pPr algn="ctr"/>
            <a:r>
              <a:rPr lang="en-US" dirty="0" smtClean="0"/>
              <a:t>Dim. D</a:t>
            </a:r>
            <a:r>
              <a:rPr lang="en-US" baseline="30000" dirty="0" smtClean="0"/>
              <a:t>in </a:t>
            </a:r>
            <a:r>
              <a:rPr lang="en-US" dirty="0" smtClean="0"/>
              <a:t>x D</a:t>
            </a:r>
            <a:r>
              <a:rPr lang="en-US" baseline="30000" dirty="0" smtClean="0"/>
              <a:t>in</a:t>
            </a:r>
            <a:endParaRPr lang="en-US" dirty="0"/>
          </a:p>
        </p:txBody>
      </p:sp>
      <p:sp>
        <p:nvSpPr>
          <p:cNvPr id="4" name="TextBox 3"/>
          <p:cNvSpPr txBox="1"/>
          <p:nvPr/>
        </p:nvSpPr>
        <p:spPr>
          <a:xfrm rot="16200000">
            <a:off x="-863600" y="2521637"/>
            <a:ext cx="2153920" cy="369332"/>
          </a:xfrm>
          <a:prstGeom prst="rect">
            <a:avLst/>
          </a:prstGeom>
          <a:noFill/>
        </p:spPr>
        <p:txBody>
          <a:bodyPr wrap="square" rtlCol="0">
            <a:spAutoFit/>
          </a:bodyPr>
          <a:lstStyle/>
          <a:p>
            <a:pPr algn="ctr"/>
            <a:r>
              <a:rPr lang="en-US" dirty="0" smtClean="0"/>
              <a:t>“Valid” Convolution</a:t>
            </a:r>
            <a:endParaRPr lang="en-US" dirty="0"/>
          </a:p>
        </p:txBody>
      </p:sp>
      <p:sp>
        <p:nvSpPr>
          <p:cNvPr id="49" name="TextBox 48"/>
          <p:cNvSpPr txBox="1"/>
          <p:nvPr/>
        </p:nvSpPr>
        <p:spPr>
          <a:xfrm rot="16200000">
            <a:off x="-1134270" y="5008973"/>
            <a:ext cx="2678514" cy="369332"/>
          </a:xfrm>
          <a:prstGeom prst="rect">
            <a:avLst/>
          </a:prstGeom>
          <a:noFill/>
        </p:spPr>
        <p:txBody>
          <a:bodyPr wrap="square" rtlCol="0">
            <a:spAutoFit/>
          </a:bodyPr>
          <a:lstStyle/>
          <a:p>
            <a:pPr algn="ctr"/>
            <a:r>
              <a:rPr lang="en-US" dirty="0" smtClean="0"/>
              <a:t>“Same” Convolution</a:t>
            </a:r>
            <a:endParaRPr lang="en-US" dirty="0"/>
          </a:p>
        </p:txBody>
      </p:sp>
      <p:sp>
        <p:nvSpPr>
          <p:cNvPr id="50" name="TextBox 49"/>
          <p:cNvSpPr txBox="1"/>
          <p:nvPr/>
        </p:nvSpPr>
        <p:spPr>
          <a:xfrm>
            <a:off x="3127266" y="4939265"/>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sp>
        <p:nvSpPr>
          <p:cNvPr id="6" name="Rounded Rectangle 5"/>
          <p:cNvSpPr/>
          <p:nvPr/>
        </p:nvSpPr>
        <p:spPr>
          <a:xfrm rot="1563530">
            <a:off x="6579934" y="2294248"/>
            <a:ext cx="2398512" cy="1355024"/>
          </a:xfrm>
          <a:prstGeom prst="roundRect">
            <a:avLst/>
          </a:prstGeom>
          <a:noFill/>
          <a:ln w="19050" cmpd="sng">
            <a:solidFill>
              <a:srgbClr val="262626"/>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8000"/>
                </a:solidFill>
              </a:rPr>
              <a:t>+ Convenient</a:t>
            </a:r>
          </a:p>
          <a:p>
            <a:r>
              <a:rPr lang="en-US" sz="1600" dirty="0" smtClean="0">
                <a:solidFill>
                  <a:srgbClr val="FF0000"/>
                </a:solidFill>
              </a:rPr>
              <a:t>-  Synthetic content</a:t>
            </a:r>
          </a:p>
          <a:p>
            <a:pPr marL="285750" indent="-285750">
              <a:buFont typeface="Wingdings" charset="0"/>
              <a:buChar char="Ø"/>
            </a:pPr>
            <a:r>
              <a:rPr lang="en-US" sz="1600" dirty="0" smtClean="0">
                <a:solidFill>
                  <a:schemeClr val="tx1"/>
                </a:solidFill>
              </a:rPr>
              <a:t>Use other padding? </a:t>
            </a:r>
          </a:p>
          <a:p>
            <a:pPr lvl="1"/>
            <a:r>
              <a:rPr lang="en-US" sz="1600" dirty="0" err="1" smtClean="0">
                <a:solidFill>
                  <a:schemeClr val="tx1"/>
                </a:solidFill>
              </a:rPr>
              <a:t>eg</a:t>
            </a:r>
            <a:r>
              <a:rPr lang="en-US" sz="1600" dirty="0" smtClean="0">
                <a:solidFill>
                  <a:schemeClr val="tx1"/>
                </a:solidFill>
              </a:rPr>
              <a:t> Mirror content.</a:t>
            </a:r>
            <a:endParaRPr lang="en-US" sz="1600" dirty="0">
              <a:solidFill>
                <a:schemeClr val="tx1"/>
              </a:solidFill>
            </a:endParaRPr>
          </a:p>
        </p:txBody>
      </p:sp>
      <p:sp>
        <p:nvSpPr>
          <p:cNvPr id="53" name="Rounded Rectangle 52"/>
          <p:cNvSpPr/>
          <p:nvPr/>
        </p:nvSpPr>
        <p:spPr>
          <a:xfrm>
            <a:off x="4983104" y="1338172"/>
            <a:ext cx="2043262" cy="449988"/>
          </a:xfrm>
          <a:prstGeom prst="roundRect">
            <a:avLst/>
          </a:prstGeom>
          <a:noFill/>
          <a:ln w="19050" cmpd="sng">
            <a:solidFill>
              <a:srgbClr val="262626"/>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Output dimensions: </a:t>
            </a:r>
          </a:p>
          <a:p>
            <a:pPr algn="ctr"/>
            <a:r>
              <a:rPr lang="en-US" sz="1600" dirty="0" err="1">
                <a:solidFill>
                  <a:schemeClr val="tx1"/>
                </a:solidFill>
              </a:rPr>
              <a:t>D</a:t>
            </a:r>
            <a:r>
              <a:rPr lang="en-US" sz="1600" baseline="30000" dirty="0" err="1" smtClean="0">
                <a:solidFill>
                  <a:schemeClr val="tx1"/>
                </a:solidFill>
              </a:rPr>
              <a:t>out</a:t>
            </a:r>
            <a:r>
              <a:rPr lang="en-US" sz="1600" dirty="0" smtClean="0">
                <a:solidFill>
                  <a:schemeClr val="tx1"/>
                </a:solidFill>
              </a:rPr>
              <a:t> = D</a:t>
            </a:r>
            <a:r>
              <a:rPr lang="en-US" sz="1600" baseline="30000" dirty="0" smtClean="0">
                <a:solidFill>
                  <a:schemeClr val="tx1"/>
                </a:solidFill>
              </a:rPr>
              <a:t>in</a:t>
            </a:r>
            <a:r>
              <a:rPr lang="en-US" sz="1600" dirty="0" smtClean="0">
                <a:solidFill>
                  <a:schemeClr val="tx1"/>
                </a:solidFill>
              </a:rPr>
              <a:t> – (K-1)</a:t>
            </a:r>
            <a:endParaRPr lang="en-US" sz="1600" dirty="0">
              <a:solidFill>
                <a:schemeClr val="tx1"/>
              </a:solidFill>
            </a:endParaRPr>
          </a:p>
        </p:txBody>
      </p:sp>
      <p:cxnSp>
        <p:nvCxnSpPr>
          <p:cNvPr id="54" name="Straight Arrow Connector 53"/>
          <p:cNvCxnSpPr/>
          <p:nvPr/>
        </p:nvCxnSpPr>
        <p:spPr>
          <a:xfrm>
            <a:off x="5086689" y="3980333"/>
            <a:ext cx="0" cy="25894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886386" y="3650915"/>
            <a:ext cx="2354289" cy="338554"/>
          </a:xfrm>
          <a:prstGeom prst="rect">
            <a:avLst/>
          </a:prstGeom>
          <a:noFill/>
        </p:spPr>
        <p:txBody>
          <a:bodyPr wrap="square" rtlCol="0">
            <a:spAutoFit/>
          </a:bodyPr>
          <a:lstStyle/>
          <a:p>
            <a:pPr algn="ctr"/>
            <a:r>
              <a:rPr lang="en-US" sz="1600" dirty="0" smtClean="0">
                <a:solidFill>
                  <a:srgbClr val="FF0000"/>
                </a:solidFill>
              </a:rPr>
              <a:t>Influenced by padding.</a:t>
            </a:r>
            <a:endParaRPr lang="en-US" sz="1600" dirty="0">
              <a:solidFill>
                <a:srgbClr val="FF0000"/>
              </a:solidFill>
            </a:endParaRPr>
          </a:p>
        </p:txBody>
      </p:sp>
    </p:spTree>
    <p:extLst>
      <p:ext uri="{BB962C8B-B14F-4D97-AF65-F5344CB8AC3E}">
        <p14:creationId xmlns:p14="http://schemas.microsoft.com/office/powerpoint/2010/main" val="29055146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dissolve">
                                      <p:cBhvr>
                                        <p:cTn id="22" dur="500"/>
                                        <p:tgtEl>
                                          <p:spTgt spid="4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dissolve">
                                      <p:cBhvr>
                                        <p:cTn id="25" dur="500"/>
                                        <p:tgtEl>
                                          <p:spTgt spid="50"/>
                                        </p:tgtEl>
                                      </p:cBhvr>
                                    </p:animEffect>
                                  </p:childTnLst>
                                </p:cTn>
                              </p:par>
                              <p:par>
                                <p:cTn id="26" presetID="9"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dissolve">
                                      <p:cBhvr>
                                        <p:cTn id="28" dur="500"/>
                                        <p:tgtEl>
                                          <p:spTgt spid="5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dissolve">
                                      <p:cBhvr>
                                        <p:cTn id="31" dur="500"/>
                                        <p:tgtEl>
                                          <p:spTgt spid="5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6" grpId="0" animBg="1"/>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Boundary effect</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559445735"/>
              </p:ext>
            </p:extLst>
          </p:nvPr>
        </p:nvGraphicFramePr>
        <p:xfrm>
          <a:off x="338853" y="1971848"/>
          <a:ext cx="1412712" cy="1461368"/>
        </p:xfrm>
        <a:graphic>
          <a:graphicData uri="http://schemas.openxmlformats.org/drawingml/2006/table">
            <a:tbl>
              <a:tblPr firstRow="1" bandRow="1"/>
              <a:tblGrid>
                <a:gridCol w="176589">
                  <a:extLst>
                    <a:ext uri="{9D8B030D-6E8A-4147-A177-3AD203B41FA5}">
                      <a16:colId xmlns="" xmlns:a16="http://schemas.microsoft.com/office/drawing/2014/main" val="3957343175"/>
                    </a:ext>
                  </a:extLst>
                </a:gridCol>
                <a:gridCol w="176589">
                  <a:extLst>
                    <a:ext uri="{9D8B030D-6E8A-4147-A177-3AD203B41FA5}">
                      <a16:colId xmlns="" xmlns:a16="http://schemas.microsoft.com/office/drawing/2014/main" val="3694157985"/>
                    </a:ext>
                  </a:extLst>
                </a:gridCol>
                <a:gridCol w="176589">
                  <a:extLst>
                    <a:ext uri="{9D8B030D-6E8A-4147-A177-3AD203B41FA5}">
                      <a16:colId xmlns="" xmlns:a16="http://schemas.microsoft.com/office/drawing/2014/main" val="3046734152"/>
                    </a:ext>
                  </a:extLst>
                </a:gridCol>
                <a:gridCol w="176589">
                  <a:extLst>
                    <a:ext uri="{9D8B030D-6E8A-4147-A177-3AD203B41FA5}">
                      <a16:colId xmlns="" xmlns:a16="http://schemas.microsoft.com/office/drawing/2014/main" val="2228028575"/>
                    </a:ext>
                  </a:extLst>
                </a:gridCol>
                <a:gridCol w="176589">
                  <a:extLst>
                    <a:ext uri="{9D8B030D-6E8A-4147-A177-3AD203B41FA5}">
                      <a16:colId xmlns="" xmlns:a16="http://schemas.microsoft.com/office/drawing/2014/main" val="3171700187"/>
                    </a:ext>
                  </a:extLst>
                </a:gridCol>
                <a:gridCol w="176589">
                  <a:extLst>
                    <a:ext uri="{9D8B030D-6E8A-4147-A177-3AD203B41FA5}">
                      <a16:colId xmlns="" xmlns:a16="http://schemas.microsoft.com/office/drawing/2014/main" val="3822736413"/>
                    </a:ext>
                  </a:extLst>
                </a:gridCol>
                <a:gridCol w="176589">
                  <a:extLst>
                    <a:ext uri="{9D8B030D-6E8A-4147-A177-3AD203B41FA5}">
                      <a16:colId xmlns="" xmlns:a16="http://schemas.microsoft.com/office/drawing/2014/main" val="1786187476"/>
                    </a:ext>
                  </a:extLst>
                </a:gridCol>
                <a:gridCol w="176589">
                  <a:extLst>
                    <a:ext uri="{9D8B030D-6E8A-4147-A177-3AD203B41FA5}">
                      <a16:colId xmlns="" xmlns:a16="http://schemas.microsoft.com/office/drawing/2014/main" val="2651465721"/>
                    </a:ext>
                  </a:extLst>
                </a:gridCol>
              </a:tblGrid>
              <a:tr h="18204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chemeClr val="bg1"/>
                          </a:solidFill>
                        </a:rPr>
                        <a:t>0</a:t>
                      </a:r>
                      <a:endParaRPr lang="en-GB" sz="900" dirty="0">
                        <a:solidFill>
                          <a:schemeClr val="bg1"/>
                        </a:solidFill>
                      </a:endParaRPr>
                    </a:p>
                  </a:txBody>
                  <a:tcPr marL="45123" marR="45123" marT="22562" marB="22562"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967655676"/>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0</a:t>
                      </a:r>
                    </a:p>
                  </a:txBody>
                  <a:tcPr marL="45640" marR="45640" marT="22820" marB="22820" anchor="ctr">
                    <a:lnL w="28575" cap="flat" cmpd="sng" algn="ctr">
                      <a:solidFill>
                        <a:srgbClr val="6286E0"/>
                      </a:solidFill>
                      <a:prstDash val="solid"/>
                      <a:round/>
                      <a:headEnd type="none" w="med" len="med"/>
                      <a:tailEnd type="none" w="med" len="med"/>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w="28575" cap="flat" cmpd="sng" algn="ctr">
                      <a:solidFill>
                        <a:srgbClr val="6286E0"/>
                      </a:solidFill>
                      <a:prstDash val="solid"/>
                      <a:round/>
                      <a:headEnd type="none" w="med" len="med"/>
                      <a:tailEnd type="none" w="med" len="med"/>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459289606"/>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6</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6</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6</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3</a:t>
                      </a:r>
                    </a:p>
                  </a:txBody>
                  <a:tcPr marL="45640" marR="45640" marT="22820" marB="22820"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2467236335"/>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6</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7</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6</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3</a:t>
                      </a:r>
                    </a:p>
                  </a:txBody>
                  <a:tcPr marL="45640" marR="45640" marT="22820" marB="22820"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2309941813"/>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1740746217"/>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2</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3</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2</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0</a:t>
                      </a:r>
                    </a:p>
                  </a:txBody>
                  <a:tcPr marL="45640" marR="45640" marT="22820" marB="22820"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890868701"/>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0</a:t>
                      </a:r>
                    </a:p>
                  </a:txBody>
                  <a:tcPr marL="45640" marR="45640" marT="22820" marB="22820" anchor="ctr">
                    <a:lnL w="28575" cap="flat" cmpd="sng" algn="ctr">
                      <a:solidFill>
                        <a:srgbClr val="6286E0"/>
                      </a:solidFill>
                      <a:prstDash val="solid"/>
                      <a:round/>
                      <a:headEnd type="none" w="med" len="med"/>
                      <a:tailEnd type="none" w="med" len="med"/>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0</a:t>
                      </a:r>
                    </a:p>
                  </a:txBody>
                  <a:tcPr marL="45640" marR="45640" marT="22820" marB="22820"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0</a:t>
                      </a:r>
                    </a:p>
                  </a:txBody>
                  <a:tcPr marL="45640" marR="45640" marT="22820" marB="22820" anchor="ctr">
                    <a:lnL>
                      <a:noFill/>
                    </a:lnL>
                    <a:lnR w="28575" cap="flat" cmpd="sng" algn="ctr">
                      <a:solidFill>
                        <a:srgbClr val="6286E0"/>
                      </a:solidFill>
                      <a:prstDash val="solid"/>
                      <a:round/>
                      <a:headEnd type="none" w="med" len="med"/>
                      <a:tailEnd type="none" w="med" len="med"/>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3656561905"/>
                  </a:ext>
                </a:extLst>
              </a:tr>
              <a:tr h="18204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 xmlns:a16="http://schemas.microsoft.com/office/drawing/2014/main" val="1635042324"/>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198240355"/>
              </p:ext>
            </p:extLst>
          </p:nvPr>
        </p:nvGraphicFramePr>
        <p:xfrm>
          <a:off x="2894935" y="2173375"/>
          <a:ext cx="1036986" cy="1036986"/>
        </p:xfrm>
        <a:graphic>
          <a:graphicData uri="http://schemas.openxmlformats.org/drawingml/2006/table">
            <a:tbl>
              <a:tblPr firstRow="1" bandRow="1"/>
              <a:tblGrid>
                <a:gridCol w="172831">
                  <a:extLst>
                    <a:ext uri="{9D8B030D-6E8A-4147-A177-3AD203B41FA5}">
                      <a16:colId xmlns="" xmlns:a16="http://schemas.microsoft.com/office/drawing/2014/main" val="421695474"/>
                    </a:ext>
                  </a:extLst>
                </a:gridCol>
                <a:gridCol w="172831">
                  <a:extLst>
                    <a:ext uri="{9D8B030D-6E8A-4147-A177-3AD203B41FA5}">
                      <a16:colId xmlns="" xmlns:a16="http://schemas.microsoft.com/office/drawing/2014/main" val="3694157985"/>
                    </a:ext>
                  </a:extLst>
                </a:gridCol>
                <a:gridCol w="172831">
                  <a:extLst>
                    <a:ext uri="{9D8B030D-6E8A-4147-A177-3AD203B41FA5}">
                      <a16:colId xmlns="" xmlns:a16="http://schemas.microsoft.com/office/drawing/2014/main" val="3046734152"/>
                    </a:ext>
                  </a:extLst>
                </a:gridCol>
                <a:gridCol w="172831">
                  <a:extLst>
                    <a:ext uri="{9D8B030D-6E8A-4147-A177-3AD203B41FA5}">
                      <a16:colId xmlns="" xmlns:a16="http://schemas.microsoft.com/office/drawing/2014/main" val="2228028575"/>
                    </a:ext>
                  </a:extLst>
                </a:gridCol>
                <a:gridCol w="172831">
                  <a:extLst>
                    <a:ext uri="{9D8B030D-6E8A-4147-A177-3AD203B41FA5}">
                      <a16:colId xmlns="" xmlns:a16="http://schemas.microsoft.com/office/drawing/2014/main" val="3171700187"/>
                    </a:ext>
                  </a:extLst>
                </a:gridCol>
                <a:gridCol w="172831">
                  <a:extLst>
                    <a:ext uri="{9D8B030D-6E8A-4147-A177-3AD203B41FA5}">
                      <a16:colId xmlns="" xmlns:a16="http://schemas.microsoft.com/office/drawing/2014/main" val="724383640"/>
                    </a:ext>
                  </a:extLst>
                </a:gridCol>
              </a:tblGrid>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rgbClr val="0D0D0D">
                        <a:alpha val="9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9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67000"/>
                      </a:sysClr>
                    </a:solidFill>
                  </a:tcPr>
                </a:tc>
                <a:extLst>
                  <a:ext uri="{0D108BD9-81ED-4DB2-BD59-A6C34878D82A}">
                    <a16:rowId xmlns="" xmlns:a16="http://schemas.microsoft.com/office/drawing/2014/main" val="136758676"/>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t>-11</a:t>
                      </a:r>
                      <a:endParaRPr lang="en-GB" sz="700" b="0" dirty="0"/>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-8</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2000"/>
                      </a:sysClr>
                    </a:solidFill>
                  </a:tcPr>
                </a:tc>
                <a:extLst>
                  <a:ext uri="{0D108BD9-81ED-4DB2-BD59-A6C34878D82A}">
                    <a16:rowId xmlns="" xmlns:a16="http://schemas.microsoft.com/office/drawing/2014/main" val="459289606"/>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3</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3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6</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extLst>
                  <a:ext uri="{0D108BD9-81ED-4DB2-BD59-A6C34878D82A}">
                    <a16:rowId xmlns="" xmlns:a16="http://schemas.microsoft.com/office/drawing/2014/main" val="2467236335"/>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15</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extLst>
                  <a:ext uri="{0D108BD9-81ED-4DB2-BD59-A6C34878D82A}">
                    <a16:rowId xmlns="" xmlns:a16="http://schemas.microsoft.com/office/drawing/2014/main" val="2309941813"/>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12</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extLst>
                  <a:ext uri="{0D108BD9-81ED-4DB2-BD59-A6C34878D82A}">
                    <a16:rowId xmlns="" xmlns:a16="http://schemas.microsoft.com/office/drawing/2014/main" val="1740746217"/>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extLst>
                  <a:ext uri="{0D108BD9-81ED-4DB2-BD59-A6C34878D82A}">
                    <a16:rowId xmlns="" xmlns:a16="http://schemas.microsoft.com/office/drawing/2014/main" val="1222461742"/>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665566598"/>
              </p:ext>
            </p:extLst>
          </p:nvPr>
        </p:nvGraphicFramePr>
        <p:xfrm>
          <a:off x="1987361" y="2357762"/>
          <a:ext cx="524274" cy="524274"/>
        </p:xfrm>
        <a:graphic>
          <a:graphicData uri="http://schemas.openxmlformats.org/drawingml/2006/table">
            <a:tbl>
              <a:tblPr firstRow="1" bandRow="1"/>
              <a:tblGrid>
                <a:gridCol w="174758">
                  <a:extLst>
                    <a:ext uri="{9D8B030D-6E8A-4147-A177-3AD203B41FA5}">
                      <a16:colId xmlns="" xmlns:a16="http://schemas.microsoft.com/office/drawing/2014/main" val="1111421232"/>
                    </a:ext>
                  </a:extLst>
                </a:gridCol>
                <a:gridCol w="174758">
                  <a:extLst>
                    <a:ext uri="{9D8B030D-6E8A-4147-A177-3AD203B41FA5}">
                      <a16:colId xmlns="" xmlns:a16="http://schemas.microsoft.com/office/drawing/2014/main" val="261274771"/>
                    </a:ext>
                  </a:extLst>
                </a:gridCol>
                <a:gridCol w="174758">
                  <a:extLst>
                    <a:ext uri="{9D8B030D-6E8A-4147-A177-3AD203B41FA5}">
                      <a16:colId xmlns="" xmlns:a16="http://schemas.microsoft.com/office/drawing/2014/main" val="4058378967"/>
                    </a:ext>
                  </a:extLst>
                </a:gridCol>
              </a:tblGrid>
              <a:tr h="174758">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2</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2016486935"/>
                  </a:ext>
                </a:extLst>
              </a:tr>
              <a:tr h="17475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767455126"/>
                  </a:ext>
                </a:extLst>
              </a:tr>
              <a:tr h="17475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-2</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134076011"/>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892329761"/>
              </p:ext>
            </p:extLst>
          </p:nvPr>
        </p:nvGraphicFramePr>
        <p:xfrm>
          <a:off x="7184965" y="2143560"/>
          <a:ext cx="1036986" cy="1036986"/>
        </p:xfrm>
        <a:graphic>
          <a:graphicData uri="http://schemas.openxmlformats.org/drawingml/2006/table">
            <a:tbl>
              <a:tblPr firstRow="1" bandRow="1"/>
              <a:tblGrid>
                <a:gridCol w="172831">
                  <a:extLst>
                    <a:ext uri="{9D8B030D-6E8A-4147-A177-3AD203B41FA5}">
                      <a16:colId xmlns="" xmlns:a16="http://schemas.microsoft.com/office/drawing/2014/main" val="421695474"/>
                    </a:ext>
                  </a:extLst>
                </a:gridCol>
                <a:gridCol w="172831">
                  <a:extLst>
                    <a:ext uri="{9D8B030D-6E8A-4147-A177-3AD203B41FA5}">
                      <a16:colId xmlns="" xmlns:a16="http://schemas.microsoft.com/office/drawing/2014/main" val="3694157985"/>
                    </a:ext>
                  </a:extLst>
                </a:gridCol>
                <a:gridCol w="172831">
                  <a:extLst>
                    <a:ext uri="{9D8B030D-6E8A-4147-A177-3AD203B41FA5}">
                      <a16:colId xmlns="" xmlns:a16="http://schemas.microsoft.com/office/drawing/2014/main" val="3046734152"/>
                    </a:ext>
                  </a:extLst>
                </a:gridCol>
                <a:gridCol w="172831">
                  <a:extLst>
                    <a:ext uri="{9D8B030D-6E8A-4147-A177-3AD203B41FA5}">
                      <a16:colId xmlns="" xmlns:a16="http://schemas.microsoft.com/office/drawing/2014/main" val="2228028575"/>
                    </a:ext>
                  </a:extLst>
                </a:gridCol>
                <a:gridCol w="172831">
                  <a:extLst>
                    <a:ext uri="{9D8B030D-6E8A-4147-A177-3AD203B41FA5}">
                      <a16:colId xmlns="" xmlns:a16="http://schemas.microsoft.com/office/drawing/2014/main" val="3171700187"/>
                    </a:ext>
                  </a:extLst>
                </a:gridCol>
                <a:gridCol w="172831">
                  <a:extLst>
                    <a:ext uri="{9D8B030D-6E8A-4147-A177-3AD203B41FA5}">
                      <a16:colId xmlns="" xmlns:a16="http://schemas.microsoft.com/office/drawing/2014/main" val="724383640"/>
                    </a:ext>
                  </a:extLst>
                </a:gridCol>
              </a:tblGrid>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rgbClr val="0D0D0D">
                        <a:alpha val="9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9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67000"/>
                      </a:sysClr>
                    </a:solidFill>
                  </a:tcPr>
                </a:tc>
                <a:extLst>
                  <a:ext uri="{0D108BD9-81ED-4DB2-BD59-A6C34878D82A}">
                    <a16:rowId xmlns="" xmlns:a16="http://schemas.microsoft.com/office/drawing/2014/main" val="136758676"/>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2000"/>
                      </a:sysClr>
                    </a:solidFill>
                  </a:tcPr>
                </a:tc>
                <a:extLst>
                  <a:ext uri="{0D108BD9-81ED-4DB2-BD59-A6C34878D82A}">
                    <a16:rowId xmlns="" xmlns:a16="http://schemas.microsoft.com/office/drawing/2014/main" val="459289606"/>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3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extLst>
                  <a:ext uri="{0D108BD9-81ED-4DB2-BD59-A6C34878D82A}">
                    <a16:rowId xmlns="" xmlns:a16="http://schemas.microsoft.com/office/drawing/2014/main" val="2467236335"/>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extLst>
                  <a:ext uri="{0D108BD9-81ED-4DB2-BD59-A6C34878D82A}">
                    <a16:rowId xmlns="" xmlns:a16="http://schemas.microsoft.com/office/drawing/2014/main" val="2309941813"/>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extLst>
                  <a:ext uri="{0D108BD9-81ED-4DB2-BD59-A6C34878D82A}">
                    <a16:rowId xmlns="" xmlns:a16="http://schemas.microsoft.com/office/drawing/2014/main" val="1740746217"/>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extLst>
                  <a:ext uri="{0D108BD9-81ED-4DB2-BD59-A6C34878D82A}">
                    <a16:rowId xmlns="" xmlns:a16="http://schemas.microsoft.com/office/drawing/2014/main" val="1222461742"/>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597250204"/>
              </p:ext>
            </p:extLst>
          </p:nvPr>
        </p:nvGraphicFramePr>
        <p:xfrm>
          <a:off x="4559297" y="1959274"/>
          <a:ext cx="1470712" cy="1474160"/>
        </p:xfrm>
        <a:graphic>
          <a:graphicData uri="http://schemas.openxmlformats.org/drawingml/2006/table">
            <a:tbl>
              <a:tblPr firstRow="1" bandRow="1"/>
              <a:tblGrid>
                <a:gridCol w="183839"/>
                <a:gridCol w="183839">
                  <a:extLst>
                    <a:ext uri="{9D8B030D-6E8A-4147-A177-3AD203B41FA5}">
                      <a16:colId xmlns="" xmlns:a16="http://schemas.microsoft.com/office/drawing/2014/main" val="421695474"/>
                    </a:ext>
                  </a:extLst>
                </a:gridCol>
                <a:gridCol w="183839">
                  <a:extLst>
                    <a:ext uri="{9D8B030D-6E8A-4147-A177-3AD203B41FA5}">
                      <a16:colId xmlns="" xmlns:a16="http://schemas.microsoft.com/office/drawing/2014/main" val="3694157985"/>
                    </a:ext>
                  </a:extLst>
                </a:gridCol>
                <a:gridCol w="183839">
                  <a:extLst>
                    <a:ext uri="{9D8B030D-6E8A-4147-A177-3AD203B41FA5}">
                      <a16:colId xmlns="" xmlns:a16="http://schemas.microsoft.com/office/drawing/2014/main" val="3046734152"/>
                    </a:ext>
                  </a:extLst>
                </a:gridCol>
                <a:gridCol w="183839">
                  <a:extLst>
                    <a:ext uri="{9D8B030D-6E8A-4147-A177-3AD203B41FA5}">
                      <a16:colId xmlns="" xmlns:a16="http://schemas.microsoft.com/office/drawing/2014/main" val="2228028575"/>
                    </a:ext>
                  </a:extLst>
                </a:gridCol>
                <a:gridCol w="183839">
                  <a:extLst>
                    <a:ext uri="{9D8B030D-6E8A-4147-A177-3AD203B41FA5}">
                      <a16:colId xmlns="" xmlns:a16="http://schemas.microsoft.com/office/drawing/2014/main" val="3171700187"/>
                    </a:ext>
                  </a:extLst>
                </a:gridCol>
                <a:gridCol w="183839">
                  <a:extLst>
                    <a:ext uri="{9D8B030D-6E8A-4147-A177-3AD203B41FA5}">
                      <a16:colId xmlns="" xmlns:a16="http://schemas.microsoft.com/office/drawing/2014/main" val="724383640"/>
                    </a:ext>
                  </a:extLst>
                </a:gridCol>
                <a:gridCol w="183839"/>
              </a:tblGrid>
              <a:tr h="184270">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84270">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rgbClr val="0D0D0D">
                        <a:alpha val="9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9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67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 xmlns:a16="http://schemas.microsoft.com/office/drawing/2014/main" val="136758676"/>
                  </a:ext>
                </a:extLst>
              </a:tr>
              <a:tr h="184270">
                <a:tc>
                  <a:txBody>
                    <a:bodyPr/>
                    <a:lstStyle/>
                    <a:p>
                      <a:pPr algn="ctr"/>
                      <a:r>
                        <a:rPr lang="en-GB" sz="700" b="0" dirty="0" smtClean="0">
                          <a:solidFill>
                            <a:schemeClr val="bg1"/>
                          </a:solidFill>
                        </a:rPr>
                        <a:t>0</a:t>
                      </a:r>
                      <a:endParaRPr lang="en-GB" sz="700" b="0" dirty="0">
                        <a:solidFill>
                          <a:schemeClr val="bg1"/>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t>-11</a:t>
                      </a:r>
                      <a:endParaRPr lang="en-GB" sz="700" b="0" dirty="0"/>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-8</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2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 xmlns:a16="http://schemas.microsoft.com/office/drawing/2014/main" val="459289606"/>
                  </a:ext>
                </a:extLst>
              </a:tr>
              <a:tr h="184270">
                <a:tc>
                  <a:txBody>
                    <a:bodyPr/>
                    <a:lstStyle/>
                    <a:p>
                      <a:pPr algn="ctr"/>
                      <a:r>
                        <a:rPr lang="en-GB" sz="700" b="0" dirty="0" smtClean="0">
                          <a:solidFill>
                            <a:schemeClr val="bg1"/>
                          </a:solidFill>
                        </a:rPr>
                        <a:t>0</a:t>
                      </a:r>
                      <a:endParaRPr lang="en-GB" sz="700" b="0" dirty="0">
                        <a:solidFill>
                          <a:schemeClr val="bg1"/>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3</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3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6</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 xmlns:a16="http://schemas.microsoft.com/office/drawing/2014/main" val="2467236335"/>
                  </a:ext>
                </a:extLst>
              </a:tr>
              <a:tr h="184270">
                <a:tc>
                  <a:txBody>
                    <a:bodyPr/>
                    <a:lstStyle/>
                    <a:p>
                      <a:pPr algn="ctr"/>
                      <a:r>
                        <a:rPr lang="en-GB" sz="700" b="0" dirty="0" smtClean="0">
                          <a:solidFill>
                            <a:schemeClr val="bg1"/>
                          </a:solidFill>
                        </a:rPr>
                        <a:t>0</a:t>
                      </a:r>
                      <a:endParaRPr lang="en-GB" sz="700" b="0" dirty="0">
                        <a:solidFill>
                          <a:schemeClr val="bg1"/>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15</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 xmlns:a16="http://schemas.microsoft.com/office/drawing/2014/main" val="2309941813"/>
                  </a:ext>
                </a:extLst>
              </a:tr>
              <a:tr h="184270">
                <a:tc>
                  <a:txBody>
                    <a:bodyPr/>
                    <a:lstStyle/>
                    <a:p>
                      <a:pPr algn="ctr"/>
                      <a:r>
                        <a:rPr lang="en-GB" sz="700" b="0" dirty="0" smtClean="0">
                          <a:solidFill>
                            <a:schemeClr val="bg1"/>
                          </a:solidFill>
                        </a:rPr>
                        <a:t>0</a:t>
                      </a:r>
                      <a:endParaRPr lang="en-GB" sz="700" b="0" dirty="0">
                        <a:solidFill>
                          <a:schemeClr val="bg1"/>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12</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 xmlns:a16="http://schemas.microsoft.com/office/drawing/2014/main" val="1740746217"/>
                  </a:ext>
                </a:extLst>
              </a:tr>
              <a:tr h="184270">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 xmlns:a16="http://schemas.microsoft.com/office/drawing/2014/main" val="1222461742"/>
                  </a:ext>
                </a:extLst>
              </a:tr>
              <a:tr h="184270">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r>
            </a:tbl>
          </a:graphicData>
        </a:graphic>
      </p:graphicFrame>
      <p:grpSp>
        <p:nvGrpSpPr>
          <p:cNvPr id="70" name="Group 69"/>
          <p:cNvGrpSpPr/>
          <p:nvPr/>
        </p:nvGrpSpPr>
        <p:grpSpPr>
          <a:xfrm>
            <a:off x="379492" y="4022631"/>
            <a:ext cx="8358811" cy="2939067"/>
            <a:chOff x="379492" y="4022631"/>
            <a:chExt cx="8358811" cy="2939067"/>
          </a:xfrm>
        </p:grpSpPr>
        <p:sp>
          <p:nvSpPr>
            <p:cNvPr id="14" name="TextBox 13"/>
            <p:cNvSpPr txBox="1"/>
            <p:nvPr/>
          </p:nvSpPr>
          <p:spPr>
            <a:xfrm>
              <a:off x="6742166" y="6592366"/>
              <a:ext cx="184666"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a:stretch>
              <a:fillRect/>
            </a:stretch>
          </p:blipFill>
          <p:spPr>
            <a:xfrm>
              <a:off x="6952638" y="4903863"/>
              <a:ext cx="1389758" cy="1746488"/>
            </a:xfrm>
            <a:prstGeom prst="rect">
              <a:avLst/>
            </a:prstGeom>
          </p:spPr>
        </p:pic>
        <p:pic>
          <p:nvPicPr>
            <p:cNvPr id="9" name="Picture 8" descr="Screen Shot 2017-07-06 at 19.03.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15" y="4905048"/>
              <a:ext cx="1738306" cy="1752633"/>
            </a:xfrm>
            <a:prstGeom prst="rect">
              <a:avLst/>
            </a:prstGeom>
          </p:spPr>
        </p:pic>
        <p:pic>
          <p:nvPicPr>
            <p:cNvPr id="10" name="Picture 9" descr="Screen Shot 2017-07-06 at 19.02.2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240" y="4903863"/>
              <a:ext cx="1393749" cy="1752745"/>
            </a:xfrm>
            <a:prstGeom prst="rect">
              <a:avLst/>
            </a:prstGeom>
          </p:spPr>
        </p:pic>
        <p:pic>
          <p:nvPicPr>
            <p:cNvPr id="11" name="Picture 10" descr="Screen Shot 2017-07-06 at 19.02.1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918" y="4903863"/>
              <a:ext cx="1481564" cy="1753818"/>
            </a:xfrm>
            <a:prstGeom prst="rect">
              <a:avLst/>
            </a:prstGeom>
          </p:spPr>
        </p:pic>
        <p:sp>
          <p:nvSpPr>
            <p:cNvPr id="12" name="TextBox 11"/>
            <p:cNvSpPr txBox="1"/>
            <p:nvPr/>
          </p:nvSpPr>
          <p:spPr>
            <a:xfrm>
              <a:off x="811315" y="4022631"/>
              <a:ext cx="7531081" cy="584776"/>
            </a:xfrm>
            <a:prstGeom prst="rect">
              <a:avLst/>
            </a:prstGeom>
            <a:noFill/>
          </p:spPr>
          <p:txBody>
            <a:bodyPr wrap="square" rtlCol="0">
              <a:spAutoFit/>
            </a:bodyPr>
            <a:lstStyle/>
            <a:p>
              <a:pPr algn="ctr"/>
              <a:r>
                <a:rPr lang="en-US" sz="1600" dirty="0" smtClean="0"/>
                <a:t>Patterns/artifacts that may show up due to padding (exaggerated for clarity): (segmentation or regression. Not classification)</a:t>
              </a:r>
              <a:endParaRPr lang="en-US" sz="1600" dirty="0"/>
            </a:p>
          </p:txBody>
        </p:sp>
        <p:sp>
          <p:nvSpPr>
            <p:cNvPr id="13" name="TextBox 12"/>
            <p:cNvSpPr txBox="1"/>
            <p:nvPr/>
          </p:nvSpPr>
          <p:spPr>
            <a:xfrm>
              <a:off x="595277" y="4645348"/>
              <a:ext cx="3931921" cy="307777"/>
            </a:xfrm>
            <a:prstGeom prst="rect">
              <a:avLst/>
            </a:prstGeom>
            <a:noFill/>
          </p:spPr>
          <p:txBody>
            <a:bodyPr wrap="square" rtlCol="0">
              <a:spAutoFit/>
            </a:bodyPr>
            <a:lstStyle/>
            <a:p>
              <a:pPr algn="ctr"/>
              <a:r>
                <a:rPr lang="en-US" sz="1400" dirty="0" smtClean="0"/>
                <a:t>If processing whole image at testing.</a:t>
              </a:r>
              <a:endParaRPr lang="en-US" sz="1400" dirty="0"/>
            </a:p>
          </p:txBody>
        </p:sp>
        <p:sp>
          <p:nvSpPr>
            <p:cNvPr id="33" name="TextBox 32"/>
            <p:cNvSpPr txBox="1"/>
            <p:nvPr/>
          </p:nvSpPr>
          <p:spPr>
            <a:xfrm>
              <a:off x="5369525" y="4627076"/>
              <a:ext cx="3035298" cy="307777"/>
            </a:xfrm>
            <a:prstGeom prst="rect">
              <a:avLst/>
            </a:prstGeom>
            <a:noFill/>
          </p:spPr>
          <p:txBody>
            <a:bodyPr wrap="square" rtlCol="0">
              <a:spAutoFit/>
            </a:bodyPr>
            <a:lstStyle/>
            <a:p>
              <a:pPr algn="ctr"/>
              <a:r>
                <a:rPr lang="en-US" sz="1400" dirty="0" smtClean="0"/>
                <a:t>If tiling the image at testing.</a:t>
              </a:r>
              <a:endParaRPr lang="en-US" sz="1400" dirty="0"/>
            </a:p>
          </p:txBody>
        </p:sp>
        <p:sp>
          <p:nvSpPr>
            <p:cNvPr id="34" name="Rounded Rectangle 33"/>
            <p:cNvSpPr/>
            <p:nvPr/>
          </p:nvSpPr>
          <p:spPr>
            <a:xfrm>
              <a:off x="379492" y="4077072"/>
              <a:ext cx="8358811" cy="2701180"/>
            </a:xfrm>
            <a:prstGeom prst="roundRect">
              <a:avLst/>
            </a:prstGeom>
            <a:noFill/>
            <a:ln w="19050" cmpd="sng">
              <a:solidFill>
                <a:srgbClr val="262626"/>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grpSp>
      <p:cxnSp>
        <p:nvCxnSpPr>
          <p:cNvPr id="16" name="Straight Arrow Connector 15"/>
          <p:cNvCxnSpPr/>
          <p:nvPr/>
        </p:nvCxnSpPr>
        <p:spPr>
          <a:xfrm flipV="1">
            <a:off x="2966720" y="3296423"/>
            <a:ext cx="0" cy="27402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534276" y="3502492"/>
            <a:ext cx="3207907" cy="338554"/>
          </a:xfrm>
          <a:prstGeom prst="rect">
            <a:avLst/>
          </a:prstGeom>
          <a:noFill/>
        </p:spPr>
        <p:txBody>
          <a:bodyPr wrap="square" rtlCol="0">
            <a:spAutoFit/>
          </a:bodyPr>
          <a:lstStyle/>
          <a:p>
            <a:pPr algn="ctr"/>
            <a:r>
              <a:rPr lang="en-US" sz="1600" dirty="0" smtClean="0">
                <a:solidFill>
                  <a:srgbClr val="FF0000"/>
                </a:solidFill>
              </a:rPr>
              <a:t>Influenced by padding.</a:t>
            </a:r>
            <a:endParaRPr lang="en-US" sz="1600" dirty="0">
              <a:solidFill>
                <a:srgbClr val="FF0000"/>
              </a:solidFill>
            </a:endParaRPr>
          </a:p>
        </p:txBody>
      </p:sp>
      <p:sp>
        <p:nvSpPr>
          <p:cNvPr id="40" name="TextBox 39"/>
          <p:cNvSpPr txBox="1"/>
          <p:nvPr/>
        </p:nvSpPr>
        <p:spPr>
          <a:xfrm>
            <a:off x="6107632" y="3520764"/>
            <a:ext cx="2495315" cy="338554"/>
          </a:xfrm>
          <a:prstGeom prst="rect">
            <a:avLst/>
          </a:prstGeom>
          <a:noFill/>
        </p:spPr>
        <p:txBody>
          <a:bodyPr wrap="square" rtlCol="0">
            <a:spAutoFit/>
          </a:bodyPr>
          <a:lstStyle/>
          <a:p>
            <a:pPr algn="ctr"/>
            <a:r>
              <a:rPr lang="en-US" sz="1600" dirty="0" smtClean="0">
                <a:solidFill>
                  <a:srgbClr val="FF0000"/>
                </a:solidFill>
              </a:rPr>
              <a:t>Influenced by padding.</a:t>
            </a:r>
            <a:endParaRPr lang="en-US" sz="1600" dirty="0">
              <a:solidFill>
                <a:srgbClr val="FF0000"/>
              </a:solidFill>
            </a:endParaRPr>
          </a:p>
        </p:txBody>
      </p:sp>
      <p:cxnSp>
        <p:nvCxnSpPr>
          <p:cNvPr id="41" name="Straight Arrow Connector 40"/>
          <p:cNvCxnSpPr/>
          <p:nvPr/>
        </p:nvCxnSpPr>
        <p:spPr>
          <a:xfrm flipV="1">
            <a:off x="7282513" y="3255417"/>
            <a:ext cx="0" cy="31502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7457510" y="3255417"/>
            <a:ext cx="0" cy="31502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64160" y="1604416"/>
            <a:ext cx="1538205" cy="369332"/>
          </a:xfrm>
          <a:prstGeom prst="rect">
            <a:avLst/>
          </a:prstGeom>
          <a:noFill/>
        </p:spPr>
        <p:txBody>
          <a:bodyPr wrap="square" rtlCol="0">
            <a:spAutoFit/>
          </a:bodyPr>
          <a:lstStyle/>
          <a:p>
            <a:r>
              <a:rPr lang="en-US" dirty="0" smtClean="0"/>
              <a:t>Padded input</a:t>
            </a:r>
            <a:endParaRPr lang="en-US" dirty="0"/>
          </a:p>
        </p:txBody>
      </p:sp>
      <p:sp>
        <p:nvSpPr>
          <p:cNvPr id="44" name="TextBox 43"/>
          <p:cNvSpPr txBox="1"/>
          <p:nvPr/>
        </p:nvSpPr>
        <p:spPr>
          <a:xfrm>
            <a:off x="1844934" y="1606974"/>
            <a:ext cx="885989" cy="369332"/>
          </a:xfrm>
          <a:prstGeom prst="rect">
            <a:avLst/>
          </a:prstGeom>
          <a:noFill/>
        </p:spPr>
        <p:txBody>
          <a:bodyPr wrap="square" rtlCol="0">
            <a:spAutoFit/>
          </a:bodyPr>
          <a:lstStyle/>
          <a:p>
            <a:r>
              <a:rPr lang="en-US" dirty="0" smtClean="0"/>
              <a:t>Kernel</a:t>
            </a:r>
            <a:endParaRPr lang="en-US" dirty="0"/>
          </a:p>
        </p:txBody>
      </p:sp>
      <p:sp>
        <p:nvSpPr>
          <p:cNvPr id="45" name="TextBox 44"/>
          <p:cNvSpPr txBox="1"/>
          <p:nvPr/>
        </p:nvSpPr>
        <p:spPr>
          <a:xfrm>
            <a:off x="2966720" y="1604614"/>
            <a:ext cx="885989" cy="369332"/>
          </a:xfrm>
          <a:prstGeom prst="rect">
            <a:avLst/>
          </a:prstGeom>
          <a:noFill/>
        </p:spPr>
        <p:txBody>
          <a:bodyPr wrap="square" rtlCol="0">
            <a:spAutoFit/>
          </a:bodyPr>
          <a:lstStyle/>
          <a:p>
            <a:r>
              <a:rPr lang="en-US" dirty="0" smtClean="0"/>
              <a:t>Output</a:t>
            </a:r>
            <a:endParaRPr lang="en-US" dirty="0"/>
          </a:p>
        </p:txBody>
      </p:sp>
      <p:sp>
        <p:nvSpPr>
          <p:cNvPr id="46" name="TextBox 45"/>
          <p:cNvSpPr txBox="1"/>
          <p:nvPr/>
        </p:nvSpPr>
        <p:spPr>
          <a:xfrm>
            <a:off x="4554737" y="1599078"/>
            <a:ext cx="1538205" cy="369332"/>
          </a:xfrm>
          <a:prstGeom prst="rect">
            <a:avLst/>
          </a:prstGeom>
          <a:noFill/>
        </p:spPr>
        <p:txBody>
          <a:bodyPr wrap="square" rtlCol="0">
            <a:spAutoFit/>
          </a:bodyPr>
          <a:lstStyle/>
          <a:p>
            <a:r>
              <a:rPr lang="en-US" dirty="0" smtClean="0"/>
              <a:t>Padded input</a:t>
            </a:r>
            <a:endParaRPr lang="en-US" dirty="0"/>
          </a:p>
        </p:txBody>
      </p:sp>
      <p:sp>
        <p:nvSpPr>
          <p:cNvPr id="47" name="TextBox 46"/>
          <p:cNvSpPr txBox="1"/>
          <p:nvPr/>
        </p:nvSpPr>
        <p:spPr>
          <a:xfrm>
            <a:off x="6079557" y="1599078"/>
            <a:ext cx="885989" cy="369332"/>
          </a:xfrm>
          <a:prstGeom prst="rect">
            <a:avLst/>
          </a:prstGeom>
          <a:noFill/>
        </p:spPr>
        <p:txBody>
          <a:bodyPr wrap="square" rtlCol="0">
            <a:spAutoFit/>
          </a:bodyPr>
          <a:lstStyle/>
          <a:p>
            <a:r>
              <a:rPr lang="en-US" dirty="0" smtClean="0"/>
              <a:t>Kernel</a:t>
            </a:r>
            <a:endParaRPr lang="en-US" dirty="0"/>
          </a:p>
        </p:txBody>
      </p:sp>
      <p:sp>
        <p:nvSpPr>
          <p:cNvPr id="48" name="TextBox 47"/>
          <p:cNvSpPr txBox="1"/>
          <p:nvPr/>
        </p:nvSpPr>
        <p:spPr>
          <a:xfrm>
            <a:off x="7224899" y="1603988"/>
            <a:ext cx="885989" cy="369332"/>
          </a:xfrm>
          <a:prstGeom prst="rect">
            <a:avLst/>
          </a:prstGeom>
          <a:noFill/>
        </p:spPr>
        <p:txBody>
          <a:bodyPr wrap="square" rtlCol="0">
            <a:spAutoFit/>
          </a:bodyPr>
          <a:lstStyle/>
          <a:p>
            <a:r>
              <a:rPr lang="en-US" dirty="0" smtClean="0"/>
              <a:t>Output</a:t>
            </a:r>
            <a:endParaRPr lang="en-US" dirty="0"/>
          </a:p>
        </p:txBody>
      </p:sp>
      <p:sp>
        <p:nvSpPr>
          <p:cNvPr id="51" name="TextBox 50"/>
          <p:cNvSpPr txBox="1"/>
          <p:nvPr/>
        </p:nvSpPr>
        <p:spPr>
          <a:xfrm>
            <a:off x="1337909" y="1230250"/>
            <a:ext cx="1538205" cy="369332"/>
          </a:xfrm>
          <a:prstGeom prst="rect">
            <a:avLst/>
          </a:prstGeom>
          <a:noFill/>
        </p:spPr>
        <p:txBody>
          <a:bodyPr wrap="square" rtlCol="0">
            <a:spAutoFit/>
          </a:bodyPr>
          <a:lstStyle/>
          <a:p>
            <a:pPr algn="ctr"/>
            <a:r>
              <a:rPr lang="en-US" b="1" i="1" dirty="0" smtClean="0"/>
              <a:t>Layer #1</a:t>
            </a:r>
            <a:endParaRPr lang="en-US" b="1" i="1" dirty="0"/>
          </a:p>
        </p:txBody>
      </p:sp>
      <p:sp>
        <p:nvSpPr>
          <p:cNvPr id="52" name="TextBox 51"/>
          <p:cNvSpPr txBox="1"/>
          <p:nvPr/>
        </p:nvSpPr>
        <p:spPr>
          <a:xfrm>
            <a:off x="5747267" y="1225336"/>
            <a:ext cx="1538205" cy="369332"/>
          </a:xfrm>
          <a:prstGeom prst="rect">
            <a:avLst/>
          </a:prstGeom>
          <a:noFill/>
        </p:spPr>
        <p:txBody>
          <a:bodyPr wrap="square" rtlCol="0">
            <a:spAutoFit/>
          </a:bodyPr>
          <a:lstStyle/>
          <a:p>
            <a:pPr algn="ctr"/>
            <a:r>
              <a:rPr lang="en-US" b="1" i="1" dirty="0" smtClean="0"/>
              <a:t>Layer #2</a:t>
            </a:r>
            <a:endParaRPr lang="en-US" b="1" i="1" dirty="0"/>
          </a:p>
        </p:txBody>
      </p:sp>
      <p:sp>
        <p:nvSpPr>
          <p:cNvPr id="56" name="TextBox 55"/>
          <p:cNvSpPr txBox="1"/>
          <p:nvPr/>
        </p:nvSpPr>
        <p:spPr>
          <a:xfrm>
            <a:off x="1680468" y="2376375"/>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cxnSp>
        <p:nvCxnSpPr>
          <p:cNvPr id="58" name="Straight Arrow Connector 57"/>
          <p:cNvCxnSpPr/>
          <p:nvPr/>
        </p:nvCxnSpPr>
        <p:spPr>
          <a:xfrm>
            <a:off x="2536503" y="2648934"/>
            <a:ext cx="341020" cy="0"/>
          </a:xfrm>
          <a:prstGeom prst="straightConnector1">
            <a:avLst/>
          </a:prstGeom>
          <a:noFill/>
          <a:ln w="76200" cap="flat" cmpd="sng" algn="ctr">
            <a:solidFill>
              <a:sysClr val="windowText" lastClr="000000"/>
            </a:solidFill>
            <a:prstDash val="solid"/>
            <a:miter lim="800000"/>
            <a:tailEnd type="triangle"/>
          </a:ln>
          <a:effectLst/>
        </p:spPr>
      </p:cxnSp>
      <p:graphicFrame>
        <p:nvGraphicFramePr>
          <p:cNvPr id="60" name="Table 59"/>
          <p:cNvGraphicFramePr>
            <a:graphicFrameLocks noGrp="1"/>
          </p:cNvGraphicFramePr>
          <p:nvPr>
            <p:extLst>
              <p:ext uri="{D42A27DB-BD31-4B8C-83A1-F6EECF244321}">
                <p14:modId xmlns:p14="http://schemas.microsoft.com/office/powerpoint/2010/main" val="3585320919"/>
              </p:ext>
            </p:extLst>
          </p:nvPr>
        </p:nvGraphicFramePr>
        <p:xfrm>
          <a:off x="6251107" y="2329859"/>
          <a:ext cx="524274" cy="524274"/>
        </p:xfrm>
        <a:graphic>
          <a:graphicData uri="http://schemas.openxmlformats.org/drawingml/2006/table">
            <a:tbl>
              <a:tblPr firstRow="1" bandRow="1"/>
              <a:tblGrid>
                <a:gridCol w="174758">
                  <a:extLst>
                    <a:ext uri="{9D8B030D-6E8A-4147-A177-3AD203B41FA5}">
                      <a16:colId xmlns="" xmlns:a16="http://schemas.microsoft.com/office/drawing/2014/main" val="1111421232"/>
                    </a:ext>
                  </a:extLst>
                </a:gridCol>
                <a:gridCol w="174758">
                  <a:extLst>
                    <a:ext uri="{9D8B030D-6E8A-4147-A177-3AD203B41FA5}">
                      <a16:colId xmlns="" xmlns:a16="http://schemas.microsoft.com/office/drawing/2014/main" val="261274771"/>
                    </a:ext>
                  </a:extLst>
                </a:gridCol>
                <a:gridCol w="174758">
                  <a:extLst>
                    <a:ext uri="{9D8B030D-6E8A-4147-A177-3AD203B41FA5}">
                      <a16:colId xmlns="" xmlns:a16="http://schemas.microsoft.com/office/drawing/2014/main" val="4058378967"/>
                    </a:ext>
                  </a:extLst>
                </a:gridCol>
              </a:tblGrid>
              <a:tr h="174758">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2</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2016486935"/>
                  </a:ext>
                </a:extLst>
              </a:tr>
              <a:tr h="17475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767455126"/>
                  </a:ext>
                </a:extLst>
              </a:tr>
              <a:tr h="17475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-2</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134076011"/>
                  </a:ext>
                </a:extLst>
              </a:tr>
            </a:tbl>
          </a:graphicData>
        </a:graphic>
      </p:graphicFrame>
      <p:sp>
        <p:nvSpPr>
          <p:cNvPr id="61" name="TextBox 60"/>
          <p:cNvSpPr txBox="1"/>
          <p:nvPr/>
        </p:nvSpPr>
        <p:spPr>
          <a:xfrm>
            <a:off x="5944214" y="2348472"/>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cxnSp>
        <p:nvCxnSpPr>
          <p:cNvPr id="62" name="Straight Arrow Connector 61"/>
          <p:cNvCxnSpPr/>
          <p:nvPr/>
        </p:nvCxnSpPr>
        <p:spPr>
          <a:xfrm>
            <a:off x="6800249" y="2621031"/>
            <a:ext cx="341020" cy="0"/>
          </a:xfrm>
          <a:prstGeom prst="straightConnector1">
            <a:avLst/>
          </a:prstGeom>
          <a:noFill/>
          <a:ln w="76200" cap="flat" cmpd="sng" algn="ctr">
            <a:solidFill>
              <a:sysClr val="windowText" lastClr="000000"/>
            </a:solidFill>
            <a:prstDash val="solid"/>
            <a:miter lim="800000"/>
            <a:tailEnd type="triangle"/>
          </a:ln>
          <a:effectLst/>
        </p:spPr>
      </p:cxnSp>
      <p:sp>
        <p:nvSpPr>
          <p:cNvPr id="63" name="Left Bracket 62"/>
          <p:cNvSpPr/>
          <p:nvPr/>
        </p:nvSpPr>
        <p:spPr>
          <a:xfrm rot="5400000">
            <a:off x="2000840" y="-222097"/>
            <a:ext cx="271275" cy="3913933"/>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Left Bracket 63"/>
          <p:cNvSpPr/>
          <p:nvPr/>
        </p:nvSpPr>
        <p:spPr>
          <a:xfrm rot="5400000">
            <a:off x="6291787" y="-230693"/>
            <a:ext cx="271275" cy="3921997"/>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Right Arrow 68"/>
          <p:cNvSpPr/>
          <p:nvPr/>
        </p:nvSpPr>
        <p:spPr>
          <a:xfrm>
            <a:off x="4093444" y="2328688"/>
            <a:ext cx="349883" cy="8048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8964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Training a fully convolutional net</a:t>
            </a:r>
            <a:endParaRPr lang="en-US" dirty="0"/>
          </a:p>
        </p:txBody>
      </p:sp>
      <p:sp>
        <p:nvSpPr>
          <p:cNvPr id="5" name="Rounded Rectangle 4"/>
          <p:cNvSpPr/>
          <p:nvPr/>
        </p:nvSpPr>
        <p:spPr>
          <a:xfrm>
            <a:off x="132080" y="1372616"/>
            <a:ext cx="8928992" cy="5405472"/>
          </a:xfrm>
          <a:prstGeom prst="roundRect">
            <a:avLst>
              <a:gd name="adj" fmla="val 10141"/>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182880" y="3161671"/>
            <a:ext cx="6380480" cy="954107"/>
          </a:xfrm>
          <a:prstGeom prst="rect">
            <a:avLst/>
          </a:prstGeom>
          <a:noFill/>
        </p:spPr>
        <p:txBody>
          <a:bodyPr wrap="square" rtlCol="0">
            <a:spAutoFit/>
          </a:bodyPr>
          <a:lstStyle/>
          <a:p>
            <a:r>
              <a:rPr lang="en-US" sz="1400" dirty="0"/>
              <a:t>Cross Entropy over all the samples of a batch (B)</a:t>
            </a:r>
            <a:r>
              <a:rPr lang="en-US" sz="1400" dirty="0" smtClean="0"/>
              <a:t>.</a:t>
            </a:r>
            <a:endParaRPr lang="en-US" sz="1400" b="1" i="1" dirty="0" smtClean="0"/>
          </a:p>
          <a:p>
            <a:r>
              <a:rPr lang="en-US" sz="1400" b="1" i="1" dirty="0" smtClean="0"/>
              <a:t>x</a:t>
            </a:r>
            <a:r>
              <a:rPr lang="en-US" sz="1400" b="1" i="1" baseline="-25000" dirty="0" smtClean="0"/>
              <a:t>s</a:t>
            </a:r>
            <a:r>
              <a:rPr lang="en-US" sz="1400" i="1" baseline="-25000" dirty="0" smtClean="0"/>
              <a:t> </a:t>
            </a:r>
            <a:r>
              <a:rPr lang="en-US" sz="1400" dirty="0" smtClean="0"/>
              <a:t>a training sample (patch), </a:t>
            </a:r>
            <a:r>
              <a:rPr lang="en-US" sz="1400" b="1" i="1" dirty="0" err="1" smtClean="0"/>
              <a:t>y</a:t>
            </a:r>
            <a:r>
              <a:rPr lang="en-US" sz="1400" b="1" i="1" baseline="-25000" dirty="0" err="1" smtClean="0"/>
              <a:t>s</a:t>
            </a:r>
            <a:r>
              <a:rPr lang="en-US" sz="1400" dirty="0" smtClean="0"/>
              <a:t> the true label of its central voxel.</a:t>
            </a:r>
            <a:endParaRPr lang="en-US" sz="1400" b="1" baseline="-25000" dirty="0" smtClean="0"/>
          </a:p>
          <a:p>
            <a:r>
              <a:rPr lang="en-US" sz="1400" b="1" i="1" dirty="0" smtClean="0"/>
              <a:t>f</a:t>
            </a:r>
            <a:r>
              <a:rPr lang="en-US" sz="1400" b="1" i="1" baseline="-25000" dirty="0" smtClean="0"/>
              <a:t>c</a:t>
            </a:r>
            <a:r>
              <a:rPr lang="en-US" sz="1400" b="1" i="1" dirty="0" smtClean="0"/>
              <a:t>(x)</a:t>
            </a:r>
            <a:r>
              <a:rPr lang="en-US" sz="1400" dirty="0" smtClean="0"/>
              <a:t> the CNN’s confidence for predicting class </a:t>
            </a:r>
            <a:r>
              <a:rPr lang="en-US" sz="1400" b="1" i="1" dirty="0" smtClean="0"/>
              <a:t>c.</a:t>
            </a:r>
          </a:p>
          <a:p>
            <a:r>
              <a:rPr lang="en-US" sz="1400" b="1" i="1" dirty="0"/>
              <a:t>[.]</a:t>
            </a:r>
            <a:r>
              <a:rPr lang="en-US" sz="1400" dirty="0"/>
              <a:t> the indicator function</a:t>
            </a:r>
            <a:r>
              <a:rPr lang="en-US" sz="1400" dirty="0" smtClean="0"/>
              <a:t>.</a:t>
            </a:r>
            <a:endParaRPr lang="en-US" sz="1400" dirty="0"/>
          </a:p>
        </p:txBody>
      </p:sp>
      <p:sp>
        <p:nvSpPr>
          <p:cNvPr id="8" name="TextBox 7"/>
          <p:cNvSpPr txBox="1"/>
          <p:nvPr/>
        </p:nvSpPr>
        <p:spPr>
          <a:xfrm>
            <a:off x="193040" y="1910385"/>
            <a:ext cx="2003454" cy="338554"/>
          </a:xfrm>
          <a:prstGeom prst="rect">
            <a:avLst/>
          </a:prstGeom>
          <a:noFill/>
        </p:spPr>
        <p:txBody>
          <a:bodyPr wrap="square" rtlCol="0">
            <a:spAutoFit/>
          </a:bodyPr>
          <a:lstStyle/>
          <a:p>
            <a:r>
              <a:rPr lang="en-US" sz="1600" dirty="0" smtClean="0"/>
              <a:t>Learn parameters </a:t>
            </a:r>
            <a:endParaRPr lang="en-US" sz="1600" dirty="0"/>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574" y="2016728"/>
            <a:ext cx="966470" cy="313789"/>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970" y="5287697"/>
            <a:ext cx="5218430" cy="795261"/>
          </a:xfrm>
          <a:prstGeom prst="rect">
            <a:avLst/>
          </a:prstGeom>
        </p:spPr>
      </p:pic>
      <p:sp>
        <p:nvSpPr>
          <p:cNvPr id="12" name="Oval 11"/>
          <p:cNvSpPr/>
          <p:nvPr/>
        </p:nvSpPr>
        <p:spPr>
          <a:xfrm>
            <a:off x="1747520" y="5222240"/>
            <a:ext cx="443172" cy="1005840"/>
          </a:xfrm>
          <a:prstGeom prst="ellipse">
            <a:avLst/>
          </a:prstGeom>
          <a:noFill/>
          <a:ln w="19050" cmpd="sng">
            <a:solidFill>
              <a:srgbClr val="008000"/>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86690" y="4767976"/>
            <a:ext cx="3548474" cy="338554"/>
          </a:xfrm>
          <a:prstGeom prst="rect">
            <a:avLst/>
          </a:prstGeom>
          <a:noFill/>
          <a:ln w="38100" cmpd="sng">
            <a:solidFill>
              <a:srgbClr val="008000"/>
            </a:solidFill>
            <a:prstDash val="sysDash"/>
          </a:ln>
        </p:spPr>
        <p:txBody>
          <a:bodyPr wrap="square" rtlCol="0">
            <a:spAutoFit/>
          </a:bodyPr>
          <a:lstStyle/>
          <a:p>
            <a:r>
              <a:rPr lang="en-US" sz="1600" dirty="0" smtClean="0"/>
              <a:t>Over the (B) segments (s) in a batch.</a:t>
            </a:r>
            <a:endParaRPr lang="en-US" sz="1600" dirty="0"/>
          </a:p>
        </p:txBody>
      </p:sp>
      <p:sp>
        <p:nvSpPr>
          <p:cNvPr id="16" name="TextBox 15"/>
          <p:cNvSpPr txBox="1"/>
          <p:nvPr/>
        </p:nvSpPr>
        <p:spPr>
          <a:xfrm>
            <a:off x="2286000" y="6309360"/>
            <a:ext cx="4246880" cy="338554"/>
          </a:xfrm>
          <a:prstGeom prst="rect">
            <a:avLst/>
          </a:prstGeom>
          <a:noFill/>
          <a:ln w="38100" cmpd="sng">
            <a:solidFill>
              <a:srgbClr val="3366FF"/>
            </a:solidFill>
            <a:prstDash val="sysDash"/>
          </a:ln>
        </p:spPr>
        <p:txBody>
          <a:bodyPr wrap="square" rtlCol="0">
            <a:spAutoFit/>
          </a:bodyPr>
          <a:lstStyle/>
          <a:p>
            <a:r>
              <a:rPr lang="en-US" sz="1600" dirty="0" smtClean="0"/>
              <a:t>Over the (V) classified voxels in a segment.</a:t>
            </a:r>
            <a:endParaRPr lang="en-US" sz="1600" dirty="0"/>
          </a:p>
        </p:txBody>
      </p:sp>
      <p:sp>
        <p:nvSpPr>
          <p:cNvPr id="17" name="TextBox 16"/>
          <p:cNvSpPr txBox="1"/>
          <p:nvPr/>
        </p:nvSpPr>
        <p:spPr>
          <a:xfrm>
            <a:off x="416560" y="1433576"/>
            <a:ext cx="6380480" cy="369332"/>
          </a:xfrm>
          <a:prstGeom prst="rect">
            <a:avLst/>
          </a:prstGeom>
          <a:noFill/>
        </p:spPr>
        <p:txBody>
          <a:bodyPr wrap="square" rtlCol="0">
            <a:spAutoFit/>
          </a:bodyPr>
          <a:lstStyle/>
          <a:p>
            <a:r>
              <a:rPr lang="en-US" b="1" u="sng" dirty="0" smtClean="0"/>
              <a:t>Training with single predictions on each sample:</a:t>
            </a:r>
            <a:endParaRPr lang="en-US" b="1" u="sng" dirty="0"/>
          </a:p>
        </p:txBody>
      </p:sp>
      <p:grpSp>
        <p:nvGrpSpPr>
          <p:cNvPr id="22" name="Group 21"/>
          <p:cNvGrpSpPr/>
          <p:nvPr/>
        </p:nvGrpSpPr>
        <p:grpSpPr>
          <a:xfrm>
            <a:off x="4082583" y="1797796"/>
            <a:ext cx="4841012" cy="919653"/>
            <a:chOff x="3532649" y="1777476"/>
            <a:chExt cx="5401106" cy="1026055"/>
          </a:xfrm>
        </p:grpSpPr>
        <p:pic>
          <p:nvPicPr>
            <p:cNvPr id="20" name="Picture 19" descr="Screen Shot 2017-07-07 at 17.59.55.png"/>
            <p:cNvPicPr>
              <a:picLocks noChangeAspect="1"/>
            </p:cNvPicPr>
            <p:nvPr/>
          </p:nvPicPr>
          <p:blipFill rotWithShape="1">
            <a:blip r:embed="rId5">
              <a:extLst>
                <a:ext uri="{28A0092B-C50C-407E-A947-70E740481C1C}">
                  <a14:useLocalDpi xmlns:a14="http://schemas.microsoft.com/office/drawing/2010/main" val="0"/>
                </a:ext>
              </a:extLst>
            </a:blip>
            <a:srcRect r="-986"/>
            <a:stretch/>
          </p:blipFill>
          <p:spPr>
            <a:xfrm>
              <a:off x="4043680" y="1777476"/>
              <a:ext cx="4890075" cy="1026055"/>
            </a:xfrm>
            <a:prstGeom prst="rect">
              <a:avLst/>
            </a:prstGeom>
          </p:spPr>
        </p:pic>
        <p:pic>
          <p:nvPicPr>
            <p:cNvPr id="21" name="Picture 20" descr="Screen Shot 2017-07-07 at 17.59.44.png"/>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3532649" y="2024728"/>
              <a:ext cx="560094" cy="560094"/>
            </a:xfrm>
            <a:prstGeom prst="rect">
              <a:avLst/>
            </a:prstGeom>
          </p:spPr>
        </p:pic>
      </p:grpSp>
      <p:pic>
        <p:nvPicPr>
          <p:cNvPr id="9" name="Picture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290" y="2339449"/>
            <a:ext cx="4050030" cy="744752"/>
          </a:xfrm>
          <a:prstGeom prst="rect">
            <a:avLst/>
          </a:prstGeom>
        </p:spPr>
      </p:pic>
      <p:sp>
        <p:nvSpPr>
          <p:cNvPr id="23" name="TextBox 22"/>
          <p:cNvSpPr txBox="1"/>
          <p:nvPr/>
        </p:nvSpPr>
        <p:spPr>
          <a:xfrm>
            <a:off x="182880" y="4227576"/>
            <a:ext cx="3810000" cy="369332"/>
          </a:xfrm>
          <a:prstGeom prst="rect">
            <a:avLst/>
          </a:prstGeom>
          <a:noFill/>
        </p:spPr>
        <p:txBody>
          <a:bodyPr wrap="square" rtlCol="0">
            <a:spAutoFit/>
          </a:bodyPr>
          <a:lstStyle/>
          <a:p>
            <a:r>
              <a:rPr lang="en-US" b="1" u="sng" dirty="0" smtClean="0"/>
              <a:t>Training on dense predictions:</a:t>
            </a:r>
            <a:endParaRPr lang="en-US" b="1" u="sng" dirty="0"/>
          </a:p>
        </p:txBody>
      </p:sp>
      <p:sp>
        <p:nvSpPr>
          <p:cNvPr id="24" name="Oval 23"/>
          <p:cNvSpPr/>
          <p:nvPr/>
        </p:nvSpPr>
        <p:spPr>
          <a:xfrm>
            <a:off x="2198428" y="5222240"/>
            <a:ext cx="443172" cy="1005840"/>
          </a:xfrm>
          <a:prstGeom prst="ellipse">
            <a:avLst/>
          </a:prstGeom>
          <a:noFill/>
          <a:ln w="19050" cmpd="sng">
            <a:solidFill>
              <a:srgbClr val="3366FF"/>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p:cNvGrpSpPr/>
          <p:nvPr/>
        </p:nvGrpSpPr>
        <p:grpSpPr>
          <a:xfrm>
            <a:off x="3719011" y="3762766"/>
            <a:ext cx="5470049" cy="1433828"/>
            <a:chOff x="3719011" y="3803406"/>
            <a:chExt cx="5470049" cy="1433828"/>
          </a:xfrm>
        </p:grpSpPr>
        <p:pic>
          <p:nvPicPr>
            <p:cNvPr id="25" name="Picture 24" descr="fullConv2.png"/>
            <p:cNvPicPr>
              <a:picLocks noChangeAspect="1"/>
            </p:cNvPicPr>
            <p:nvPr/>
          </p:nvPicPr>
          <p:blipFill rotWithShape="1">
            <a:blip r:embed="rId8">
              <a:alphaModFix/>
              <a:extLst>
                <a:ext uri="{28A0092B-C50C-407E-A947-70E740481C1C}">
                  <a14:useLocalDpi xmlns:a14="http://schemas.microsoft.com/office/drawing/2010/main" val="0"/>
                </a:ext>
              </a:extLst>
            </a:blip>
            <a:srcRect l="13273"/>
            <a:stretch/>
          </p:blipFill>
          <p:spPr>
            <a:xfrm>
              <a:off x="3982720" y="3879222"/>
              <a:ext cx="5058112" cy="1358012"/>
            </a:xfrm>
            <a:prstGeom prst="rect">
              <a:avLst/>
            </a:prstGeom>
          </p:spPr>
        </p:pic>
        <p:sp>
          <p:nvSpPr>
            <p:cNvPr id="28" name="TextBox 27"/>
            <p:cNvSpPr txBox="1"/>
            <p:nvPr/>
          </p:nvSpPr>
          <p:spPr>
            <a:xfrm>
              <a:off x="7863840" y="3803406"/>
              <a:ext cx="1325220" cy="523220"/>
            </a:xfrm>
            <a:prstGeom prst="rect">
              <a:avLst/>
            </a:prstGeom>
            <a:noFill/>
          </p:spPr>
          <p:txBody>
            <a:bodyPr wrap="square" rtlCol="0">
              <a:spAutoFit/>
            </a:bodyPr>
            <a:lstStyle/>
            <a:p>
              <a:pPr algn="ctr"/>
              <a:r>
                <a:rPr lang="en-US" sz="1400" dirty="0" smtClean="0"/>
                <a:t>(V) classified voxels</a:t>
              </a:r>
              <a:endParaRPr lang="en-US" sz="1400" dirty="0"/>
            </a:p>
          </p:txBody>
        </p:sp>
        <p:sp>
          <p:nvSpPr>
            <p:cNvPr id="29" name="TextBox 28"/>
            <p:cNvSpPr txBox="1"/>
            <p:nvPr/>
          </p:nvSpPr>
          <p:spPr>
            <a:xfrm>
              <a:off x="3719011" y="4039169"/>
              <a:ext cx="949299" cy="307777"/>
            </a:xfrm>
            <a:prstGeom prst="rect">
              <a:avLst/>
            </a:prstGeom>
            <a:noFill/>
          </p:spPr>
          <p:txBody>
            <a:bodyPr wrap="square" rtlCol="0">
              <a:spAutoFit/>
            </a:bodyPr>
            <a:lstStyle/>
            <a:p>
              <a:pPr algn="ctr"/>
              <a:r>
                <a:rPr lang="en-US" sz="1400" dirty="0" smtClean="0"/>
                <a:t>Segment</a:t>
              </a:r>
              <a:endParaRPr lang="en-US" sz="1400" dirty="0"/>
            </a:p>
          </p:txBody>
        </p:sp>
      </p:grpSp>
      <p:pic>
        <p:nvPicPr>
          <p:cNvPr id="30" name="Picture 29" descr="Screen Shot 2017-07-07 at 18.00.2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7120" y="2641312"/>
            <a:ext cx="720080" cy="824818"/>
          </a:xfrm>
          <a:prstGeom prst="rect">
            <a:avLst/>
          </a:prstGeom>
        </p:spPr>
      </p:pic>
      <p:sp>
        <p:nvSpPr>
          <p:cNvPr id="31" name="TextBox 30"/>
          <p:cNvSpPr txBox="1"/>
          <p:nvPr/>
        </p:nvSpPr>
        <p:spPr>
          <a:xfrm>
            <a:off x="4082583" y="1741948"/>
            <a:ext cx="484825" cy="307777"/>
          </a:xfrm>
          <a:prstGeom prst="rect">
            <a:avLst/>
          </a:prstGeom>
          <a:noFill/>
        </p:spPr>
        <p:txBody>
          <a:bodyPr wrap="square" rtlCol="0">
            <a:spAutoFit/>
          </a:bodyPr>
          <a:lstStyle/>
          <a:p>
            <a:pPr algn="ctr"/>
            <a:r>
              <a:rPr lang="en-US" sz="1400" dirty="0" smtClean="0"/>
              <a:t>x</a:t>
            </a:r>
            <a:r>
              <a:rPr lang="en-US" sz="1400" baseline="-25000" dirty="0" smtClean="0"/>
              <a:t>s</a:t>
            </a:r>
            <a:endParaRPr lang="en-US" sz="1400" baseline="-25000" dirty="0"/>
          </a:p>
        </p:txBody>
      </p:sp>
      <p:sp>
        <p:nvSpPr>
          <p:cNvPr id="32" name="TextBox 31"/>
          <p:cNvSpPr txBox="1"/>
          <p:nvPr/>
        </p:nvSpPr>
        <p:spPr>
          <a:xfrm>
            <a:off x="5488672" y="2924944"/>
            <a:ext cx="1181891" cy="523220"/>
          </a:xfrm>
          <a:prstGeom prst="rect">
            <a:avLst/>
          </a:prstGeom>
          <a:noFill/>
        </p:spPr>
        <p:txBody>
          <a:bodyPr wrap="square" rtlCol="0">
            <a:spAutoFit/>
          </a:bodyPr>
          <a:lstStyle/>
          <a:p>
            <a:pPr algn="ctr"/>
            <a:r>
              <a:rPr lang="en-US" sz="1400" dirty="0" smtClean="0"/>
              <a:t>(B) samples for a batch</a:t>
            </a:r>
            <a:endParaRPr lang="en-US" sz="1400" baseline="-25000" dirty="0"/>
          </a:p>
        </p:txBody>
      </p:sp>
      <p:sp>
        <p:nvSpPr>
          <p:cNvPr id="35" name="Freeform 34"/>
          <p:cNvSpPr/>
          <p:nvPr/>
        </p:nvSpPr>
        <p:spPr>
          <a:xfrm>
            <a:off x="5557520" y="2631273"/>
            <a:ext cx="1076960" cy="274487"/>
          </a:xfrm>
          <a:custGeom>
            <a:avLst/>
            <a:gdLst>
              <a:gd name="connsiteX0" fmla="*/ 0 w 1076960"/>
              <a:gd name="connsiteY0" fmla="*/ 274487 h 274487"/>
              <a:gd name="connsiteX1" fmla="*/ 243840 w 1076960"/>
              <a:gd name="connsiteY1" fmla="*/ 40807 h 274487"/>
              <a:gd name="connsiteX2" fmla="*/ 1076960 w 1076960"/>
              <a:gd name="connsiteY2" fmla="*/ 167 h 274487"/>
            </a:gdLst>
            <a:ahLst/>
            <a:cxnLst>
              <a:cxn ang="0">
                <a:pos x="connsiteX0" y="connsiteY0"/>
              </a:cxn>
              <a:cxn ang="0">
                <a:pos x="connsiteX1" y="connsiteY1"/>
              </a:cxn>
              <a:cxn ang="0">
                <a:pos x="connsiteX2" y="connsiteY2"/>
              </a:cxn>
            </a:cxnLst>
            <a:rect l="l" t="t" r="r" b="b"/>
            <a:pathLst>
              <a:path w="1076960" h="274487">
                <a:moveTo>
                  <a:pt x="0" y="274487"/>
                </a:moveTo>
                <a:cubicBezTo>
                  <a:pt x="32173" y="180507"/>
                  <a:pt x="64347" y="86527"/>
                  <a:pt x="243840" y="40807"/>
                </a:cubicBezTo>
                <a:cubicBezTo>
                  <a:pt x="423333" y="-4913"/>
                  <a:pt x="1076960" y="167"/>
                  <a:pt x="1076960" y="167"/>
                </a:cubicBezTo>
              </a:path>
            </a:pathLst>
          </a:cu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6634480" y="4683760"/>
            <a:ext cx="2052320" cy="1844750"/>
          </a:xfrm>
          <a:custGeom>
            <a:avLst/>
            <a:gdLst>
              <a:gd name="connsiteX0" fmla="*/ 0 w 1838960"/>
              <a:gd name="connsiteY0" fmla="*/ 1422400 h 1422400"/>
              <a:gd name="connsiteX1" fmla="*/ 1290320 w 1838960"/>
              <a:gd name="connsiteY1" fmla="*/ 1005840 h 1422400"/>
              <a:gd name="connsiteX2" fmla="*/ 1838960 w 1838960"/>
              <a:gd name="connsiteY2" fmla="*/ 0 h 1422400"/>
            </a:gdLst>
            <a:ahLst/>
            <a:cxnLst>
              <a:cxn ang="0">
                <a:pos x="connsiteX0" y="connsiteY0"/>
              </a:cxn>
              <a:cxn ang="0">
                <a:pos x="connsiteX1" y="connsiteY1"/>
              </a:cxn>
              <a:cxn ang="0">
                <a:pos x="connsiteX2" y="connsiteY2"/>
              </a:cxn>
            </a:cxnLst>
            <a:rect l="l" t="t" r="r" b="b"/>
            <a:pathLst>
              <a:path w="1838960" h="1422400">
                <a:moveTo>
                  <a:pt x="0" y="1422400"/>
                </a:moveTo>
                <a:cubicBezTo>
                  <a:pt x="491913" y="1332653"/>
                  <a:pt x="983827" y="1242907"/>
                  <a:pt x="1290320" y="1005840"/>
                </a:cubicBezTo>
                <a:cubicBezTo>
                  <a:pt x="1596813" y="768773"/>
                  <a:pt x="1759373" y="169333"/>
                  <a:pt x="1838960" y="0"/>
                </a:cubicBezTo>
              </a:path>
            </a:pathLst>
          </a:custGeom>
          <a:ln w="28575" cmpd="sng">
            <a:solidFill>
              <a:srgbClr val="3366FF"/>
            </a:solidFill>
            <a:prstDash val="solid"/>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Rounded Rectangle 32"/>
          <p:cNvSpPr/>
          <p:nvPr/>
        </p:nvSpPr>
        <p:spPr>
          <a:xfrm rot="849345">
            <a:off x="5515285" y="5418038"/>
            <a:ext cx="3601464" cy="6804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t>I</a:t>
            </a:r>
            <a:r>
              <a:rPr lang="en-US" sz="1400" b="1" dirty="0" smtClean="0"/>
              <a:t>ncrease number </a:t>
            </a:r>
            <a:r>
              <a:rPr lang="en-US" sz="1400" b="1" dirty="0"/>
              <a:t>of samples </a:t>
            </a:r>
            <a:r>
              <a:rPr lang="en-US" sz="1400" b="1" dirty="0" smtClean="0"/>
              <a:t>per batch.</a:t>
            </a:r>
            <a:endParaRPr lang="en-US" sz="1400" b="1" dirty="0"/>
          </a:p>
          <a:p>
            <a:r>
              <a:rPr lang="en-US" sz="1400" b="1" dirty="0" smtClean="0"/>
              <a:t>Without linear increase </a:t>
            </a:r>
            <a:r>
              <a:rPr lang="en-US" sz="1400" b="1" dirty="0"/>
              <a:t>in </a:t>
            </a:r>
            <a:r>
              <a:rPr lang="en-US" sz="1400" b="1" dirty="0" smtClean="0"/>
              <a:t>computation</a:t>
            </a:r>
            <a:br>
              <a:rPr lang="en-US" sz="1400" b="1" dirty="0" smtClean="0"/>
            </a:br>
            <a:r>
              <a:rPr lang="en-US" sz="1400" b="1" dirty="0" smtClean="0"/>
              <a:t>(</a:t>
            </a:r>
            <a:r>
              <a:rPr lang="en-US" sz="1400" b="1" dirty="0" err="1" smtClean="0"/>
              <a:t>eg</a:t>
            </a:r>
            <a:r>
              <a:rPr lang="en-US" sz="1400" b="1" dirty="0" smtClean="0"/>
              <a:t> if loading V separate patches).</a:t>
            </a:r>
            <a:endParaRPr lang="en-US" sz="1400" dirty="0"/>
          </a:p>
        </p:txBody>
      </p:sp>
      <p:sp>
        <p:nvSpPr>
          <p:cNvPr id="34" name="Rounded Rectangle 33"/>
          <p:cNvSpPr/>
          <p:nvPr/>
        </p:nvSpPr>
        <p:spPr>
          <a:xfrm>
            <a:off x="729051" y="2038751"/>
            <a:ext cx="7134789" cy="17503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t>Size of input segments can be different for training and testing settings!</a:t>
            </a:r>
          </a:p>
          <a:p>
            <a:pPr algn="ctr"/>
            <a:endParaRPr lang="en-US" sz="1600" dirty="0" smtClean="0"/>
          </a:p>
          <a:p>
            <a:pPr algn="ctr"/>
            <a:r>
              <a:rPr lang="en-US" sz="1600" dirty="0" smtClean="0"/>
              <a:t>Train: Takes more memory (</a:t>
            </a:r>
            <a:r>
              <a:rPr lang="en-US" sz="1600" dirty="0" err="1" smtClean="0"/>
              <a:t>back+fwd</a:t>
            </a:r>
            <a:r>
              <a:rPr lang="en-US" sz="1600" dirty="0" smtClean="0"/>
              <a:t> pass), so use smaller inputs.</a:t>
            </a:r>
          </a:p>
          <a:p>
            <a:pPr algn="ctr"/>
            <a:endParaRPr lang="en-US" sz="1600" dirty="0" smtClean="0"/>
          </a:p>
          <a:p>
            <a:pPr algn="ctr"/>
            <a:r>
              <a:rPr lang="en-US" sz="1600" dirty="0" smtClean="0"/>
              <a:t>Test: Only </a:t>
            </a:r>
            <a:r>
              <a:rPr lang="en-US" sz="1600" dirty="0" err="1" smtClean="0"/>
              <a:t>fwd</a:t>
            </a:r>
            <a:r>
              <a:rPr lang="en-US" sz="1600" dirty="0" smtClean="0"/>
              <a:t> pass.  Could infer whole brain volume in one pass.</a:t>
            </a:r>
            <a:endParaRPr lang="en-US" sz="1600" dirty="0"/>
          </a:p>
        </p:txBody>
      </p:sp>
    </p:spTree>
    <p:extLst>
      <p:ext uri="{BB962C8B-B14F-4D97-AF65-F5344CB8AC3E}">
        <p14:creationId xmlns:p14="http://schemas.microsoft.com/office/powerpoint/2010/main" val="417215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par>
                                <p:cTn id="23" presetID="9"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dissolv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dissolv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23" grpId="0"/>
      <p:bldP spid="24" grpId="0" animBg="1"/>
      <p:bldP spid="27" grpId="0" animBg="1"/>
      <p:bldP spid="33" grpId="0" animBg="1"/>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Building a better network</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TextBox 1"/>
          <p:cNvSpPr txBox="1"/>
          <p:nvPr/>
        </p:nvSpPr>
        <p:spPr>
          <a:xfrm>
            <a:off x="169333" y="2254250"/>
            <a:ext cx="8614834" cy="2031325"/>
          </a:xfrm>
          <a:prstGeom prst="rect">
            <a:avLst/>
          </a:prstGeom>
          <a:noFill/>
        </p:spPr>
        <p:txBody>
          <a:bodyPr wrap="square" rtlCol="0">
            <a:spAutoFit/>
          </a:bodyPr>
          <a:lstStyle/>
          <a:p>
            <a:r>
              <a:rPr lang="en-US" dirty="0" smtClean="0"/>
              <a:t>How to process more context?</a:t>
            </a:r>
          </a:p>
          <a:p>
            <a:endParaRPr lang="en-US" dirty="0"/>
          </a:p>
          <a:p>
            <a:pPr marL="285750" indent="-285750">
              <a:buFont typeface="Arial"/>
              <a:buChar char="•"/>
            </a:pPr>
            <a:r>
              <a:rPr lang="en-US" dirty="0" smtClean="0"/>
              <a:t>Add more layers?</a:t>
            </a:r>
          </a:p>
          <a:p>
            <a:pPr marL="742950" lvl="1" indent="-285750">
              <a:buFontTx/>
              <a:buChar char="-"/>
            </a:pPr>
            <a:r>
              <a:rPr lang="en-US" dirty="0" smtClean="0"/>
              <a:t>Receptive field </a:t>
            </a:r>
            <a:r>
              <a:rPr lang="en-US" b="1" dirty="0" smtClean="0"/>
              <a:t>increases linearly </a:t>
            </a:r>
            <a:r>
              <a:rPr lang="en-US" dirty="0" smtClean="0"/>
              <a:t>with each layer (by k-1).</a:t>
            </a:r>
          </a:p>
          <a:p>
            <a:pPr marL="742950" lvl="1" indent="-285750">
              <a:buFontTx/>
              <a:buChar char="-"/>
            </a:pPr>
            <a:r>
              <a:rPr lang="en-US" dirty="0" smtClean="0"/>
              <a:t>Required </a:t>
            </a:r>
            <a:r>
              <a:rPr lang="en-US" b="1" dirty="0" smtClean="0"/>
              <a:t>memory </a:t>
            </a:r>
            <a:r>
              <a:rPr lang="en-US" dirty="0" smtClean="0"/>
              <a:t>increases</a:t>
            </a:r>
            <a:r>
              <a:rPr lang="en-US" b="1" dirty="0" smtClean="0"/>
              <a:t> linearly (almost) </a:t>
            </a:r>
            <a:r>
              <a:rPr lang="en-US" dirty="0" smtClean="0"/>
              <a:t>with number of conv layers.</a:t>
            </a:r>
          </a:p>
          <a:p>
            <a:pPr marL="742950" lvl="1" indent="-285750">
              <a:buFontTx/>
              <a:buChar char="-"/>
            </a:pPr>
            <a:endParaRPr lang="en-US" dirty="0"/>
          </a:p>
          <a:p>
            <a:pPr marL="285750" indent="-285750">
              <a:buFont typeface="Wingdings" charset="2"/>
              <a:buChar char="Ø"/>
            </a:pPr>
            <a:r>
              <a:rPr lang="en-US" dirty="0" smtClean="0"/>
              <a:t>Process input at multiple scales.</a:t>
            </a:r>
          </a:p>
        </p:txBody>
      </p:sp>
    </p:spTree>
    <p:extLst>
      <p:ext uri="{BB962C8B-B14F-4D97-AF65-F5344CB8AC3E}">
        <p14:creationId xmlns:p14="http://schemas.microsoft.com/office/powerpoint/2010/main" val="3977383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Multi-scale processing</a:t>
            </a:r>
            <a:br>
              <a:rPr lang="en-US" dirty="0" smtClean="0"/>
            </a:br>
            <a:r>
              <a:rPr lang="en-US" dirty="0" smtClean="0"/>
              <a:t>with parallel pathways</a:t>
            </a:r>
            <a:endParaRPr lang="en-US" dirty="0"/>
          </a:p>
        </p:txBody>
      </p:sp>
      <p:sp>
        <p:nvSpPr>
          <p:cNvPr id="14" name="TextBox 13"/>
          <p:cNvSpPr txBox="1"/>
          <p:nvPr/>
        </p:nvSpPr>
        <p:spPr>
          <a:xfrm>
            <a:off x="7460074" y="6632242"/>
            <a:ext cx="184666" cy="369332"/>
          </a:xfrm>
          <a:prstGeom prst="rect">
            <a:avLst/>
          </a:prstGeom>
          <a:noFill/>
        </p:spPr>
        <p:txBody>
          <a:bodyPr wrap="none" rtlCol="0">
            <a:spAutoFit/>
          </a:bodyPr>
          <a:lstStyle/>
          <a:p>
            <a:endParaRPr lang="en-US" dirty="0"/>
          </a:p>
        </p:txBody>
      </p:sp>
      <p:sp>
        <p:nvSpPr>
          <p:cNvPr id="5" name="Rounded Rectangle 4"/>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dmK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0" y="3130088"/>
            <a:ext cx="8592155" cy="2756615"/>
          </a:xfrm>
          <a:prstGeom prst="rect">
            <a:avLst/>
          </a:prstGeom>
        </p:spPr>
      </p:pic>
      <p:sp>
        <p:nvSpPr>
          <p:cNvPr id="4" name="TextBox 3"/>
          <p:cNvSpPr txBox="1"/>
          <p:nvPr/>
        </p:nvSpPr>
        <p:spPr>
          <a:xfrm>
            <a:off x="328084" y="1492257"/>
            <a:ext cx="8636000" cy="1569660"/>
          </a:xfrm>
          <a:prstGeom prst="rect">
            <a:avLst/>
          </a:prstGeom>
          <a:noFill/>
        </p:spPr>
        <p:txBody>
          <a:bodyPr wrap="square" rtlCol="0">
            <a:spAutoFit/>
          </a:bodyPr>
          <a:lstStyle/>
          <a:p>
            <a:pPr marL="285750" indent="-285750">
              <a:buFont typeface="Arial"/>
              <a:buChar char="•"/>
            </a:pPr>
            <a:r>
              <a:rPr lang="en-US" sz="1600" dirty="0" smtClean="0"/>
              <a:t>Centered at same location, extract</a:t>
            </a:r>
            <a:r>
              <a:rPr lang="en-US" sz="1600" dirty="0"/>
              <a:t> </a:t>
            </a:r>
            <a:r>
              <a:rPr lang="en-US" sz="1600" dirty="0" smtClean="0"/>
              <a:t>context at </a:t>
            </a:r>
            <a:r>
              <a:rPr lang="en-US" sz="1600" dirty="0" smtClean="0">
                <a:solidFill>
                  <a:srgbClr val="008000"/>
                </a:solidFill>
              </a:rPr>
              <a:t>normal </a:t>
            </a:r>
            <a:r>
              <a:rPr lang="en-US" sz="1600" dirty="0" smtClean="0"/>
              <a:t>and at </a:t>
            </a:r>
            <a:r>
              <a:rPr lang="en-US" sz="1600" dirty="0" smtClean="0">
                <a:solidFill>
                  <a:schemeClr val="accent4">
                    <a:lumMod val="60000"/>
                    <a:lumOff val="40000"/>
                  </a:schemeClr>
                </a:solidFill>
              </a:rPr>
              <a:t>lower resolution</a:t>
            </a:r>
            <a:r>
              <a:rPr lang="en-US" sz="1600" dirty="0" smtClean="0"/>
              <a:t>.</a:t>
            </a:r>
          </a:p>
          <a:p>
            <a:pPr marL="285750" indent="-285750">
              <a:buFont typeface="Arial"/>
              <a:buChar char="•"/>
            </a:pPr>
            <a:r>
              <a:rPr lang="en-US" sz="1600" dirty="0"/>
              <a:t>Separate pathways process image at different resolutions (can be more than 2)</a:t>
            </a:r>
            <a:r>
              <a:rPr lang="en-US" sz="1600" dirty="0" smtClean="0"/>
              <a:t>.</a:t>
            </a:r>
          </a:p>
          <a:p>
            <a:pPr marL="285750" indent="-285750">
              <a:buFont typeface="Arial"/>
              <a:buChar char="•"/>
            </a:pPr>
            <a:r>
              <a:rPr lang="en-US" sz="1600" dirty="0" smtClean="0">
                <a:solidFill>
                  <a:srgbClr val="6286E0"/>
                </a:solidFill>
              </a:rPr>
              <a:t>Low-res </a:t>
            </a:r>
            <a:r>
              <a:rPr lang="en-US" sz="1600" dirty="0" smtClean="0"/>
              <a:t>pathway processes </a:t>
            </a:r>
            <a:r>
              <a:rPr lang="en-US" sz="1600" b="1" dirty="0" smtClean="0"/>
              <a:t>greater physical context </a:t>
            </a:r>
            <a:r>
              <a:rPr lang="en-US" sz="1600" dirty="0" smtClean="0"/>
              <a:t>with the </a:t>
            </a:r>
            <a:r>
              <a:rPr lang="en-US" sz="1600" b="1" dirty="0" smtClean="0"/>
              <a:t>same number of kernels</a:t>
            </a:r>
            <a:r>
              <a:rPr lang="en-US" sz="1600" dirty="0"/>
              <a:t>.</a:t>
            </a:r>
          </a:p>
          <a:p>
            <a:pPr marL="285750" indent="-285750">
              <a:buFont typeface="Arial"/>
              <a:buChar char="•"/>
            </a:pPr>
            <a:r>
              <a:rPr lang="en-US" sz="1600" dirty="0" smtClean="0"/>
              <a:t>The down-sampling factor (here x3) controls amount of context.</a:t>
            </a:r>
          </a:p>
          <a:p>
            <a:r>
              <a:rPr lang="en-US" sz="1600" dirty="0"/>
              <a:t>	</a:t>
            </a:r>
            <a:r>
              <a:rPr lang="en-US" sz="1600" i="1" dirty="0" smtClean="0"/>
              <a:t>Context de-coupled </a:t>
            </a:r>
            <a:r>
              <a:rPr lang="en-US" sz="1600" dirty="0" smtClean="0"/>
              <a:t>from memory/computational requirements.</a:t>
            </a:r>
          </a:p>
          <a:p>
            <a:pPr marL="285750" indent="-285750">
              <a:buFont typeface="Arial"/>
              <a:buChar char="•"/>
            </a:pPr>
            <a:r>
              <a:rPr lang="en-US" sz="1600" dirty="0" smtClean="0"/>
              <a:t>Can adjust pathways separately. Commonly symmetrical.</a:t>
            </a:r>
          </a:p>
        </p:txBody>
      </p:sp>
      <p:sp>
        <p:nvSpPr>
          <p:cNvPr id="6" name="TextBox 5"/>
          <p:cNvSpPr txBox="1"/>
          <p:nvPr/>
        </p:nvSpPr>
        <p:spPr>
          <a:xfrm>
            <a:off x="2598804" y="5907873"/>
            <a:ext cx="3057407" cy="461665"/>
          </a:xfrm>
          <a:prstGeom prst="rect">
            <a:avLst/>
          </a:prstGeom>
          <a:noFill/>
        </p:spPr>
        <p:txBody>
          <a:bodyPr wrap="square" rtlCol="0">
            <a:spAutoFit/>
          </a:bodyPr>
          <a:lstStyle/>
          <a:p>
            <a:pPr algn="ctr"/>
            <a:r>
              <a:rPr lang="en-US" sz="1200" dirty="0" err="1" smtClean="0"/>
              <a:t>Upsample</a:t>
            </a:r>
            <a:r>
              <a:rPr lang="en-US" sz="1200" dirty="0" smtClean="0"/>
              <a:t> the low-res features back to normal resolution.</a:t>
            </a:r>
            <a:endParaRPr lang="en-US" sz="1200" dirty="0"/>
          </a:p>
        </p:txBody>
      </p:sp>
      <p:cxnSp>
        <p:nvCxnSpPr>
          <p:cNvPr id="8" name="Straight Arrow Connector 7"/>
          <p:cNvCxnSpPr/>
          <p:nvPr/>
        </p:nvCxnSpPr>
        <p:spPr>
          <a:xfrm flipV="1">
            <a:off x="5090602" y="5685619"/>
            <a:ext cx="63500" cy="232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259296" y="6025202"/>
            <a:ext cx="1528703" cy="461665"/>
          </a:xfrm>
          <a:prstGeom prst="rect">
            <a:avLst/>
          </a:prstGeom>
          <a:noFill/>
        </p:spPr>
        <p:txBody>
          <a:bodyPr wrap="square" rtlCol="0">
            <a:spAutoFit/>
          </a:bodyPr>
          <a:lstStyle/>
          <a:p>
            <a:pPr algn="ctr"/>
            <a:r>
              <a:rPr lang="en-US" sz="1200" dirty="0" smtClean="0"/>
              <a:t>Concatenate FMs from two pathways.</a:t>
            </a:r>
            <a:endParaRPr lang="en-US" sz="1200" dirty="0"/>
          </a:p>
        </p:txBody>
      </p:sp>
      <p:cxnSp>
        <p:nvCxnSpPr>
          <p:cNvPr id="11" name="Straight Arrow Connector 10"/>
          <p:cNvCxnSpPr>
            <a:stCxn id="10" idx="0"/>
          </p:cNvCxnSpPr>
          <p:nvPr/>
        </p:nvCxnSpPr>
        <p:spPr>
          <a:xfrm flipH="1" flipV="1">
            <a:off x="6148917" y="5685620"/>
            <a:ext cx="874731" cy="3395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0"/>
          </p:cNvCxnSpPr>
          <p:nvPr/>
        </p:nvCxnSpPr>
        <p:spPr>
          <a:xfrm flipH="1" flipV="1">
            <a:off x="5873750" y="4532039"/>
            <a:ext cx="1149898" cy="1493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0224" y="6509803"/>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Tree>
    <p:extLst>
      <p:ext uri="{BB962C8B-B14F-4D97-AF65-F5344CB8AC3E}">
        <p14:creationId xmlns:p14="http://schemas.microsoft.com/office/powerpoint/2010/main" val="2402212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Traditional ML pipeline</a:t>
            </a:r>
            <a:endParaRPr lang="en-US" dirty="0"/>
          </a:p>
        </p:txBody>
      </p:sp>
      <p:sp>
        <p:nvSpPr>
          <p:cNvPr id="2" name="TextBox 1"/>
          <p:cNvSpPr txBox="1"/>
          <p:nvPr/>
        </p:nvSpPr>
        <p:spPr>
          <a:xfrm>
            <a:off x="8711015" y="1460634"/>
            <a:ext cx="184666" cy="369332"/>
          </a:xfrm>
          <a:prstGeom prst="rect">
            <a:avLst/>
          </a:prstGeom>
          <a:noFill/>
        </p:spPr>
        <p:txBody>
          <a:bodyPr wrap="none" rtlCol="0">
            <a:spAutoFit/>
          </a:bodyPr>
          <a:lstStyle/>
          <a:p>
            <a:endParaRPr lang="en-US" dirty="0"/>
          </a:p>
        </p:txBody>
      </p:sp>
      <p:pic>
        <p:nvPicPr>
          <p:cNvPr id="7" name="Picture 6" descr="texton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051" y="4691702"/>
            <a:ext cx="3508663" cy="1186945"/>
          </a:xfrm>
          <a:prstGeom prst="rect">
            <a:avLst/>
          </a:prstGeom>
        </p:spPr>
      </p:pic>
      <p:sp>
        <p:nvSpPr>
          <p:cNvPr id="10" name="Rounded Rectangle 9"/>
          <p:cNvSpPr/>
          <p:nvPr/>
        </p:nvSpPr>
        <p:spPr>
          <a:xfrm>
            <a:off x="2528450" y="1800775"/>
            <a:ext cx="2378374" cy="66215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Feature Representation</a:t>
            </a:r>
            <a:endParaRPr lang="en-US" dirty="0"/>
          </a:p>
        </p:txBody>
      </p:sp>
      <p:pic>
        <p:nvPicPr>
          <p:cNvPr id="24" name="Picture 23" descr="sift_pi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96" y="5213089"/>
            <a:ext cx="2262909" cy="1055082"/>
          </a:xfrm>
          <a:prstGeom prst="rect">
            <a:avLst/>
          </a:prstGeom>
        </p:spPr>
      </p:pic>
      <p:pic>
        <p:nvPicPr>
          <p:cNvPr id="25" name="Picture 24" descr="lenaGrad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5039" y="3446727"/>
            <a:ext cx="1243036" cy="1244975"/>
          </a:xfrm>
          <a:prstGeom prst="rect">
            <a:avLst/>
          </a:prstGeom>
        </p:spPr>
      </p:pic>
      <p:pic>
        <p:nvPicPr>
          <p:cNvPr id="26" name="Picture 25" descr="lenaSif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8846" y="3446727"/>
            <a:ext cx="1595785" cy="1595785"/>
          </a:xfrm>
          <a:prstGeom prst="rect">
            <a:avLst/>
          </a:prstGeom>
        </p:spPr>
      </p:pic>
      <p:pic>
        <p:nvPicPr>
          <p:cNvPr id="27" name="Picture 26" descr="plot_hog_1.png"/>
          <p:cNvPicPr>
            <a:picLocks noChangeAspect="1"/>
          </p:cNvPicPr>
          <p:nvPr/>
        </p:nvPicPr>
        <p:blipFill rotWithShape="1">
          <a:blip r:embed="rId7">
            <a:extLst>
              <a:ext uri="{28A0092B-C50C-407E-A947-70E740481C1C}">
                <a14:useLocalDpi xmlns:a14="http://schemas.microsoft.com/office/drawing/2010/main" val="0"/>
              </a:ext>
            </a:extLst>
          </a:blip>
          <a:srcRect l="54625" t="14962" r="9938" b="15360"/>
          <a:stretch/>
        </p:blipFill>
        <p:spPr>
          <a:xfrm>
            <a:off x="3343086" y="3663984"/>
            <a:ext cx="1550171" cy="1524000"/>
          </a:xfrm>
          <a:prstGeom prst="rect">
            <a:avLst/>
          </a:prstGeom>
        </p:spPr>
      </p:pic>
      <p:pic>
        <p:nvPicPr>
          <p:cNvPr id="28" name="Picture 27" descr="hogFeats2.jpg"/>
          <p:cNvPicPr>
            <a:picLocks noChangeAspect="1"/>
          </p:cNvPicPr>
          <p:nvPr/>
        </p:nvPicPr>
        <p:blipFill rotWithShape="1">
          <a:blip r:embed="rId8">
            <a:extLst>
              <a:ext uri="{28A0092B-C50C-407E-A947-70E740481C1C}">
                <a14:useLocalDpi xmlns:a14="http://schemas.microsoft.com/office/drawing/2010/main" val="0"/>
              </a:ext>
            </a:extLst>
          </a:blip>
          <a:srcRect t="39318" b="16818"/>
          <a:stretch/>
        </p:blipFill>
        <p:spPr>
          <a:xfrm>
            <a:off x="2864631" y="5667808"/>
            <a:ext cx="2526828" cy="1160586"/>
          </a:xfrm>
          <a:prstGeom prst="rect">
            <a:avLst/>
          </a:prstGeom>
        </p:spPr>
      </p:pic>
      <p:sp>
        <p:nvSpPr>
          <p:cNvPr id="29" name="TextBox 28"/>
          <p:cNvSpPr txBox="1"/>
          <p:nvPr/>
        </p:nvSpPr>
        <p:spPr>
          <a:xfrm>
            <a:off x="6927000" y="4296920"/>
            <a:ext cx="880098" cy="369332"/>
          </a:xfrm>
          <a:prstGeom prst="rect">
            <a:avLst/>
          </a:prstGeom>
          <a:noFill/>
        </p:spPr>
        <p:txBody>
          <a:bodyPr wrap="square" rtlCol="0">
            <a:spAutoFit/>
          </a:bodyPr>
          <a:lstStyle/>
          <a:p>
            <a:r>
              <a:rPr lang="en-US" dirty="0" err="1" smtClean="0"/>
              <a:t>Texton</a:t>
            </a:r>
            <a:endParaRPr lang="en-US" dirty="0"/>
          </a:p>
        </p:txBody>
      </p:sp>
      <p:sp>
        <p:nvSpPr>
          <p:cNvPr id="30" name="TextBox 29"/>
          <p:cNvSpPr txBox="1"/>
          <p:nvPr/>
        </p:nvSpPr>
        <p:spPr>
          <a:xfrm>
            <a:off x="178863" y="4818652"/>
            <a:ext cx="880098" cy="369332"/>
          </a:xfrm>
          <a:prstGeom prst="rect">
            <a:avLst/>
          </a:prstGeom>
          <a:noFill/>
        </p:spPr>
        <p:txBody>
          <a:bodyPr wrap="square" rtlCol="0">
            <a:spAutoFit/>
          </a:bodyPr>
          <a:lstStyle/>
          <a:p>
            <a:r>
              <a:rPr lang="en-US" dirty="0" smtClean="0"/>
              <a:t>Sift</a:t>
            </a:r>
            <a:endParaRPr lang="en-US" dirty="0"/>
          </a:p>
        </p:txBody>
      </p:sp>
      <p:sp>
        <p:nvSpPr>
          <p:cNvPr id="31" name="TextBox 30"/>
          <p:cNvSpPr txBox="1"/>
          <p:nvPr/>
        </p:nvSpPr>
        <p:spPr>
          <a:xfrm>
            <a:off x="2767354" y="5340384"/>
            <a:ext cx="880098" cy="369332"/>
          </a:xfrm>
          <a:prstGeom prst="rect">
            <a:avLst/>
          </a:prstGeom>
          <a:noFill/>
        </p:spPr>
        <p:txBody>
          <a:bodyPr wrap="square" rtlCol="0">
            <a:spAutoFit/>
          </a:bodyPr>
          <a:lstStyle/>
          <a:p>
            <a:r>
              <a:rPr lang="en-US" dirty="0" err="1" smtClean="0"/>
              <a:t>HoG</a:t>
            </a:r>
            <a:endParaRPr lang="en-US" dirty="0"/>
          </a:p>
        </p:txBody>
      </p:sp>
      <p:sp>
        <p:nvSpPr>
          <p:cNvPr id="9" name="TextBox 8"/>
          <p:cNvSpPr txBox="1"/>
          <p:nvPr/>
        </p:nvSpPr>
        <p:spPr>
          <a:xfrm>
            <a:off x="2332179" y="3001806"/>
            <a:ext cx="3729185" cy="369332"/>
          </a:xfrm>
          <a:prstGeom prst="rect">
            <a:avLst/>
          </a:prstGeom>
          <a:noFill/>
        </p:spPr>
        <p:txBody>
          <a:bodyPr wrap="square" rtlCol="0">
            <a:spAutoFit/>
          </a:bodyPr>
          <a:lstStyle/>
          <a:p>
            <a:r>
              <a:rPr lang="en-US" dirty="0" smtClean="0"/>
              <a:t>Engineered Low Level Features</a:t>
            </a:r>
            <a:endParaRPr lang="en-US" dirty="0"/>
          </a:p>
        </p:txBody>
      </p:sp>
      <p:sp>
        <p:nvSpPr>
          <p:cNvPr id="43" name="Rounded Rectangle 42"/>
          <p:cNvSpPr/>
          <p:nvPr/>
        </p:nvSpPr>
        <p:spPr>
          <a:xfrm>
            <a:off x="6059799" y="1864280"/>
            <a:ext cx="1284825" cy="53514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Classifier</a:t>
            </a:r>
            <a:endParaRPr lang="en-US" dirty="0"/>
          </a:p>
        </p:txBody>
      </p:sp>
      <p:pic>
        <p:nvPicPr>
          <p:cNvPr id="44" name="Picture 43" descr="Lena.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241" y="1506429"/>
            <a:ext cx="1250850" cy="1250850"/>
          </a:xfrm>
          <a:prstGeom prst="rect">
            <a:avLst/>
          </a:prstGeom>
        </p:spPr>
      </p:pic>
      <p:grpSp>
        <p:nvGrpSpPr>
          <p:cNvPr id="45" name="Group 44"/>
          <p:cNvGrpSpPr/>
          <p:nvPr/>
        </p:nvGrpSpPr>
        <p:grpSpPr>
          <a:xfrm>
            <a:off x="7725865" y="1506429"/>
            <a:ext cx="1250850" cy="1250850"/>
            <a:chOff x="7524328" y="1668911"/>
            <a:chExt cx="1484069" cy="1484069"/>
          </a:xfrm>
        </p:grpSpPr>
        <p:pic>
          <p:nvPicPr>
            <p:cNvPr id="46" name="Picture 45" descr="Lena.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4328" y="1668911"/>
              <a:ext cx="1484069" cy="1484069"/>
            </a:xfrm>
            <a:prstGeom prst="rect">
              <a:avLst/>
            </a:prstGeom>
          </p:spPr>
        </p:pic>
        <p:sp>
          <p:nvSpPr>
            <p:cNvPr id="47" name="Oval 46"/>
            <p:cNvSpPr/>
            <p:nvPr/>
          </p:nvSpPr>
          <p:spPr>
            <a:xfrm>
              <a:off x="8028384" y="2204864"/>
              <a:ext cx="658091" cy="658091"/>
            </a:xfrm>
            <a:prstGeom prst="ellipse">
              <a:avLst/>
            </a:prstGeom>
            <a:noFill/>
            <a:ln w="57150" cmpd="sng">
              <a:solidFill>
                <a:srgbClr val="2966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8" name="Straight Arrow Connector 47"/>
          <p:cNvCxnSpPr/>
          <p:nvPr/>
        </p:nvCxnSpPr>
        <p:spPr>
          <a:xfrm>
            <a:off x="7402276" y="2131854"/>
            <a:ext cx="318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5114634" y="2131854"/>
            <a:ext cx="79253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1630935" y="2131854"/>
            <a:ext cx="70124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475896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Multi-scale processing</a:t>
            </a:r>
            <a:br>
              <a:rPr lang="en-US" dirty="0" smtClean="0"/>
            </a:br>
            <a:r>
              <a:rPr lang="en-US" dirty="0" smtClean="0"/>
              <a:t>with parallel pathways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5" name="Rounded Rectangle 4"/>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dmK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83" y="1425537"/>
            <a:ext cx="7729086" cy="2479717"/>
          </a:xfrm>
          <a:prstGeom prst="rect">
            <a:avLst/>
          </a:prstGeom>
        </p:spPr>
      </p:pic>
      <p:pic>
        <p:nvPicPr>
          <p:cNvPr id="7" name="Picture 6" descr="lowResFm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239" y="5220301"/>
            <a:ext cx="2675467" cy="1390047"/>
          </a:xfrm>
          <a:prstGeom prst="rect">
            <a:avLst/>
          </a:prstGeom>
        </p:spPr>
      </p:pic>
      <p:sp>
        <p:nvSpPr>
          <p:cNvPr id="12" name="Down Arrow 11"/>
          <p:cNvSpPr/>
          <p:nvPr/>
        </p:nvSpPr>
        <p:spPr>
          <a:xfrm rot="1106661">
            <a:off x="4035521" y="3968069"/>
            <a:ext cx="325242" cy="108192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TextBox 14"/>
          <p:cNvSpPr txBox="1"/>
          <p:nvPr/>
        </p:nvSpPr>
        <p:spPr>
          <a:xfrm>
            <a:off x="247894" y="4159252"/>
            <a:ext cx="3763189" cy="584776"/>
          </a:xfrm>
          <a:prstGeom prst="rect">
            <a:avLst/>
          </a:prstGeom>
          <a:noFill/>
        </p:spPr>
        <p:txBody>
          <a:bodyPr wrap="square" rtlCol="0">
            <a:spAutoFit/>
          </a:bodyPr>
          <a:lstStyle/>
          <a:p>
            <a:pPr algn="ctr"/>
            <a:r>
              <a:rPr lang="en-US" sz="1600" dirty="0" smtClean="0"/>
              <a:t>Additional spatial information enhances network’s localization capabilities</a:t>
            </a:r>
            <a:endParaRPr lang="en-US" sz="1600" dirty="0"/>
          </a:p>
        </p:txBody>
      </p:sp>
      <p:grpSp>
        <p:nvGrpSpPr>
          <p:cNvPr id="22" name="Group 21"/>
          <p:cNvGrpSpPr/>
          <p:nvPr/>
        </p:nvGrpSpPr>
        <p:grpSpPr>
          <a:xfrm>
            <a:off x="5027095" y="3787692"/>
            <a:ext cx="3252093" cy="2905184"/>
            <a:chOff x="5027095" y="3764176"/>
            <a:chExt cx="3252093" cy="2905184"/>
          </a:xfrm>
        </p:grpSpPr>
        <p:pic>
          <p:nvPicPr>
            <p:cNvPr id="9" name="Picture 8" descr="singleVsMultisc.png"/>
            <p:cNvPicPr>
              <a:picLocks noChangeAspect="1"/>
            </p:cNvPicPr>
            <p:nvPr/>
          </p:nvPicPr>
          <p:blipFill rotWithShape="1">
            <a:blip r:embed="rId5">
              <a:extLst>
                <a:ext uri="{28A0092B-C50C-407E-A947-70E740481C1C}">
                  <a14:useLocalDpi xmlns:a14="http://schemas.microsoft.com/office/drawing/2010/main" val="0"/>
                </a:ext>
              </a:extLst>
            </a:blip>
            <a:srcRect b="43198"/>
            <a:stretch/>
          </p:blipFill>
          <p:spPr>
            <a:xfrm>
              <a:off x="5027095" y="3764176"/>
              <a:ext cx="3252093" cy="1711970"/>
            </a:xfrm>
            <a:prstGeom prst="rect">
              <a:avLst/>
            </a:prstGeom>
          </p:spPr>
        </p:pic>
        <p:pic>
          <p:nvPicPr>
            <p:cNvPr id="19" name="Picture 18" descr="multiscaleResults.png"/>
            <p:cNvPicPr>
              <a:picLocks noChangeAspect="1"/>
            </p:cNvPicPr>
            <p:nvPr/>
          </p:nvPicPr>
          <p:blipFill rotWithShape="1">
            <a:blip r:embed="rId6">
              <a:extLst>
                <a:ext uri="{28A0092B-C50C-407E-A947-70E740481C1C}">
                  <a14:useLocalDpi xmlns:a14="http://schemas.microsoft.com/office/drawing/2010/main" val="0"/>
                </a:ext>
              </a:extLst>
            </a:blip>
            <a:srcRect l="33234" r="33358" b="56367"/>
            <a:stretch/>
          </p:blipFill>
          <p:spPr>
            <a:xfrm>
              <a:off x="7156746" y="5473790"/>
              <a:ext cx="1070059" cy="1195570"/>
            </a:xfrm>
            <a:prstGeom prst="rect">
              <a:avLst/>
            </a:prstGeom>
          </p:spPr>
        </p:pic>
        <p:pic>
          <p:nvPicPr>
            <p:cNvPr id="20" name="Picture 19" descr="multiscaleResults.png"/>
            <p:cNvPicPr>
              <a:picLocks noChangeAspect="1"/>
            </p:cNvPicPr>
            <p:nvPr/>
          </p:nvPicPr>
          <p:blipFill rotWithShape="1">
            <a:blip r:embed="rId6">
              <a:extLst>
                <a:ext uri="{28A0092B-C50C-407E-A947-70E740481C1C}">
                  <a14:useLocalDpi xmlns:a14="http://schemas.microsoft.com/office/drawing/2010/main" val="0"/>
                </a:ext>
              </a:extLst>
            </a:blip>
            <a:srcRect r="66991" b="56453"/>
            <a:stretch/>
          </p:blipFill>
          <p:spPr>
            <a:xfrm>
              <a:off x="5027095" y="5476146"/>
              <a:ext cx="1057268" cy="1193214"/>
            </a:xfrm>
            <a:prstGeom prst="rect">
              <a:avLst/>
            </a:prstGeom>
          </p:spPr>
        </p:pic>
        <p:pic>
          <p:nvPicPr>
            <p:cNvPr id="21" name="Picture 20" descr="multiscaleResults.png"/>
            <p:cNvPicPr>
              <a:picLocks noChangeAspect="1"/>
            </p:cNvPicPr>
            <p:nvPr/>
          </p:nvPicPr>
          <p:blipFill rotWithShape="1">
            <a:blip r:embed="rId6">
              <a:extLst>
                <a:ext uri="{28A0092B-C50C-407E-A947-70E740481C1C}">
                  <a14:useLocalDpi xmlns:a14="http://schemas.microsoft.com/office/drawing/2010/main" val="0"/>
                </a:ext>
              </a:extLst>
            </a:blip>
            <a:srcRect l="66657" b="56453"/>
            <a:stretch/>
          </p:blipFill>
          <p:spPr>
            <a:xfrm>
              <a:off x="6103827" y="5476146"/>
              <a:ext cx="1067977" cy="1193214"/>
            </a:xfrm>
            <a:prstGeom prst="rect">
              <a:avLst/>
            </a:prstGeom>
          </p:spPr>
        </p:pic>
      </p:grpSp>
    </p:spTree>
    <p:extLst>
      <p:ext uri="{BB962C8B-B14F-4D97-AF65-F5344CB8AC3E}">
        <p14:creationId xmlns:p14="http://schemas.microsoft.com/office/powerpoint/2010/main" val="32132897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Going deeper with smaller kernels</a:t>
            </a:r>
            <a:endParaRPr lang="en-US" sz="2400"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5" name="Rounded Rectangle 4"/>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999530" y="1338225"/>
            <a:ext cx="7154333" cy="830997"/>
          </a:xfrm>
          <a:prstGeom prst="rect">
            <a:avLst/>
          </a:prstGeom>
          <a:noFill/>
        </p:spPr>
        <p:txBody>
          <a:bodyPr wrap="square" rtlCol="0">
            <a:spAutoFit/>
          </a:bodyPr>
          <a:lstStyle/>
          <a:p>
            <a:r>
              <a:rPr lang="en-US" sz="1600" b="1" dirty="0" smtClean="0"/>
              <a:t>Deeper architectures can represent more complex functions.</a:t>
            </a:r>
          </a:p>
          <a:p>
            <a:pPr marL="285750" indent="-285750">
              <a:buFontTx/>
              <a:buChar char="-"/>
            </a:pPr>
            <a:r>
              <a:rPr lang="en-US" sz="1600" dirty="0" smtClean="0"/>
              <a:t>Too many free parameters if we simply start adding more layers.</a:t>
            </a:r>
          </a:p>
          <a:p>
            <a:pPr marL="285750" indent="-285750">
              <a:buFont typeface="Wingdings" charset="2"/>
              <a:buChar char="Ø"/>
            </a:pPr>
            <a:r>
              <a:rPr lang="en-US" sz="1600" dirty="0" smtClean="0"/>
              <a:t>Use only layers with small kernels [</a:t>
            </a:r>
            <a:r>
              <a:rPr lang="en-US" sz="1600" dirty="0" err="1" smtClean="0"/>
              <a:t>Simonyan</a:t>
            </a:r>
            <a:r>
              <a:rPr lang="en-US" sz="1600" dirty="0" smtClean="0"/>
              <a:t> et al, 2014].</a:t>
            </a:r>
          </a:p>
        </p:txBody>
      </p:sp>
      <p:pic>
        <p:nvPicPr>
          <p:cNvPr id="8" name="Picture 7" descr="smallerKernelsFms.png"/>
          <p:cNvPicPr>
            <a:picLocks noChangeAspect="1"/>
          </p:cNvPicPr>
          <p:nvPr/>
        </p:nvPicPr>
        <p:blipFill rotWithShape="1">
          <a:blip r:embed="rId3">
            <a:extLst>
              <a:ext uri="{28A0092B-C50C-407E-A947-70E740481C1C}">
                <a14:useLocalDpi xmlns:a14="http://schemas.microsoft.com/office/drawing/2010/main" val="0"/>
              </a:ext>
            </a:extLst>
          </a:blip>
          <a:srcRect r="6683"/>
          <a:stretch/>
        </p:blipFill>
        <p:spPr>
          <a:xfrm>
            <a:off x="941957" y="2272040"/>
            <a:ext cx="7320017" cy="1930527"/>
          </a:xfrm>
          <a:prstGeom prst="rect">
            <a:avLst/>
          </a:prstGeom>
        </p:spPr>
      </p:pic>
      <p:pic>
        <p:nvPicPr>
          <p:cNvPr id="9" name="Picture 8" descr="smallerKernsParam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832" y="4952150"/>
            <a:ext cx="7651751" cy="881684"/>
          </a:xfrm>
          <a:prstGeom prst="rect">
            <a:avLst/>
          </a:prstGeom>
        </p:spPr>
      </p:pic>
      <p:grpSp>
        <p:nvGrpSpPr>
          <p:cNvPr id="18" name="Group 17"/>
          <p:cNvGrpSpPr/>
          <p:nvPr/>
        </p:nvGrpSpPr>
        <p:grpSpPr>
          <a:xfrm>
            <a:off x="976878" y="4285505"/>
            <a:ext cx="6943986" cy="632660"/>
            <a:chOff x="577987" y="5013773"/>
            <a:chExt cx="6943986" cy="632660"/>
          </a:xfrm>
        </p:grpSpPr>
        <p:grpSp>
          <p:nvGrpSpPr>
            <p:cNvPr id="17" name="Group 16"/>
            <p:cNvGrpSpPr/>
            <p:nvPr/>
          </p:nvGrpSpPr>
          <p:grpSpPr>
            <a:xfrm>
              <a:off x="577987" y="5013773"/>
              <a:ext cx="6943986" cy="632660"/>
              <a:chOff x="577987" y="4867235"/>
              <a:chExt cx="7814596" cy="632660"/>
            </a:xfrm>
          </p:grpSpPr>
          <p:sp>
            <p:nvSpPr>
              <p:cNvPr id="16" name="Rounded Rectangle 15"/>
              <p:cNvSpPr/>
              <p:nvPr/>
            </p:nvSpPr>
            <p:spPr>
              <a:xfrm>
                <a:off x="577987" y="4867235"/>
                <a:ext cx="7814596" cy="632660"/>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r>
                  <a:rPr lang="en-US" sz="1600" dirty="0"/>
                  <a:t>Number of weights in layer   , with            FMs,</a:t>
                </a:r>
                <a:br>
                  <a:rPr lang="en-US" sz="1600" dirty="0"/>
                </a:br>
                <a:r>
                  <a:rPr lang="en-US" sz="1600" dirty="0"/>
                  <a:t>that uses kernels of dimensions k^3</a:t>
                </a:r>
                <a:r>
                  <a:rPr lang="en-US" sz="1600" dirty="0" smtClean="0"/>
                  <a:t>:</a:t>
                </a:r>
                <a:endParaRPr lang="en-US" sz="1600" dirty="0"/>
              </a:p>
            </p:txBody>
          </p:sp>
          <p:pic>
            <p:nvPicPr>
              <p:cNvPr id="13" name="Picture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7002" y="4954807"/>
                <a:ext cx="72008" cy="208024"/>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4101" y="4888306"/>
                <a:ext cx="427909" cy="270258"/>
              </a:xfrm>
              <a:prstGeom prst="rect">
                <a:avLst/>
              </a:prstGeom>
            </p:spPr>
          </p:pic>
        </p:grpSp>
        <p:pic>
          <p:nvPicPr>
            <p:cNvPr id="12" name="Picture 1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7009" y="5318326"/>
              <a:ext cx="1992943" cy="258079"/>
            </a:xfrm>
            <a:prstGeom prst="rect">
              <a:avLst/>
            </a:prstGeom>
          </p:spPr>
        </p:pic>
      </p:grpSp>
      <p:sp>
        <p:nvSpPr>
          <p:cNvPr id="19" name="Oval 18"/>
          <p:cNvSpPr/>
          <p:nvPr/>
        </p:nvSpPr>
        <p:spPr>
          <a:xfrm>
            <a:off x="2678711" y="2284164"/>
            <a:ext cx="1106247" cy="346388"/>
          </a:xfrm>
          <a:prstGeom prst="ellipse">
            <a:avLst/>
          </a:prstGeom>
          <a:noFill/>
          <a:ln w="19050" cmpd="sng">
            <a:solidFill>
              <a:srgbClr val="3366FF"/>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891263" y="2263370"/>
            <a:ext cx="405585" cy="346388"/>
          </a:xfrm>
          <a:prstGeom prst="ellipse">
            <a:avLst/>
          </a:prstGeom>
          <a:noFill/>
          <a:ln w="19050" cmpd="sng">
            <a:solidFill>
              <a:srgbClr val="3366FF"/>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951999" y="2283798"/>
            <a:ext cx="1106247" cy="346388"/>
          </a:xfrm>
          <a:prstGeom prst="ellipse">
            <a:avLst/>
          </a:prstGeom>
          <a:noFill/>
          <a:ln w="19050" cmpd="sng">
            <a:solidFill>
              <a:srgbClr val="3366FF"/>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976878" y="5917176"/>
            <a:ext cx="7505238" cy="830997"/>
          </a:xfrm>
          <a:prstGeom prst="rect">
            <a:avLst/>
          </a:prstGeom>
          <a:noFill/>
        </p:spPr>
        <p:txBody>
          <a:bodyPr wrap="square" rtlCol="0">
            <a:spAutoFit/>
          </a:bodyPr>
          <a:lstStyle/>
          <a:p>
            <a:pPr marL="285750" indent="-285750">
              <a:buFont typeface="Wingdings" charset="2"/>
              <a:buChar char="Ø"/>
            </a:pPr>
            <a:r>
              <a:rPr lang="en-US" sz="1600" dirty="0"/>
              <a:t>Total receptive field remains the same.</a:t>
            </a:r>
          </a:p>
          <a:p>
            <a:pPr marL="285750" indent="-285750">
              <a:buFont typeface="Wingdings" charset="2"/>
              <a:buChar char="Ø"/>
            </a:pPr>
            <a:r>
              <a:rPr lang="en-US" sz="1600" dirty="0" smtClean="0"/>
              <a:t>Less total parameters, especially for 3D [Kamnitsas 2017]! </a:t>
            </a:r>
          </a:p>
          <a:p>
            <a:pPr marL="285750" indent="-285750">
              <a:buFont typeface="Wingdings" charset="2"/>
              <a:buChar char="Ø"/>
            </a:pPr>
            <a:r>
              <a:rPr lang="en-US" sz="1600" dirty="0" smtClean="0"/>
              <a:t>They tend to work (much) better. Common in </a:t>
            </a:r>
            <a:r>
              <a:rPr lang="en-US" sz="1600" dirty="0" err="1" smtClean="0"/>
              <a:t>SotA</a:t>
            </a:r>
            <a:r>
              <a:rPr lang="en-US" sz="1600" dirty="0" smtClean="0"/>
              <a:t> builds nowadays.</a:t>
            </a:r>
          </a:p>
        </p:txBody>
      </p:sp>
      <p:sp>
        <p:nvSpPr>
          <p:cNvPr id="2" name="Rectangle 1"/>
          <p:cNvSpPr/>
          <p:nvPr/>
        </p:nvSpPr>
        <p:spPr>
          <a:xfrm>
            <a:off x="4869857" y="2190624"/>
            <a:ext cx="3463463" cy="2033345"/>
          </a:xfrm>
          <a:prstGeom prst="rect">
            <a:avLst/>
          </a:prstGeom>
          <a:solidFill>
            <a:srgbClr val="FFFFFF"/>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252329" y="5036928"/>
            <a:ext cx="4140254" cy="716391"/>
          </a:xfrm>
          <a:prstGeom prst="rect">
            <a:avLst/>
          </a:prstGeom>
          <a:solidFill>
            <a:srgbClr val="FFFFFF"/>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590247" y="2739633"/>
            <a:ext cx="1596674" cy="1462934"/>
          </a:xfrm>
          <a:prstGeom prst="rect">
            <a:avLst/>
          </a:prstGeom>
          <a:solidFill>
            <a:srgbClr val="FFFFFF"/>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088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dissolve">
                                      <p:cBhvr>
                                        <p:cTn id="23" dur="500"/>
                                        <p:tgtEl>
                                          <p:spTgt spid="23">
                                            <p:txEl>
                                              <p:pRg st="0" end="0"/>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3">
                                            <p:txEl>
                                              <p:pRg st="1" end="1"/>
                                            </p:txEl>
                                          </p:spTgt>
                                        </p:tgtEl>
                                        <p:attrNameLst>
                                          <p:attrName>style.visibility</p:attrName>
                                        </p:attrNameLst>
                                      </p:cBhvr>
                                      <p:to>
                                        <p:strVal val="visible"/>
                                      </p:to>
                                    </p:set>
                                    <p:animEffect transition="in" filter="dissolve">
                                      <p:cBhvr>
                                        <p:cTn id="26" dur="500"/>
                                        <p:tgtEl>
                                          <p:spTgt spid="23">
                                            <p:txEl>
                                              <p:pRg st="1" end="1"/>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dissolve">
                                      <p:cBhvr>
                                        <p:cTn id="29"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DeepMedic</a:t>
            </a:r>
            <a:endParaRPr lang="en-US" sz="2400" dirty="0"/>
          </a:p>
        </p:txBody>
      </p:sp>
      <p:sp>
        <p:nvSpPr>
          <p:cNvPr id="5" name="Rounded Rectangle 4"/>
          <p:cNvSpPr/>
          <p:nvPr/>
        </p:nvSpPr>
        <p:spPr>
          <a:xfrm>
            <a:off x="0" y="1372616"/>
            <a:ext cx="9144000"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dm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484" y="4319159"/>
            <a:ext cx="6408592" cy="1702499"/>
          </a:xfrm>
          <a:prstGeom prst="rect">
            <a:avLst/>
          </a:prstGeom>
        </p:spPr>
      </p:pic>
      <p:pic>
        <p:nvPicPr>
          <p:cNvPr id="31" name="Picture 30" descr="dmK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556" y="1513712"/>
            <a:ext cx="8695610" cy="2789807"/>
          </a:xfrm>
          <a:prstGeom prst="rect">
            <a:avLst/>
          </a:prstGeom>
          <a:noFill/>
          <a:ln>
            <a:noFill/>
          </a:ln>
        </p:spPr>
      </p:pic>
      <p:sp>
        <p:nvSpPr>
          <p:cNvPr id="6" name="Down Arrow 5"/>
          <p:cNvSpPr/>
          <p:nvPr/>
        </p:nvSpPr>
        <p:spPr>
          <a:xfrm>
            <a:off x="4056815" y="4421099"/>
            <a:ext cx="1034782" cy="29395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2" name="TextBox 31"/>
          <p:cNvSpPr txBox="1"/>
          <p:nvPr/>
        </p:nvSpPr>
        <p:spPr>
          <a:xfrm>
            <a:off x="202634" y="5964208"/>
            <a:ext cx="8928992" cy="646331"/>
          </a:xfrm>
          <a:prstGeom prst="rect">
            <a:avLst/>
          </a:prstGeom>
          <a:noFill/>
        </p:spPr>
        <p:txBody>
          <a:bodyPr wrap="square" rtlCol="0">
            <a:spAutoFit/>
          </a:bodyPr>
          <a:lstStyle/>
          <a:p>
            <a:r>
              <a:rPr lang="en-US" sz="1200" dirty="0" smtClean="0"/>
              <a:t>[1] Kamnitsas et al, “Multi-scale 3D convolutional neural networks for lesion segmentation in Brain MRI”, MICCAI–ISLES, 2015.</a:t>
            </a:r>
          </a:p>
          <a:p>
            <a:r>
              <a:rPr lang="en-US" sz="1200" dirty="0" smtClean="0"/>
              <a:t>[2] Kamnitsas et al, “Efficient multi-scale 3D CNN with fully connected CRF for accurate brain lesion segmentation”</a:t>
            </a:r>
            <a:r>
              <a:rPr lang="en-US" sz="1200" dirty="0"/>
              <a:t>, </a:t>
            </a:r>
            <a:r>
              <a:rPr lang="en-US" sz="1200" dirty="0" err="1" smtClean="0"/>
              <a:t>MedIA</a:t>
            </a:r>
            <a:r>
              <a:rPr lang="en-US" sz="1200" dirty="0" smtClean="0"/>
              <a:t>, 2017.</a:t>
            </a:r>
          </a:p>
          <a:p>
            <a:r>
              <a:rPr lang="en-US" sz="1200" dirty="0" smtClean="0"/>
              <a:t>[3] Code at</a:t>
            </a:r>
            <a:r>
              <a:rPr lang="en-US" sz="1200" dirty="0"/>
              <a:t>: https://</a:t>
            </a:r>
            <a:r>
              <a:rPr lang="en-US" sz="1200" dirty="0" err="1"/>
              <a:t>github.com</a:t>
            </a:r>
            <a:r>
              <a:rPr lang="en-US" sz="1200" dirty="0"/>
              <a:t>/</a:t>
            </a:r>
            <a:r>
              <a:rPr lang="en-US" sz="1200" dirty="0" err="1"/>
              <a:t>Kamnitsask</a:t>
            </a:r>
            <a:r>
              <a:rPr lang="en-US" sz="1200" dirty="0"/>
              <a:t>/</a:t>
            </a:r>
            <a:r>
              <a:rPr lang="en-US" sz="1200" dirty="0" err="1"/>
              <a:t>deepmedic</a:t>
            </a:r>
            <a:endParaRPr lang="en-US" sz="1200" dirty="0"/>
          </a:p>
        </p:txBody>
      </p:sp>
    </p:spTree>
    <p:extLst>
      <p:ext uri="{BB962C8B-B14F-4D97-AF65-F5344CB8AC3E}">
        <p14:creationId xmlns:p14="http://schemas.microsoft.com/office/powerpoint/2010/main" val="41381481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DeepMedic: Stroke Lesions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10"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74" y="5429591"/>
            <a:ext cx="7256572" cy="1369619"/>
          </a:xfrm>
          <a:prstGeom prst="rect">
            <a:avLst/>
          </a:prstGeom>
        </p:spPr>
      </p:pic>
      <p:grpSp>
        <p:nvGrpSpPr>
          <p:cNvPr id="5" name="Group 4"/>
          <p:cNvGrpSpPr/>
          <p:nvPr/>
        </p:nvGrpSpPr>
        <p:grpSpPr>
          <a:xfrm>
            <a:off x="4444854" y="1327088"/>
            <a:ext cx="4186161" cy="4041565"/>
            <a:chOff x="3155029" y="1362362"/>
            <a:chExt cx="4641109" cy="4499531"/>
          </a:xfrm>
        </p:grpSpPr>
        <p:pic>
          <p:nvPicPr>
            <p:cNvPr id="9" name="Grafik 3"/>
            <p:cNvPicPr>
              <a:picLocks noChangeAspect="1"/>
            </p:cNvPicPr>
            <p:nvPr/>
          </p:nvPicPr>
          <p:blipFill rotWithShape="1">
            <a:blip r:embed="rId4">
              <a:extLst>
                <a:ext uri="{28A0092B-C50C-407E-A947-70E740481C1C}">
                  <a14:useLocalDpi xmlns:a14="http://schemas.microsoft.com/office/drawing/2010/main" val="0"/>
                </a:ext>
              </a:extLst>
            </a:blip>
            <a:srcRect r="20814"/>
            <a:stretch/>
          </p:blipFill>
          <p:spPr>
            <a:xfrm>
              <a:off x="3155029" y="1362362"/>
              <a:ext cx="4641109" cy="4499531"/>
            </a:xfrm>
            <a:prstGeom prst="rect">
              <a:avLst/>
            </a:prstGeom>
          </p:spPr>
        </p:pic>
        <p:sp>
          <p:nvSpPr>
            <p:cNvPr id="11" name="Rectangle 10"/>
            <p:cNvSpPr/>
            <p:nvPr/>
          </p:nvSpPr>
          <p:spPr>
            <a:xfrm>
              <a:off x="7668343" y="1385879"/>
              <a:ext cx="127795" cy="242921"/>
            </a:xfrm>
            <a:prstGeom prst="rect">
              <a:avLst/>
            </a:prstGeom>
            <a:solidFill>
              <a:srgbClr val="FFFFFF"/>
            </a:solidFill>
            <a:ln>
              <a:solidFill>
                <a:srgbClr val="FFFFFF"/>
              </a:solidFill>
            </a:ln>
            <a:effectLst/>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a:off x="258694" y="1716705"/>
            <a:ext cx="4139128" cy="2585323"/>
          </a:xfrm>
          <a:prstGeom prst="rect">
            <a:avLst/>
          </a:prstGeom>
          <a:noFill/>
        </p:spPr>
        <p:txBody>
          <a:bodyPr wrap="square" rtlCol="0">
            <a:spAutoFit/>
          </a:bodyPr>
          <a:lstStyle/>
          <a:p>
            <a:r>
              <a:rPr lang="en-US" u="sng" dirty="0" smtClean="0"/>
              <a:t>MICCAI 2015</a:t>
            </a:r>
          </a:p>
          <a:p>
            <a:endParaRPr lang="en-US" u="sng" dirty="0" smtClean="0"/>
          </a:p>
          <a:p>
            <a:r>
              <a:rPr lang="en-US" dirty="0" smtClean="0"/>
              <a:t>ISLES Challenge [Maier </a:t>
            </a:r>
            <a:r>
              <a:rPr lang="en-US" dirty="0" err="1" smtClean="0"/>
              <a:t>MedIA</a:t>
            </a:r>
            <a:r>
              <a:rPr lang="en-US" dirty="0" smtClean="0"/>
              <a:t> 2017]:</a:t>
            </a:r>
          </a:p>
          <a:p>
            <a:r>
              <a:rPr lang="en-US" dirty="0" smtClean="0"/>
              <a:t>Ischemic Stroke Lesion Segmentation</a:t>
            </a:r>
          </a:p>
          <a:p>
            <a:endParaRPr lang="en-US" dirty="0"/>
          </a:p>
          <a:p>
            <a:r>
              <a:rPr lang="en-US" dirty="0" smtClean="0"/>
              <a:t>Trained on 28 subjects</a:t>
            </a:r>
          </a:p>
          <a:p>
            <a:r>
              <a:rPr lang="en-US" dirty="0" smtClean="0"/>
              <a:t>Tested on 36 subjects</a:t>
            </a:r>
          </a:p>
          <a:p>
            <a:endParaRPr lang="en-US" dirty="0"/>
          </a:p>
          <a:p>
            <a:pPr marL="285750" indent="-285750">
              <a:buFont typeface="Wingdings" charset="2"/>
              <a:buChar char="Ø"/>
            </a:pPr>
            <a:r>
              <a:rPr lang="en-US" dirty="0" smtClean="0"/>
              <a:t>Won 1</a:t>
            </a:r>
            <a:r>
              <a:rPr lang="en-US" baseline="30000" dirty="0" smtClean="0"/>
              <a:t>st</a:t>
            </a:r>
            <a:r>
              <a:rPr lang="en-US" dirty="0" smtClean="0"/>
              <a:t> position in challenge.</a:t>
            </a:r>
            <a:endParaRPr lang="en-US" dirty="0"/>
          </a:p>
        </p:txBody>
      </p:sp>
      <p:sp>
        <p:nvSpPr>
          <p:cNvPr id="15" name="Oval 14"/>
          <p:cNvSpPr/>
          <p:nvPr/>
        </p:nvSpPr>
        <p:spPr>
          <a:xfrm>
            <a:off x="766827" y="5914399"/>
            <a:ext cx="1667261" cy="329231"/>
          </a:xfrm>
          <a:prstGeom prst="ellipse">
            <a:avLst/>
          </a:prstGeom>
          <a:noFill/>
          <a:ln w="19050" cmpd="sng">
            <a:solidFill>
              <a:srgbClr val="3366FF"/>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2118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DeepMedic: Traumatic Brain Injuries</a:t>
            </a:r>
            <a:endParaRPr lang="en-US" sz="2400"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pSp>
        <p:nvGrpSpPr>
          <p:cNvPr id="6" name="Group 5"/>
          <p:cNvGrpSpPr/>
          <p:nvPr/>
        </p:nvGrpSpPr>
        <p:grpSpPr>
          <a:xfrm>
            <a:off x="3725411" y="1280056"/>
            <a:ext cx="5221983" cy="5073208"/>
            <a:chOff x="1266336" y="1581484"/>
            <a:chExt cx="4977630" cy="4835817"/>
          </a:xfrm>
        </p:grpSpPr>
        <p:pic>
          <p:nvPicPr>
            <p:cNvPr id="2" name="Picture 1" descr="dmTb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336" y="1581484"/>
              <a:ext cx="4977630" cy="4835817"/>
            </a:xfrm>
            <a:prstGeom prst="rect">
              <a:avLst/>
            </a:prstGeom>
          </p:spPr>
        </p:pic>
        <p:sp>
          <p:nvSpPr>
            <p:cNvPr id="4" name="Rectangle 3"/>
            <p:cNvSpPr/>
            <p:nvPr/>
          </p:nvSpPr>
          <p:spPr>
            <a:xfrm>
              <a:off x="6084168" y="1581484"/>
              <a:ext cx="159798" cy="289864"/>
            </a:xfrm>
            <a:prstGeom prst="rect">
              <a:avLst/>
            </a:prstGeom>
            <a:solidFill>
              <a:srgbClr val="FFFFFF"/>
            </a:solidFill>
            <a:ln>
              <a:solidFill>
                <a:srgbClr val="FFFFFF"/>
              </a:solidFill>
            </a:ln>
            <a:effectLst/>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120321" y="6440266"/>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
        <p:nvSpPr>
          <p:cNvPr id="5" name="TextBox 4"/>
          <p:cNvSpPr txBox="1"/>
          <p:nvPr/>
        </p:nvSpPr>
        <p:spPr>
          <a:xfrm>
            <a:off x="202644" y="2207323"/>
            <a:ext cx="3348537" cy="1477328"/>
          </a:xfrm>
          <a:prstGeom prst="rect">
            <a:avLst/>
          </a:prstGeom>
          <a:noFill/>
        </p:spPr>
        <p:txBody>
          <a:bodyPr wrap="square" rtlCol="0">
            <a:spAutoFit/>
          </a:bodyPr>
          <a:lstStyle/>
          <a:p>
            <a:r>
              <a:rPr lang="en-US" b="1" dirty="0" smtClean="0"/>
              <a:t>Multi-scale processing:</a:t>
            </a:r>
            <a:br>
              <a:rPr lang="en-US" b="1" dirty="0" smtClean="0"/>
            </a:br>
            <a:endParaRPr lang="en-US" b="1" dirty="0" smtClean="0"/>
          </a:p>
          <a:p>
            <a:r>
              <a:rPr lang="en-US" dirty="0" smtClean="0"/>
              <a:t>Capable of segmenting </a:t>
            </a:r>
            <a:r>
              <a:rPr lang="en-US" b="1" dirty="0" smtClean="0"/>
              <a:t>accurately</a:t>
            </a:r>
            <a:r>
              <a:rPr lang="en-US" dirty="0" smtClean="0"/>
              <a:t> both </a:t>
            </a:r>
            <a:r>
              <a:rPr lang="en-US" b="1" dirty="0" smtClean="0"/>
              <a:t>small</a:t>
            </a:r>
            <a:r>
              <a:rPr lang="en-US" dirty="0" smtClean="0"/>
              <a:t> and </a:t>
            </a:r>
            <a:r>
              <a:rPr lang="en-US" b="1" dirty="0" smtClean="0"/>
              <a:t>large</a:t>
            </a:r>
            <a:r>
              <a:rPr lang="en-US" dirty="0" smtClean="0"/>
              <a:t> lesions.</a:t>
            </a:r>
            <a:endParaRPr lang="en-US" dirty="0"/>
          </a:p>
        </p:txBody>
      </p:sp>
      <p:cxnSp>
        <p:nvCxnSpPr>
          <p:cNvPr id="11" name="Straight Arrow Connector 10"/>
          <p:cNvCxnSpPr/>
          <p:nvPr/>
        </p:nvCxnSpPr>
        <p:spPr>
          <a:xfrm flipV="1">
            <a:off x="2810373" y="2633848"/>
            <a:ext cx="646738" cy="38802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2174931" y="3562295"/>
            <a:ext cx="1164593" cy="212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4751994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DeepMedic: Traumatic Brain Injuries</a:t>
            </a:r>
            <a:endParaRPr lang="en-US" sz="2400"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9" name="TextBox 8"/>
          <p:cNvSpPr txBox="1"/>
          <p:nvPr/>
        </p:nvSpPr>
        <p:spPr>
          <a:xfrm>
            <a:off x="120321" y="6440266"/>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pic>
        <p:nvPicPr>
          <p:cNvPr id="7" name="Picture 6" descr="resOnTb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21" y="1989005"/>
            <a:ext cx="8666911" cy="3181524"/>
          </a:xfrm>
          <a:prstGeom prst="rect">
            <a:avLst/>
          </a:prstGeom>
        </p:spPr>
      </p:pic>
    </p:spTree>
    <p:extLst>
      <p:ext uri="{BB962C8B-B14F-4D97-AF65-F5344CB8AC3E}">
        <p14:creationId xmlns:p14="http://schemas.microsoft.com/office/powerpoint/2010/main" val="203377295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DeepMedic: Various :-)</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5" name="Picture 4" descr="cardi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7003" y="1334113"/>
            <a:ext cx="2278908" cy="2307129"/>
          </a:xfrm>
          <a:prstGeom prst="rect">
            <a:avLst/>
          </a:prstGeom>
        </p:spPr>
      </p:pic>
      <p:pic>
        <p:nvPicPr>
          <p:cNvPr id="9" name="Picture 8" descr="strok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503" y="1334113"/>
            <a:ext cx="3148636" cy="2307129"/>
          </a:xfrm>
          <a:prstGeom prst="rect">
            <a:avLst/>
          </a:prstGeom>
        </p:spPr>
      </p:pic>
      <p:pic>
        <p:nvPicPr>
          <p:cNvPr id="10" name="Picture 9" descr="tum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278" y="1345870"/>
            <a:ext cx="2854108" cy="2307129"/>
          </a:xfrm>
          <a:prstGeom prst="rect">
            <a:avLst/>
          </a:prstGeom>
        </p:spPr>
      </p:pic>
      <p:pic>
        <p:nvPicPr>
          <p:cNvPr id="15" name="Picture 14" descr="ami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741" y="3720673"/>
            <a:ext cx="5941537" cy="2012346"/>
          </a:xfrm>
          <a:prstGeom prst="rect">
            <a:avLst/>
          </a:prstGeom>
        </p:spPr>
      </p:pic>
      <p:sp>
        <p:nvSpPr>
          <p:cNvPr id="16" name="TextBox 15"/>
          <p:cNvSpPr txBox="1"/>
          <p:nvPr/>
        </p:nvSpPr>
        <p:spPr>
          <a:xfrm>
            <a:off x="120321" y="5764322"/>
            <a:ext cx="8928992" cy="1015663"/>
          </a:xfrm>
          <a:prstGeom prst="rect">
            <a:avLst/>
          </a:prstGeom>
          <a:noFill/>
        </p:spPr>
        <p:txBody>
          <a:bodyPr wrap="square" rtlCol="0">
            <a:spAutoFit/>
          </a:bodyPr>
          <a:lstStyle/>
          <a:p>
            <a:r>
              <a:rPr lang="en-US" sz="1200" dirty="0" smtClean="0"/>
              <a:t>[1] Kamnitsas et al, “Multi-scale 3D convolutional neural networks for lesion segmentation in Brain MRI”, MICCAI–ISLES, 2015.</a:t>
            </a:r>
          </a:p>
          <a:p>
            <a:r>
              <a:rPr lang="en-US" sz="1200" dirty="0" smtClean="0"/>
              <a:t>[2] Kamnitsas et al, “Efficient multi-scale 3d CNN with fully connected CRF for accurate brain lesion segmentation”</a:t>
            </a:r>
            <a:r>
              <a:rPr lang="en-US" sz="1200" dirty="0"/>
              <a:t>, </a:t>
            </a:r>
            <a:r>
              <a:rPr lang="en-US" sz="1200" dirty="0" err="1" smtClean="0"/>
              <a:t>MedIA</a:t>
            </a:r>
            <a:r>
              <a:rPr lang="en-US" sz="1200" dirty="0" smtClean="0"/>
              <a:t>, 2017.</a:t>
            </a:r>
          </a:p>
          <a:p>
            <a:r>
              <a:rPr lang="en-US" sz="1200" dirty="0" smtClean="0"/>
              <a:t>[3] </a:t>
            </a:r>
            <a:r>
              <a:rPr lang="en-US" sz="1200" dirty="0" err="1"/>
              <a:t>Alansary</a:t>
            </a:r>
            <a:r>
              <a:rPr lang="en-US" sz="1200" dirty="0"/>
              <a:t> et al “Fast fully automatic of the human placenta from motion corrupted data”, MICCAI 2016.</a:t>
            </a:r>
          </a:p>
          <a:p>
            <a:r>
              <a:rPr lang="en-US" sz="1200" dirty="0" smtClean="0"/>
              <a:t>[4] </a:t>
            </a:r>
            <a:r>
              <a:rPr lang="en-US" sz="1200" dirty="0" err="1" smtClean="0"/>
              <a:t>Giannakidis</a:t>
            </a:r>
            <a:r>
              <a:rPr lang="en-US" sz="1200" dirty="0" smtClean="0"/>
              <a:t> et al, “Fast fully automatic segmentation of the severely abnormal human right ventricle…”, SITIS 2016.</a:t>
            </a:r>
          </a:p>
          <a:p>
            <a:r>
              <a:rPr lang="en-US" sz="1200" dirty="0" smtClean="0"/>
              <a:t>[5] Gordon et al, “Automatic 3D ultrasound segmentation of the first trimester placenta using deep learning”, ISBI 2017.</a:t>
            </a:r>
          </a:p>
        </p:txBody>
      </p:sp>
      <p:pic>
        <p:nvPicPr>
          <p:cNvPr id="2" name="Picture 1" descr="fetalUs.png"/>
          <p:cNvPicPr>
            <a:picLocks noChangeAspect="1"/>
          </p:cNvPicPr>
          <p:nvPr/>
        </p:nvPicPr>
        <p:blipFill rotWithShape="1">
          <a:blip r:embed="rId7">
            <a:extLst>
              <a:ext uri="{28A0092B-C50C-407E-A947-70E740481C1C}">
                <a14:useLocalDpi xmlns:a14="http://schemas.microsoft.com/office/drawing/2010/main" val="0"/>
              </a:ext>
            </a:extLst>
          </a:blip>
          <a:srcRect l="9846" t="9561" r="11173" b="8496"/>
          <a:stretch/>
        </p:blipFill>
        <p:spPr>
          <a:xfrm>
            <a:off x="6667285" y="4325730"/>
            <a:ext cx="2020209" cy="1395529"/>
          </a:xfrm>
          <a:prstGeom prst="rect">
            <a:avLst/>
          </a:prstGeom>
          <a:ln>
            <a:solidFill>
              <a:schemeClr val="bg1">
                <a:lumMod val="65000"/>
              </a:schemeClr>
            </a:solidFill>
          </a:ln>
        </p:spPr>
      </p:pic>
      <p:sp>
        <p:nvSpPr>
          <p:cNvPr id="6" name="Rectangle 5"/>
          <p:cNvSpPr/>
          <p:nvPr/>
        </p:nvSpPr>
        <p:spPr>
          <a:xfrm>
            <a:off x="6667285" y="3708915"/>
            <a:ext cx="2020209" cy="605057"/>
          </a:xfrm>
          <a:prstGeom prst="rect">
            <a:avLst/>
          </a:prstGeom>
          <a:solidFill>
            <a:schemeClr val="bg1">
              <a:lumMod val="85000"/>
              <a:alpha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679044" y="3809673"/>
            <a:ext cx="2020209" cy="369332"/>
          </a:xfrm>
          <a:prstGeom prst="rect">
            <a:avLst/>
          </a:prstGeom>
          <a:noFill/>
          <a:ln>
            <a:noFill/>
          </a:ln>
        </p:spPr>
        <p:txBody>
          <a:bodyPr wrap="square" rtlCol="0">
            <a:spAutoFit/>
          </a:bodyPr>
          <a:lstStyle/>
          <a:p>
            <a:pPr algn="ctr"/>
            <a:r>
              <a:rPr lang="en-US" dirty="0" smtClean="0"/>
              <a:t>Placenta in US</a:t>
            </a:r>
            <a:endParaRPr lang="en-US" dirty="0"/>
          </a:p>
        </p:txBody>
      </p:sp>
    </p:spTree>
    <p:extLst>
      <p:ext uri="{BB962C8B-B14F-4D97-AF65-F5344CB8AC3E}">
        <p14:creationId xmlns:p14="http://schemas.microsoft.com/office/powerpoint/2010/main" val="78909964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DeepMedic: Deep Gray Matter</a:t>
            </a:r>
            <a:endParaRPr lang="en-US" dirty="0"/>
          </a:p>
        </p:txBody>
      </p:sp>
      <p:sp>
        <p:nvSpPr>
          <p:cNvPr id="14" name="TextBox 13"/>
          <p:cNvSpPr txBox="1"/>
          <p:nvPr/>
        </p:nvSpPr>
        <p:spPr>
          <a:xfrm>
            <a:off x="7410674" y="6354435"/>
            <a:ext cx="184666" cy="369332"/>
          </a:xfrm>
          <a:prstGeom prst="rect">
            <a:avLst/>
          </a:prstGeom>
          <a:noFill/>
        </p:spPr>
        <p:txBody>
          <a:bodyPr wrap="none" rtlCol="0">
            <a:spAutoFit/>
          </a:bodyPr>
          <a:lstStyle/>
          <a:p>
            <a:endParaRPr lang="en-US" dirty="0"/>
          </a:p>
        </p:txBody>
      </p:sp>
      <p:sp>
        <p:nvSpPr>
          <p:cNvPr id="15" name="Rectangle 14"/>
          <p:cNvSpPr/>
          <p:nvPr/>
        </p:nvSpPr>
        <p:spPr>
          <a:xfrm>
            <a:off x="497285" y="6233055"/>
            <a:ext cx="7581067" cy="584776"/>
          </a:xfrm>
          <a:prstGeom prst="rect">
            <a:avLst/>
          </a:prstGeom>
        </p:spPr>
        <p:txBody>
          <a:bodyPr wrap="square">
            <a:spAutoFit/>
          </a:bodyPr>
          <a:lstStyle/>
          <a:p>
            <a:pPr algn="ctr"/>
            <a:r>
              <a:rPr lang="en-US" sz="1600" dirty="0" err="1" smtClean="0"/>
              <a:t>Dolz</a:t>
            </a:r>
            <a:r>
              <a:rPr lang="en-US" sz="1600" dirty="0" smtClean="0"/>
              <a:t> et al, “3D </a:t>
            </a:r>
            <a:r>
              <a:rPr lang="en-US" sz="1600" dirty="0"/>
              <a:t>fully convolutional networks for subcortical segmentation in MRI </a:t>
            </a:r>
            <a:r>
              <a:rPr lang="en-US" sz="1600" dirty="0" smtClean="0"/>
              <a:t>:</a:t>
            </a:r>
            <a:br>
              <a:rPr lang="en-US" sz="1600" dirty="0" smtClean="0"/>
            </a:br>
            <a:r>
              <a:rPr lang="en-US" sz="1600" dirty="0" smtClean="0"/>
              <a:t> </a:t>
            </a:r>
            <a:r>
              <a:rPr lang="en-US" sz="1600" dirty="0"/>
              <a:t>A large-scale </a:t>
            </a:r>
            <a:r>
              <a:rPr lang="en-US" sz="1600" dirty="0" smtClean="0"/>
              <a:t>study”, </a:t>
            </a:r>
            <a:r>
              <a:rPr lang="en-US" sz="1600" dirty="0" err="1" smtClean="0"/>
              <a:t>NeuroImage</a:t>
            </a:r>
            <a:r>
              <a:rPr lang="en-US" sz="1600" dirty="0" smtClean="0"/>
              <a:t> 2017</a:t>
            </a:r>
            <a:endParaRPr lang="en-US" sz="1600" dirty="0"/>
          </a:p>
        </p:txBody>
      </p:sp>
      <p:pic>
        <p:nvPicPr>
          <p:cNvPr id="16" name="Picture 15" descr="deepGray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094" y="4422128"/>
            <a:ext cx="5308792" cy="1722534"/>
          </a:xfrm>
          <a:prstGeom prst="rect">
            <a:avLst/>
          </a:prstGeom>
        </p:spPr>
      </p:pic>
      <p:pic>
        <p:nvPicPr>
          <p:cNvPr id="17" name="Picture 16" descr="deepGra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094" y="1372323"/>
            <a:ext cx="5308792" cy="2864194"/>
          </a:xfrm>
          <a:prstGeom prst="rect">
            <a:avLst/>
          </a:prstGeom>
        </p:spPr>
      </p:pic>
    </p:spTree>
    <p:extLst>
      <p:ext uri="{BB962C8B-B14F-4D97-AF65-F5344CB8AC3E}">
        <p14:creationId xmlns:p14="http://schemas.microsoft.com/office/powerpoint/2010/main" val="36181639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Interpreting Feature Maps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13"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08" y="2172856"/>
            <a:ext cx="8823758" cy="3412313"/>
          </a:xfrm>
          <a:prstGeom prst="rect">
            <a:avLst/>
          </a:prstGeom>
        </p:spPr>
      </p:pic>
      <p:sp>
        <p:nvSpPr>
          <p:cNvPr id="5" name="TextBox 4"/>
          <p:cNvSpPr txBox="1"/>
          <p:nvPr/>
        </p:nvSpPr>
        <p:spPr>
          <a:xfrm>
            <a:off x="120321" y="6192337"/>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Tree>
    <p:extLst>
      <p:ext uri="{BB962C8B-B14F-4D97-AF65-F5344CB8AC3E}">
        <p14:creationId xmlns:p14="http://schemas.microsoft.com/office/powerpoint/2010/main" val="171032850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Interpreting Feature Maps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12" name="Grafik 3"/>
          <p:cNvPicPr>
            <a:picLocks noChangeAspect="1"/>
          </p:cNvPicPr>
          <p:nvPr/>
        </p:nvPicPr>
        <p:blipFill>
          <a:blip r:embed="rId3"/>
          <a:stretch>
            <a:fillRect/>
          </a:stretch>
        </p:blipFill>
        <p:spPr>
          <a:xfrm>
            <a:off x="4720494" y="1375715"/>
            <a:ext cx="4078201" cy="5063540"/>
          </a:xfrm>
          <a:prstGeom prst="rect">
            <a:avLst/>
          </a:prstGeom>
        </p:spPr>
      </p:pic>
      <p:pic>
        <p:nvPicPr>
          <p:cNvPr id="13"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86" y="2972418"/>
            <a:ext cx="4384600" cy="1695607"/>
          </a:xfrm>
          <a:prstGeom prst="rect">
            <a:avLst/>
          </a:prstGeom>
        </p:spPr>
      </p:pic>
      <p:sp>
        <p:nvSpPr>
          <p:cNvPr id="6" name="TextBox 5"/>
          <p:cNvSpPr txBox="1"/>
          <p:nvPr/>
        </p:nvSpPr>
        <p:spPr>
          <a:xfrm>
            <a:off x="120321" y="6439255"/>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Tree>
    <p:extLst>
      <p:ext uri="{BB962C8B-B14F-4D97-AF65-F5344CB8AC3E}">
        <p14:creationId xmlns:p14="http://schemas.microsoft.com/office/powerpoint/2010/main" val="10606601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Learning Pipeline</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8" name="Rounded Rectangle 7"/>
          <p:cNvSpPr/>
          <p:nvPr/>
        </p:nvSpPr>
        <p:spPr>
          <a:xfrm>
            <a:off x="6059799" y="2141360"/>
            <a:ext cx="1284825" cy="53514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Classifier</a:t>
            </a:r>
            <a:endParaRPr lang="en-US" dirty="0"/>
          </a:p>
        </p:txBody>
      </p:sp>
      <p:pic>
        <p:nvPicPr>
          <p:cNvPr id="12" name="Picture 11" descr="Le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41" y="1783509"/>
            <a:ext cx="1250850" cy="1250850"/>
          </a:xfrm>
          <a:prstGeom prst="rect">
            <a:avLst/>
          </a:prstGeom>
        </p:spPr>
      </p:pic>
      <p:grpSp>
        <p:nvGrpSpPr>
          <p:cNvPr id="23" name="Group 22"/>
          <p:cNvGrpSpPr/>
          <p:nvPr/>
        </p:nvGrpSpPr>
        <p:grpSpPr>
          <a:xfrm>
            <a:off x="7725865" y="1783509"/>
            <a:ext cx="1250850" cy="1250850"/>
            <a:chOff x="7524328" y="1668911"/>
            <a:chExt cx="1484069" cy="1484069"/>
          </a:xfrm>
        </p:grpSpPr>
        <p:pic>
          <p:nvPicPr>
            <p:cNvPr id="21" name="Picture 20" descr="Le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1668911"/>
              <a:ext cx="1484069" cy="1484069"/>
            </a:xfrm>
            <a:prstGeom prst="rect">
              <a:avLst/>
            </a:prstGeom>
          </p:spPr>
        </p:pic>
        <p:sp>
          <p:nvSpPr>
            <p:cNvPr id="22" name="Oval 21"/>
            <p:cNvSpPr/>
            <p:nvPr/>
          </p:nvSpPr>
          <p:spPr>
            <a:xfrm>
              <a:off x="8028384" y="2204864"/>
              <a:ext cx="658091" cy="658091"/>
            </a:xfrm>
            <a:prstGeom prst="ellipse">
              <a:avLst/>
            </a:prstGeom>
            <a:noFill/>
            <a:ln w="57150" cmpd="sng">
              <a:solidFill>
                <a:srgbClr val="2966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2" name="Straight Arrow Connector 31"/>
          <p:cNvCxnSpPr/>
          <p:nvPr/>
        </p:nvCxnSpPr>
        <p:spPr>
          <a:xfrm>
            <a:off x="7402276" y="2408934"/>
            <a:ext cx="318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3" name="Picture 32" descr="l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6831" y="5024762"/>
            <a:ext cx="1741082" cy="1686674"/>
          </a:xfrm>
          <a:prstGeom prst="rect">
            <a:avLst/>
          </a:prstGeom>
        </p:spPr>
      </p:pic>
      <p:pic>
        <p:nvPicPr>
          <p:cNvPr id="34" name="Picture 33" descr="l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3045" y="5011496"/>
            <a:ext cx="1754600" cy="1699940"/>
          </a:xfrm>
          <a:prstGeom prst="rect">
            <a:avLst/>
          </a:prstGeom>
        </p:spPr>
      </p:pic>
      <p:pic>
        <p:nvPicPr>
          <p:cNvPr id="35" name="Picture 34" descr="c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852" y="5024762"/>
            <a:ext cx="2097148" cy="1686674"/>
          </a:xfrm>
          <a:prstGeom prst="rect">
            <a:avLst/>
          </a:prstGeom>
        </p:spPr>
      </p:pic>
      <p:sp>
        <p:nvSpPr>
          <p:cNvPr id="4" name="TextBox 3"/>
          <p:cNvSpPr txBox="1"/>
          <p:nvPr/>
        </p:nvSpPr>
        <p:spPr>
          <a:xfrm>
            <a:off x="315852" y="4664358"/>
            <a:ext cx="2097148" cy="369332"/>
          </a:xfrm>
          <a:prstGeom prst="rect">
            <a:avLst/>
          </a:prstGeom>
          <a:noFill/>
        </p:spPr>
        <p:txBody>
          <a:bodyPr wrap="square" rtlCol="0">
            <a:spAutoFit/>
          </a:bodyPr>
          <a:lstStyle/>
          <a:p>
            <a:pPr algn="ctr"/>
            <a:r>
              <a:rPr lang="en-US" dirty="0" smtClean="0"/>
              <a:t>Low-level</a:t>
            </a:r>
            <a:endParaRPr lang="en-US" dirty="0"/>
          </a:p>
        </p:txBody>
      </p:sp>
      <p:sp>
        <p:nvSpPr>
          <p:cNvPr id="36" name="TextBox 35"/>
          <p:cNvSpPr txBox="1"/>
          <p:nvPr/>
        </p:nvSpPr>
        <p:spPr>
          <a:xfrm>
            <a:off x="2767498" y="4642164"/>
            <a:ext cx="2097148" cy="369332"/>
          </a:xfrm>
          <a:prstGeom prst="rect">
            <a:avLst/>
          </a:prstGeom>
          <a:noFill/>
        </p:spPr>
        <p:txBody>
          <a:bodyPr wrap="square" rtlCol="0">
            <a:spAutoFit/>
          </a:bodyPr>
          <a:lstStyle/>
          <a:p>
            <a:pPr algn="ctr"/>
            <a:r>
              <a:rPr lang="en-US" dirty="0" smtClean="0"/>
              <a:t>Mid-level</a:t>
            </a:r>
            <a:endParaRPr lang="en-US" dirty="0"/>
          </a:p>
        </p:txBody>
      </p:sp>
      <p:sp>
        <p:nvSpPr>
          <p:cNvPr id="37" name="TextBox 36"/>
          <p:cNvSpPr txBox="1"/>
          <p:nvPr/>
        </p:nvSpPr>
        <p:spPr>
          <a:xfrm>
            <a:off x="5126346" y="4643372"/>
            <a:ext cx="2097148" cy="369332"/>
          </a:xfrm>
          <a:prstGeom prst="rect">
            <a:avLst/>
          </a:prstGeom>
          <a:noFill/>
        </p:spPr>
        <p:txBody>
          <a:bodyPr wrap="square" rtlCol="0">
            <a:spAutoFit/>
          </a:bodyPr>
          <a:lstStyle/>
          <a:p>
            <a:pPr algn="ctr"/>
            <a:r>
              <a:rPr lang="en-US" dirty="0" smtClean="0"/>
              <a:t>High-level</a:t>
            </a:r>
            <a:endParaRPr lang="en-US" dirty="0"/>
          </a:p>
        </p:txBody>
      </p:sp>
      <p:pic>
        <p:nvPicPr>
          <p:cNvPr id="11" name="Picture 10" descr="lenaConv.png"/>
          <p:cNvPicPr>
            <a:picLocks noChangeAspect="1"/>
          </p:cNvPicPr>
          <p:nvPr/>
        </p:nvPicPr>
        <p:blipFill rotWithShape="1">
          <a:blip r:embed="rId7">
            <a:extLst>
              <a:ext uri="{28A0092B-C50C-407E-A947-70E740481C1C}">
                <a14:useLocalDpi xmlns:a14="http://schemas.microsoft.com/office/drawing/2010/main" val="0"/>
              </a:ext>
            </a:extLst>
          </a:blip>
          <a:srcRect l="21651"/>
          <a:stretch/>
        </p:blipFill>
        <p:spPr>
          <a:xfrm>
            <a:off x="1536099" y="1350923"/>
            <a:ext cx="4142710" cy="2116022"/>
          </a:xfrm>
          <a:prstGeom prst="rect">
            <a:avLst/>
          </a:prstGeom>
        </p:spPr>
      </p:pic>
      <p:cxnSp>
        <p:nvCxnSpPr>
          <p:cNvPr id="39" name="Straight Arrow Connector 38"/>
          <p:cNvCxnSpPr/>
          <p:nvPr/>
        </p:nvCxnSpPr>
        <p:spPr>
          <a:xfrm>
            <a:off x="5713449" y="2408934"/>
            <a:ext cx="318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684071" y="4040848"/>
            <a:ext cx="4375728" cy="369332"/>
          </a:xfrm>
          <a:prstGeom prst="rect">
            <a:avLst/>
          </a:prstGeom>
          <a:noFill/>
        </p:spPr>
        <p:txBody>
          <a:bodyPr wrap="square" rtlCol="0">
            <a:spAutoFit/>
          </a:bodyPr>
          <a:lstStyle/>
          <a:p>
            <a:pPr algn="ctr"/>
            <a:r>
              <a:rPr lang="en-US" dirty="0" smtClean="0"/>
              <a:t>Hierarchical Representation</a:t>
            </a:r>
            <a:endParaRPr lang="en-US" dirty="0"/>
          </a:p>
        </p:txBody>
      </p:sp>
    </p:spTree>
    <p:extLst>
      <p:ext uri="{BB962C8B-B14F-4D97-AF65-F5344CB8AC3E}">
        <p14:creationId xmlns:p14="http://schemas.microsoft.com/office/powerpoint/2010/main" val="95014431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Part 2</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TextBox 1"/>
          <p:cNvSpPr txBox="1"/>
          <p:nvPr/>
        </p:nvSpPr>
        <p:spPr>
          <a:xfrm>
            <a:off x="1491075" y="3429000"/>
            <a:ext cx="5870222" cy="400110"/>
          </a:xfrm>
          <a:prstGeom prst="rect">
            <a:avLst/>
          </a:prstGeom>
          <a:noFill/>
        </p:spPr>
        <p:txBody>
          <a:bodyPr wrap="square" rtlCol="0">
            <a:spAutoFit/>
          </a:bodyPr>
          <a:lstStyle/>
          <a:p>
            <a:pPr algn="ctr"/>
            <a:r>
              <a:rPr lang="en-US" sz="2000" dirty="0" smtClean="0"/>
              <a:t>…we have loads more to learn..!</a:t>
            </a:r>
            <a:endParaRPr lang="en-US" sz="2000" dirty="0"/>
          </a:p>
        </p:txBody>
      </p:sp>
    </p:spTree>
    <p:extLst>
      <p:ext uri="{BB962C8B-B14F-4D97-AF65-F5344CB8AC3E}">
        <p14:creationId xmlns:p14="http://schemas.microsoft.com/office/powerpoint/2010/main" val="303179276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Pooling</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9" name="TextBox 8"/>
          <p:cNvSpPr txBox="1"/>
          <p:nvPr/>
        </p:nvSpPr>
        <p:spPr>
          <a:xfrm>
            <a:off x="119558" y="1309357"/>
            <a:ext cx="4257057" cy="1569660"/>
          </a:xfrm>
          <a:prstGeom prst="rect">
            <a:avLst/>
          </a:prstGeom>
          <a:noFill/>
        </p:spPr>
        <p:txBody>
          <a:bodyPr wrap="square" rtlCol="0">
            <a:spAutoFit/>
          </a:bodyPr>
          <a:lstStyle/>
          <a:p>
            <a:r>
              <a:rPr lang="en-US" sz="1600" b="1" dirty="0" smtClean="0"/>
              <a:t>Pooling operator:</a:t>
            </a:r>
            <a:endParaRPr lang="en-US" sz="1600" b="1" dirty="0"/>
          </a:p>
          <a:p>
            <a:pPr marL="285750" indent="-285750">
              <a:buFont typeface="Arial"/>
              <a:buChar char="•"/>
            </a:pPr>
            <a:r>
              <a:rPr lang="en-US" sz="1600" dirty="0" smtClean="0"/>
              <a:t>Kernel of dimension </a:t>
            </a:r>
            <a:r>
              <a:rPr lang="en-US" sz="1600" b="1" i="1" u="sng" dirty="0" smtClean="0"/>
              <a:t>k</a:t>
            </a:r>
            <a:endParaRPr lang="en-US" sz="1600" u="sng" dirty="0"/>
          </a:p>
          <a:p>
            <a:pPr marL="285750" indent="-285750">
              <a:buFont typeface="Arial"/>
              <a:buChar char="•"/>
            </a:pPr>
            <a:r>
              <a:rPr lang="en-US" sz="1600" u="sng" dirty="0" smtClean="0"/>
              <a:t>Stride </a:t>
            </a:r>
            <a:r>
              <a:rPr lang="en-US" sz="1600" b="1" i="1" u="sng" dirty="0" smtClean="0"/>
              <a:t>s</a:t>
            </a:r>
            <a:r>
              <a:rPr lang="en-US" sz="1600" i="1" u="sng" dirty="0" smtClean="0"/>
              <a:t> </a:t>
            </a:r>
            <a:r>
              <a:rPr lang="en-US" sz="1600" dirty="0" smtClean="0"/>
              <a:t>of convolution</a:t>
            </a:r>
          </a:p>
          <a:p>
            <a:pPr marL="285750" indent="-285750">
              <a:buFont typeface="Arial"/>
              <a:buChar char="•"/>
            </a:pPr>
            <a:r>
              <a:rPr lang="en-US" sz="1600" dirty="0" smtClean="0"/>
              <a:t>Kernel function: max (mostly), mean…</a:t>
            </a:r>
          </a:p>
          <a:p>
            <a:pPr marL="285750" indent="-285750">
              <a:buFont typeface="Wingdings" charset="2"/>
              <a:buChar char="Ø"/>
            </a:pPr>
            <a:r>
              <a:rPr lang="en-US" sz="1600" b="1" dirty="0" smtClean="0"/>
              <a:t>No learnt parameters</a:t>
            </a:r>
            <a:r>
              <a:rPr lang="en-US" sz="1600" dirty="0" smtClean="0"/>
              <a:t>.</a:t>
            </a:r>
          </a:p>
          <a:p>
            <a:pPr marL="285750" indent="-285750">
              <a:buFont typeface="Wingdings" charset="2"/>
              <a:buChar char="Ø"/>
            </a:pPr>
            <a:r>
              <a:rPr lang="en-US" sz="1600" dirty="0" smtClean="0"/>
              <a:t>Applied </a:t>
            </a:r>
            <a:r>
              <a:rPr lang="en-US" sz="1600" b="1" dirty="0" smtClean="0"/>
              <a:t>individually on each FM</a:t>
            </a:r>
            <a:r>
              <a:rPr lang="en-US" sz="1600" dirty="0" smtClean="0"/>
              <a:t>.</a:t>
            </a:r>
          </a:p>
        </p:txBody>
      </p:sp>
      <p:graphicFrame>
        <p:nvGraphicFramePr>
          <p:cNvPr id="10" name="Table 9"/>
          <p:cNvGraphicFramePr>
            <a:graphicFrameLocks noGrp="1"/>
          </p:cNvGraphicFramePr>
          <p:nvPr>
            <p:extLst>
              <p:ext uri="{D42A27DB-BD31-4B8C-83A1-F6EECF244321}">
                <p14:modId xmlns:p14="http://schemas.microsoft.com/office/powerpoint/2010/main" val="1171765816"/>
              </p:ext>
            </p:extLst>
          </p:nvPr>
        </p:nvGraphicFramePr>
        <p:xfrm>
          <a:off x="929260" y="3326985"/>
          <a:ext cx="1101284" cy="1109220"/>
        </p:xfrm>
        <a:graphic>
          <a:graphicData uri="http://schemas.openxmlformats.org/drawingml/2006/table">
            <a:tbl>
              <a:tblPr firstRow="1" bandRow="1">
                <a:tableStyleId>{2D5ABB26-0587-4C30-8999-92F81FD0307C}</a:tableStyleId>
              </a:tblPr>
              <a:tblGrid>
                <a:gridCol w="275321"/>
                <a:gridCol w="275321"/>
                <a:gridCol w="275321"/>
                <a:gridCol w="275321"/>
              </a:tblGrid>
              <a:tr h="277305">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sz="1600" dirty="0" smtClean="0"/>
                        <a:t>-2</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2</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r>
              <a:tr h="277305">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r>
            </a:tbl>
          </a:graphicData>
        </a:graphic>
      </p:graphicFrame>
      <p:sp>
        <p:nvSpPr>
          <p:cNvPr id="15" name="TextBox 14"/>
          <p:cNvSpPr txBox="1"/>
          <p:nvPr/>
        </p:nvSpPr>
        <p:spPr>
          <a:xfrm>
            <a:off x="958567" y="2995254"/>
            <a:ext cx="1034461" cy="338554"/>
          </a:xfrm>
          <a:prstGeom prst="rect">
            <a:avLst/>
          </a:prstGeom>
          <a:noFill/>
        </p:spPr>
        <p:txBody>
          <a:bodyPr wrap="square" rtlCol="0">
            <a:spAutoFit/>
          </a:bodyPr>
          <a:lstStyle/>
          <a:p>
            <a:pPr algn="ctr"/>
            <a:r>
              <a:rPr lang="en-US" sz="1600" dirty="0" smtClean="0"/>
              <a:t>FM in</a:t>
            </a:r>
            <a:endParaRPr lang="en-US" sz="1600" dirty="0"/>
          </a:p>
        </p:txBody>
      </p:sp>
      <p:cxnSp>
        <p:nvCxnSpPr>
          <p:cNvPr id="16" name="Straight Arrow Connector 15"/>
          <p:cNvCxnSpPr/>
          <p:nvPr/>
        </p:nvCxnSpPr>
        <p:spPr>
          <a:xfrm>
            <a:off x="929260" y="4561247"/>
            <a:ext cx="1101284"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814448" y="3326985"/>
            <a:ext cx="0" cy="1098829"/>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35651" y="3359246"/>
            <a:ext cx="262616" cy="329191"/>
          </a:xfrm>
          <a:prstGeom prst="rect">
            <a:avLst/>
          </a:prstGeom>
          <a:noFill/>
        </p:spPr>
        <p:txBody>
          <a:bodyPr wrap="square" rtlCol="0">
            <a:spAutoFit/>
          </a:bodyPr>
          <a:lstStyle/>
          <a:p>
            <a:r>
              <a:rPr lang="en-US" dirty="0"/>
              <a:t>y</a:t>
            </a:r>
          </a:p>
        </p:txBody>
      </p:sp>
      <p:sp>
        <p:nvSpPr>
          <p:cNvPr id="19" name="TextBox 18"/>
          <p:cNvSpPr txBox="1"/>
          <p:nvPr/>
        </p:nvSpPr>
        <p:spPr>
          <a:xfrm>
            <a:off x="1630582" y="4463167"/>
            <a:ext cx="270613" cy="329191"/>
          </a:xfrm>
          <a:prstGeom prst="rect">
            <a:avLst/>
          </a:prstGeom>
          <a:noFill/>
        </p:spPr>
        <p:txBody>
          <a:bodyPr wrap="square" rtlCol="0">
            <a:spAutoFit/>
          </a:bodyPr>
          <a:lstStyle/>
          <a:p>
            <a:r>
              <a:rPr lang="en-US" dirty="0" smtClean="0"/>
              <a:t>x</a:t>
            </a:r>
            <a:endParaRPr lang="en-US" dirty="0"/>
          </a:p>
        </p:txBody>
      </p:sp>
      <p:sp>
        <p:nvSpPr>
          <p:cNvPr id="25" name="TextBox 24"/>
          <p:cNvSpPr txBox="1"/>
          <p:nvPr/>
        </p:nvSpPr>
        <p:spPr>
          <a:xfrm>
            <a:off x="2103852" y="3717744"/>
            <a:ext cx="327105" cy="461665"/>
          </a:xfrm>
          <a:prstGeom prst="rect">
            <a:avLst/>
          </a:prstGeom>
          <a:noFill/>
        </p:spPr>
        <p:txBody>
          <a:bodyPr wrap="square" rtlCol="0">
            <a:spAutoFit/>
          </a:bodyPr>
          <a:lstStyle/>
          <a:p>
            <a:r>
              <a:rPr lang="en-US" sz="2400" dirty="0" smtClean="0"/>
              <a:t>*</a:t>
            </a:r>
            <a:endParaRPr lang="en-US" sz="2400" dirty="0"/>
          </a:p>
        </p:txBody>
      </p:sp>
      <p:pic>
        <p:nvPicPr>
          <p:cNvPr id="26" name="Picture 25" descr="maxPoolKern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495" y="3590323"/>
            <a:ext cx="589086" cy="589086"/>
          </a:xfrm>
          <a:prstGeom prst="rect">
            <a:avLst/>
          </a:prstGeom>
        </p:spPr>
      </p:pic>
      <p:graphicFrame>
        <p:nvGraphicFramePr>
          <p:cNvPr id="27" name="Table 26"/>
          <p:cNvGraphicFramePr>
            <a:graphicFrameLocks noGrp="1"/>
          </p:cNvGraphicFramePr>
          <p:nvPr>
            <p:extLst>
              <p:ext uri="{D42A27DB-BD31-4B8C-83A1-F6EECF244321}">
                <p14:modId xmlns:p14="http://schemas.microsoft.com/office/powerpoint/2010/main" val="3278707105"/>
              </p:ext>
            </p:extLst>
          </p:nvPr>
        </p:nvGraphicFramePr>
        <p:xfrm>
          <a:off x="3614466" y="3615030"/>
          <a:ext cx="550642" cy="554610"/>
        </p:xfrm>
        <a:graphic>
          <a:graphicData uri="http://schemas.openxmlformats.org/drawingml/2006/table">
            <a:tbl>
              <a:tblPr firstRow="1" bandRow="1">
                <a:tableStyleId>{2D5ABB26-0587-4C30-8999-92F81FD0307C}</a:tableStyleId>
              </a:tblPr>
              <a:tblGrid>
                <a:gridCol w="275321"/>
                <a:gridCol w="275321"/>
              </a:tblGrid>
              <a:tr h="277305">
                <a:tc>
                  <a:txBody>
                    <a:bodyPr/>
                    <a:lstStyle/>
                    <a:p>
                      <a:pPr algn="ctr"/>
                      <a:r>
                        <a:rPr lang="en-US" dirty="0" smtClean="0"/>
                        <a:t>1</a:t>
                      </a:r>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dirty="0" smtClean="0"/>
                        <a:t>2</a:t>
                      </a:r>
                      <a:endParaRPr lang="en-US"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dirty="0" smtClean="0"/>
                        <a:t>3</a:t>
                      </a:r>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BE0B"/>
                    </a:solidFill>
                  </a:tcPr>
                </a:tc>
                <a:tc>
                  <a:txBody>
                    <a:bodyPr/>
                    <a:lstStyle/>
                    <a:p>
                      <a:pPr algn="ctr"/>
                      <a:r>
                        <a:rPr lang="en-US" dirty="0" smtClean="0"/>
                        <a:t>3</a:t>
                      </a:r>
                      <a:endParaRPr lang="en-US"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accent4">
                        <a:lumMod val="40000"/>
                        <a:lumOff val="60000"/>
                      </a:schemeClr>
                    </a:solidFill>
                  </a:tcPr>
                </a:tc>
              </a:tr>
            </a:tbl>
          </a:graphicData>
        </a:graphic>
      </p:graphicFrame>
      <p:sp>
        <p:nvSpPr>
          <p:cNvPr id="28" name="TextBox 27"/>
          <p:cNvSpPr txBox="1"/>
          <p:nvPr/>
        </p:nvSpPr>
        <p:spPr>
          <a:xfrm>
            <a:off x="3444734" y="3258602"/>
            <a:ext cx="887453" cy="338554"/>
          </a:xfrm>
          <a:prstGeom prst="rect">
            <a:avLst/>
          </a:prstGeom>
          <a:noFill/>
        </p:spPr>
        <p:txBody>
          <a:bodyPr wrap="square" rtlCol="0">
            <a:spAutoFit/>
          </a:bodyPr>
          <a:lstStyle/>
          <a:p>
            <a:pPr algn="ctr"/>
            <a:r>
              <a:rPr lang="en-US" sz="1600" dirty="0" smtClean="0"/>
              <a:t>FM out</a:t>
            </a:r>
            <a:endParaRPr lang="en-US" sz="1600" dirty="0"/>
          </a:p>
        </p:txBody>
      </p:sp>
      <p:cxnSp>
        <p:nvCxnSpPr>
          <p:cNvPr id="29" name="Straight Arrow Connector 28"/>
          <p:cNvCxnSpPr/>
          <p:nvPr/>
        </p:nvCxnSpPr>
        <p:spPr>
          <a:xfrm>
            <a:off x="3138402" y="3883262"/>
            <a:ext cx="335639"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2189072" y="3265425"/>
            <a:ext cx="1133231" cy="338554"/>
          </a:xfrm>
          <a:prstGeom prst="rect">
            <a:avLst/>
          </a:prstGeom>
          <a:noFill/>
        </p:spPr>
        <p:txBody>
          <a:bodyPr wrap="square" rtlCol="0">
            <a:spAutoFit/>
          </a:bodyPr>
          <a:lstStyle/>
          <a:p>
            <a:pPr algn="ctr"/>
            <a:r>
              <a:rPr lang="en-US" sz="1600" i="1" dirty="0" smtClean="0"/>
              <a:t>k=2, s=2</a:t>
            </a:r>
            <a:endParaRPr lang="en-US" sz="1600" i="1" dirty="0"/>
          </a:p>
        </p:txBody>
      </p:sp>
      <p:graphicFrame>
        <p:nvGraphicFramePr>
          <p:cNvPr id="35" name="Table 34"/>
          <p:cNvGraphicFramePr>
            <a:graphicFrameLocks noGrp="1"/>
          </p:cNvGraphicFramePr>
          <p:nvPr>
            <p:extLst>
              <p:ext uri="{D42A27DB-BD31-4B8C-83A1-F6EECF244321}">
                <p14:modId xmlns:p14="http://schemas.microsoft.com/office/powerpoint/2010/main" val="3673468327"/>
              </p:ext>
            </p:extLst>
          </p:nvPr>
        </p:nvGraphicFramePr>
        <p:xfrm>
          <a:off x="648300" y="5126768"/>
          <a:ext cx="1501696" cy="1525111"/>
        </p:xfrm>
        <a:graphic>
          <a:graphicData uri="http://schemas.openxmlformats.org/drawingml/2006/table">
            <a:tbl>
              <a:tblPr firstRow="1" bandRow="1">
                <a:tableStyleId>{2D5ABB26-0587-4C30-8999-92F81FD0307C}</a:tableStyleId>
              </a:tblPr>
              <a:tblGrid>
                <a:gridCol w="214528"/>
                <a:gridCol w="214528"/>
                <a:gridCol w="214528"/>
                <a:gridCol w="214528"/>
                <a:gridCol w="214528"/>
                <a:gridCol w="214528"/>
                <a:gridCol w="214528"/>
              </a:tblGrid>
              <a:tr h="217873">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408556674"/>
              </p:ext>
            </p:extLst>
          </p:nvPr>
        </p:nvGraphicFramePr>
        <p:xfrm>
          <a:off x="2566940" y="5538081"/>
          <a:ext cx="707442" cy="702510"/>
        </p:xfrm>
        <a:graphic>
          <a:graphicData uri="http://schemas.openxmlformats.org/drawingml/2006/table">
            <a:tbl>
              <a:tblPr firstRow="1" bandRow="1">
                <a:tableStyleId>{2D5ABB26-0587-4C30-8999-92F81FD0307C}</a:tableStyleId>
              </a:tblPr>
              <a:tblGrid>
                <a:gridCol w="235814"/>
                <a:gridCol w="235814"/>
                <a:gridCol w="235814"/>
              </a:tblGrid>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sz="80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r>
            </a:tbl>
          </a:graphicData>
        </a:graphic>
      </p:graphicFrame>
      <p:sp>
        <p:nvSpPr>
          <p:cNvPr id="38" name="TextBox 37"/>
          <p:cNvSpPr txBox="1"/>
          <p:nvPr/>
        </p:nvSpPr>
        <p:spPr>
          <a:xfrm>
            <a:off x="2563048" y="5674069"/>
            <a:ext cx="726114" cy="369332"/>
          </a:xfrm>
          <a:prstGeom prst="rect">
            <a:avLst/>
          </a:prstGeom>
          <a:noFill/>
        </p:spPr>
        <p:txBody>
          <a:bodyPr wrap="square" rtlCol="0">
            <a:spAutoFit/>
          </a:bodyPr>
          <a:lstStyle/>
          <a:p>
            <a:pPr algn="ctr"/>
            <a:r>
              <a:rPr lang="en-US" dirty="0" smtClean="0"/>
              <a:t>max</a:t>
            </a:r>
            <a:endParaRPr lang="en-US" dirty="0"/>
          </a:p>
        </p:txBody>
      </p:sp>
      <p:sp>
        <p:nvSpPr>
          <p:cNvPr id="39" name="TextBox 38"/>
          <p:cNvSpPr txBox="1"/>
          <p:nvPr/>
        </p:nvSpPr>
        <p:spPr>
          <a:xfrm>
            <a:off x="2191424" y="5722914"/>
            <a:ext cx="327105" cy="461665"/>
          </a:xfrm>
          <a:prstGeom prst="rect">
            <a:avLst/>
          </a:prstGeom>
          <a:noFill/>
        </p:spPr>
        <p:txBody>
          <a:bodyPr wrap="square" rtlCol="0">
            <a:spAutoFit/>
          </a:bodyPr>
          <a:lstStyle/>
          <a:p>
            <a:r>
              <a:rPr lang="en-US" sz="2400" dirty="0" smtClean="0"/>
              <a:t>*</a:t>
            </a:r>
            <a:endParaRPr lang="en-US" sz="2400" dirty="0"/>
          </a:p>
        </p:txBody>
      </p:sp>
      <p:sp>
        <p:nvSpPr>
          <p:cNvPr id="40" name="TextBox 39"/>
          <p:cNvSpPr txBox="1"/>
          <p:nvPr/>
        </p:nvSpPr>
        <p:spPr>
          <a:xfrm>
            <a:off x="882482" y="4788214"/>
            <a:ext cx="1034461" cy="338554"/>
          </a:xfrm>
          <a:prstGeom prst="rect">
            <a:avLst/>
          </a:prstGeom>
          <a:noFill/>
        </p:spPr>
        <p:txBody>
          <a:bodyPr wrap="square" rtlCol="0">
            <a:spAutoFit/>
          </a:bodyPr>
          <a:lstStyle/>
          <a:p>
            <a:pPr algn="ctr"/>
            <a:r>
              <a:rPr lang="en-US" sz="1600" dirty="0" smtClean="0"/>
              <a:t>FM in</a:t>
            </a:r>
            <a:endParaRPr lang="en-US" sz="1600" dirty="0"/>
          </a:p>
        </p:txBody>
      </p:sp>
      <p:cxnSp>
        <p:nvCxnSpPr>
          <p:cNvPr id="41" name="Straight Arrow Connector 40"/>
          <p:cNvCxnSpPr/>
          <p:nvPr/>
        </p:nvCxnSpPr>
        <p:spPr>
          <a:xfrm>
            <a:off x="3327323" y="5896866"/>
            <a:ext cx="335639"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2" name="Table 41"/>
          <p:cNvGraphicFramePr>
            <a:graphicFrameLocks noGrp="1"/>
          </p:cNvGraphicFramePr>
          <p:nvPr>
            <p:extLst>
              <p:ext uri="{D42A27DB-BD31-4B8C-83A1-F6EECF244321}">
                <p14:modId xmlns:p14="http://schemas.microsoft.com/office/powerpoint/2010/main" val="1317303531"/>
              </p:ext>
            </p:extLst>
          </p:nvPr>
        </p:nvGraphicFramePr>
        <p:xfrm>
          <a:off x="3692779" y="5545611"/>
          <a:ext cx="707442" cy="702510"/>
        </p:xfrm>
        <a:graphic>
          <a:graphicData uri="http://schemas.openxmlformats.org/drawingml/2006/table">
            <a:tbl>
              <a:tblPr firstRow="1" bandRow="1">
                <a:tableStyleId>{2D5ABB26-0587-4C30-8999-92F81FD0307C}</a:tableStyleId>
              </a:tblPr>
              <a:tblGrid>
                <a:gridCol w="235814"/>
                <a:gridCol w="235814"/>
                <a:gridCol w="235814"/>
              </a:tblGrid>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11E022"/>
                    </a:solidFill>
                  </a:tcPr>
                </a:tc>
                <a:tc>
                  <a:txBody>
                    <a:bodyPr/>
                    <a:lstStyle/>
                    <a:p>
                      <a:endParaRPr lang="en-US" sz="80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3366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r>
            </a:tbl>
          </a:graphicData>
        </a:graphic>
      </p:graphicFrame>
      <p:sp>
        <p:nvSpPr>
          <p:cNvPr id="43" name="Rectangle 42"/>
          <p:cNvSpPr/>
          <p:nvPr/>
        </p:nvSpPr>
        <p:spPr>
          <a:xfrm>
            <a:off x="648300" y="5136538"/>
            <a:ext cx="638498" cy="639374"/>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Rectangle 43"/>
          <p:cNvSpPr/>
          <p:nvPr/>
        </p:nvSpPr>
        <p:spPr>
          <a:xfrm>
            <a:off x="1074232" y="5152172"/>
            <a:ext cx="638498" cy="639374"/>
          </a:xfrm>
          <a:prstGeom prst="rect">
            <a:avLst/>
          </a:prstGeom>
          <a:noFill/>
          <a:ln w="38100" cap="flat" cmpd="sng" algn="ctr">
            <a:solidFill>
              <a:srgbClr val="11E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Rectangle 44"/>
          <p:cNvSpPr/>
          <p:nvPr/>
        </p:nvSpPr>
        <p:spPr>
          <a:xfrm>
            <a:off x="668276" y="5580532"/>
            <a:ext cx="638498" cy="639374"/>
          </a:xfrm>
          <a:prstGeom prst="rect">
            <a:avLst/>
          </a:prstGeom>
          <a:noFill/>
          <a:ln w="38100" cap="flat" cmpd="sng" algn="ctr">
            <a:solidFill>
              <a:srgbClr val="3366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TextBox 45"/>
          <p:cNvSpPr txBox="1"/>
          <p:nvPr/>
        </p:nvSpPr>
        <p:spPr>
          <a:xfrm>
            <a:off x="2321881" y="5194919"/>
            <a:ext cx="1133231" cy="338554"/>
          </a:xfrm>
          <a:prstGeom prst="rect">
            <a:avLst/>
          </a:prstGeom>
          <a:noFill/>
        </p:spPr>
        <p:txBody>
          <a:bodyPr wrap="square" rtlCol="0">
            <a:spAutoFit/>
          </a:bodyPr>
          <a:lstStyle/>
          <a:p>
            <a:pPr algn="ctr"/>
            <a:r>
              <a:rPr lang="en-US" sz="1600" i="1" dirty="0"/>
              <a:t>k</a:t>
            </a:r>
            <a:r>
              <a:rPr lang="en-US" sz="1600" i="1" dirty="0" smtClean="0"/>
              <a:t>=3, s=2</a:t>
            </a:r>
            <a:endParaRPr lang="en-US" sz="1600" i="1" dirty="0"/>
          </a:p>
        </p:txBody>
      </p:sp>
      <p:sp>
        <p:nvSpPr>
          <p:cNvPr id="47" name="TextBox 46"/>
          <p:cNvSpPr txBox="1"/>
          <p:nvPr/>
        </p:nvSpPr>
        <p:spPr>
          <a:xfrm rot="16200000">
            <a:off x="-517637" y="3719604"/>
            <a:ext cx="1543448" cy="307777"/>
          </a:xfrm>
          <a:prstGeom prst="rect">
            <a:avLst/>
          </a:prstGeom>
          <a:noFill/>
        </p:spPr>
        <p:txBody>
          <a:bodyPr wrap="square" rtlCol="0">
            <a:spAutoFit/>
          </a:bodyPr>
          <a:lstStyle/>
          <a:p>
            <a:pPr algn="ctr"/>
            <a:r>
              <a:rPr lang="en-US" sz="1400" dirty="0" smtClean="0"/>
              <a:t>Non-overlapping</a:t>
            </a:r>
            <a:endParaRPr lang="en-US" sz="1400" dirty="0"/>
          </a:p>
        </p:txBody>
      </p:sp>
      <p:sp>
        <p:nvSpPr>
          <p:cNvPr id="48" name="TextBox 47"/>
          <p:cNvSpPr txBox="1"/>
          <p:nvPr/>
        </p:nvSpPr>
        <p:spPr>
          <a:xfrm rot="16200000">
            <a:off x="-373937" y="5616916"/>
            <a:ext cx="1354414" cy="307777"/>
          </a:xfrm>
          <a:prstGeom prst="rect">
            <a:avLst/>
          </a:prstGeom>
          <a:noFill/>
        </p:spPr>
        <p:txBody>
          <a:bodyPr wrap="square" rtlCol="0">
            <a:spAutoFit/>
          </a:bodyPr>
          <a:lstStyle/>
          <a:p>
            <a:pPr algn="ctr"/>
            <a:r>
              <a:rPr lang="en-US" sz="1400" dirty="0" smtClean="0"/>
              <a:t>Overlapping</a:t>
            </a:r>
            <a:endParaRPr lang="en-US" sz="1400" dirty="0"/>
          </a:p>
        </p:txBody>
      </p:sp>
      <p:sp>
        <p:nvSpPr>
          <p:cNvPr id="32" name="TextBox 31"/>
          <p:cNvSpPr txBox="1"/>
          <p:nvPr/>
        </p:nvSpPr>
        <p:spPr>
          <a:xfrm>
            <a:off x="4529667" y="1370379"/>
            <a:ext cx="4370943" cy="1569660"/>
          </a:xfrm>
          <a:prstGeom prst="rect">
            <a:avLst/>
          </a:prstGeom>
          <a:noFill/>
        </p:spPr>
        <p:txBody>
          <a:bodyPr wrap="square" rtlCol="0">
            <a:spAutoFit/>
          </a:bodyPr>
          <a:lstStyle/>
          <a:p>
            <a:r>
              <a:rPr lang="en-US" sz="1600" b="1" dirty="0" smtClean="0"/>
              <a:t>Motivation</a:t>
            </a:r>
            <a:r>
              <a:rPr lang="en-US" sz="1600" dirty="0" smtClean="0"/>
              <a:t>:</a:t>
            </a:r>
          </a:p>
          <a:p>
            <a:pPr marL="400050" indent="-400050">
              <a:buFont typeface="+mj-lt"/>
              <a:buAutoNum type="romanUcPeriod"/>
            </a:pPr>
            <a:r>
              <a:rPr lang="en-US" sz="1600" dirty="0" smtClean="0"/>
              <a:t>Reduce size (memory) of deeper layers.</a:t>
            </a:r>
          </a:p>
          <a:p>
            <a:pPr marL="400050" indent="-400050">
              <a:buFont typeface="+mj-lt"/>
              <a:buAutoNum type="romanUcPeriod"/>
            </a:pPr>
            <a:r>
              <a:rPr lang="en-US" sz="1600" dirty="0" smtClean="0"/>
              <a:t>Invariance to small translations.</a:t>
            </a:r>
          </a:p>
          <a:p>
            <a:pPr lvl="1"/>
            <a:r>
              <a:rPr lang="en-US" sz="1600" dirty="0" smtClean="0"/>
              <a:t>(A blob a pixel to the right is still a blob.)</a:t>
            </a:r>
          </a:p>
          <a:p>
            <a:pPr lvl="2"/>
            <a:r>
              <a:rPr lang="en-US" sz="1600" dirty="0" smtClean="0"/>
              <a:t>+ Fine/good for classification.</a:t>
            </a:r>
          </a:p>
          <a:p>
            <a:pPr lvl="2"/>
            <a:r>
              <a:rPr lang="en-US" sz="1600" dirty="0" smtClean="0"/>
              <a:t>-  Segmentation? Less obvious.</a:t>
            </a:r>
            <a:endParaRPr lang="en-US" sz="1600" dirty="0"/>
          </a:p>
        </p:txBody>
      </p:sp>
      <p:grpSp>
        <p:nvGrpSpPr>
          <p:cNvPr id="4" name="Group 3"/>
          <p:cNvGrpSpPr/>
          <p:nvPr/>
        </p:nvGrpSpPr>
        <p:grpSpPr>
          <a:xfrm>
            <a:off x="5332134" y="3133275"/>
            <a:ext cx="3127380" cy="2618214"/>
            <a:chOff x="5332134" y="3133275"/>
            <a:chExt cx="3127380" cy="2618214"/>
          </a:xfrm>
        </p:grpSpPr>
        <p:sp>
          <p:nvSpPr>
            <p:cNvPr id="33" name="Rounded Rectangle 32"/>
            <p:cNvSpPr/>
            <p:nvPr/>
          </p:nvSpPr>
          <p:spPr>
            <a:xfrm>
              <a:off x="5332134" y="3133275"/>
              <a:ext cx="3127380" cy="2618214"/>
            </a:xfrm>
            <a:prstGeom prst="roundRect">
              <a:avLst/>
            </a:prstGeom>
            <a:solidFill>
              <a:srgbClr val="FFFFFF"/>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descr="Screen Shot 2017-07-04 at 18.17.23.png"/>
            <p:cNvPicPr>
              <a:picLocks noChangeAspect="1"/>
            </p:cNvPicPr>
            <p:nvPr/>
          </p:nvPicPr>
          <p:blipFill rotWithShape="1">
            <a:blip r:embed="rId4">
              <a:extLst>
                <a:ext uri="{28A0092B-C50C-407E-A947-70E740481C1C}">
                  <a14:useLocalDpi xmlns:a14="http://schemas.microsoft.com/office/drawing/2010/main" val="0"/>
                </a:ext>
              </a:extLst>
            </a:blip>
            <a:srcRect l="6465" t="11791"/>
            <a:stretch/>
          </p:blipFill>
          <p:spPr>
            <a:xfrm>
              <a:off x="5421681" y="3427474"/>
              <a:ext cx="2747721" cy="2018190"/>
            </a:xfrm>
            <a:prstGeom prst="rect">
              <a:avLst/>
            </a:prstGeom>
          </p:spPr>
        </p:pic>
        <p:sp>
          <p:nvSpPr>
            <p:cNvPr id="34" name="TextBox 33"/>
            <p:cNvSpPr txBox="1"/>
            <p:nvPr/>
          </p:nvSpPr>
          <p:spPr>
            <a:xfrm>
              <a:off x="5902941" y="5457421"/>
              <a:ext cx="2266462" cy="246221"/>
            </a:xfrm>
            <a:prstGeom prst="rect">
              <a:avLst/>
            </a:prstGeom>
            <a:noFill/>
          </p:spPr>
          <p:txBody>
            <a:bodyPr wrap="square" rtlCol="0">
              <a:spAutoFit/>
            </a:bodyPr>
            <a:lstStyle/>
            <a:p>
              <a:r>
                <a:rPr lang="en-US" sz="1000" dirty="0" smtClean="0"/>
                <a:t>(Source: Stanford’s CS231n </a:t>
              </a:r>
              <a:r>
                <a:rPr lang="en-US" sz="1000" dirty="0" err="1" smtClean="0"/>
                <a:t>github</a:t>
              </a:r>
              <a:r>
                <a:rPr lang="en-US" sz="1000" dirty="0" smtClean="0"/>
                <a:t>)</a:t>
              </a:r>
              <a:endParaRPr lang="en-US" sz="1000" dirty="0"/>
            </a:p>
          </p:txBody>
        </p:sp>
        <p:sp>
          <p:nvSpPr>
            <p:cNvPr id="36" name="TextBox 35"/>
            <p:cNvSpPr txBox="1"/>
            <p:nvPr/>
          </p:nvSpPr>
          <p:spPr>
            <a:xfrm>
              <a:off x="6210408" y="4128935"/>
              <a:ext cx="438242" cy="246221"/>
            </a:xfrm>
            <a:prstGeom prst="rect">
              <a:avLst/>
            </a:prstGeom>
            <a:noFill/>
          </p:spPr>
          <p:txBody>
            <a:bodyPr wrap="square" rtlCol="0">
              <a:spAutoFit/>
            </a:bodyPr>
            <a:lstStyle/>
            <a:p>
              <a:r>
                <a:rPr lang="en-US" sz="1000" dirty="0" smtClean="0"/>
                <a:t>224</a:t>
              </a:r>
              <a:endParaRPr lang="en-US" sz="1000" dirty="0"/>
            </a:p>
          </p:txBody>
        </p:sp>
        <p:sp>
          <p:nvSpPr>
            <p:cNvPr id="49" name="TextBox 48"/>
            <p:cNvSpPr txBox="1"/>
            <p:nvPr/>
          </p:nvSpPr>
          <p:spPr>
            <a:xfrm>
              <a:off x="6340660" y="3853556"/>
              <a:ext cx="438242" cy="246221"/>
            </a:xfrm>
            <a:prstGeom prst="rect">
              <a:avLst/>
            </a:prstGeom>
            <a:noFill/>
          </p:spPr>
          <p:txBody>
            <a:bodyPr wrap="square" rtlCol="0">
              <a:spAutoFit/>
            </a:bodyPr>
            <a:lstStyle/>
            <a:p>
              <a:r>
                <a:rPr lang="en-US" sz="1000" dirty="0" smtClean="0"/>
                <a:t>224</a:t>
              </a:r>
              <a:endParaRPr lang="en-US" sz="1000" dirty="0"/>
            </a:p>
          </p:txBody>
        </p:sp>
        <p:sp>
          <p:nvSpPr>
            <p:cNvPr id="50" name="TextBox 49"/>
            <p:cNvSpPr txBox="1"/>
            <p:nvPr/>
          </p:nvSpPr>
          <p:spPr>
            <a:xfrm>
              <a:off x="7950282" y="4035114"/>
              <a:ext cx="438242" cy="246221"/>
            </a:xfrm>
            <a:prstGeom prst="rect">
              <a:avLst/>
            </a:prstGeom>
            <a:noFill/>
          </p:spPr>
          <p:txBody>
            <a:bodyPr wrap="square" rtlCol="0">
              <a:spAutoFit/>
            </a:bodyPr>
            <a:lstStyle/>
            <a:p>
              <a:r>
                <a:rPr lang="en-US" sz="1000" dirty="0" smtClean="0"/>
                <a:t>112</a:t>
              </a:r>
              <a:endParaRPr lang="en-US" sz="1000" dirty="0"/>
            </a:p>
          </p:txBody>
        </p:sp>
        <p:sp>
          <p:nvSpPr>
            <p:cNvPr id="51" name="TextBox 50"/>
            <p:cNvSpPr txBox="1"/>
            <p:nvPr/>
          </p:nvSpPr>
          <p:spPr>
            <a:xfrm>
              <a:off x="8021272" y="3845592"/>
              <a:ext cx="438242" cy="246221"/>
            </a:xfrm>
            <a:prstGeom prst="rect">
              <a:avLst/>
            </a:prstGeom>
            <a:noFill/>
          </p:spPr>
          <p:txBody>
            <a:bodyPr wrap="square" rtlCol="0">
              <a:spAutoFit/>
            </a:bodyPr>
            <a:lstStyle/>
            <a:p>
              <a:r>
                <a:rPr lang="en-US" sz="1000" dirty="0" smtClean="0"/>
                <a:t>112</a:t>
              </a:r>
              <a:endParaRPr lang="en-US" sz="1000" dirty="0"/>
            </a:p>
          </p:txBody>
        </p:sp>
        <p:sp>
          <p:nvSpPr>
            <p:cNvPr id="52" name="TextBox 51"/>
            <p:cNvSpPr txBox="1"/>
            <p:nvPr/>
          </p:nvSpPr>
          <p:spPr>
            <a:xfrm>
              <a:off x="7432431" y="3411840"/>
              <a:ext cx="736972" cy="246221"/>
            </a:xfrm>
            <a:prstGeom prst="rect">
              <a:avLst/>
            </a:prstGeom>
            <a:solidFill>
              <a:srgbClr val="FFFFFF"/>
            </a:solidFill>
          </p:spPr>
          <p:txBody>
            <a:bodyPr wrap="square" rtlCol="0">
              <a:spAutoFit/>
            </a:bodyPr>
            <a:lstStyle/>
            <a:p>
              <a:pPr algn="ctr"/>
              <a:r>
                <a:rPr lang="en-US" sz="1000" dirty="0" smtClean="0"/>
                <a:t>10 FMs</a:t>
              </a:r>
              <a:endParaRPr lang="en-US" sz="1000" dirty="0"/>
            </a:p>
          </p:txBody>
        </p:sp>
        <p:sp>
          <p:nvSpPr>
            <p:cNvPr id="53" name="TextBox 52"/>
            <p:cNvSpPr txBox="1"/>
            <p:nvPr/>
          </p:nvSpPr>
          <p:spPr>
            <a:xfrm>
              <a:off x="5688057" y="3197535"/>
              <a:ext cx="736972" cy="246221"/>
            </a:xfrm>
            <a:prstGeom prst="rect">
              <a:avLst/>
            </a:prstGeom>
            <a:solidFill>
              <a:srgbClr val="FFFFFF"/>
            </a:solidFill>
          </p:spPr>
          <p:txBody>
            <a:bodyPr wrap="square" rtlCol="0">
              <a:spAutoFit/>
            </a:bodyPr>
            <a:lstStyle/>
            <a:p>
              <a:pPr algn="ctr"/>
              <a:r>
                <a:rPr lang="en-US" sz="1000" dirty="0" smtClean="0"/>
                <a:t>10 FMs</a:t>
              </a:r>
              <a:endParaRPr lang="en-US" sz="1000" dirty="0"/>
            </a:p>
          </p:txBody>
        </p:sp>
      </p:grpSp>
    </p:spTree>
    <p:extLst>
      <p:ext uri="{BB962C8B-B14F-4D97-AF65-F5344CB8AC3E}">
        <p14:creationId xmlns:p14="http://schemas.microsoft.com/office/powerpoint/2010/main" val="3771735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dissolve">
                                      <p:cBhvr>
                                        <p:cTn id="13" dur="500"/>
                                        <p:tgtEl>
                                          <p:spTgt spid="3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dissolve">
                                      <p:cBhvr>
                                        <p:cTn id="19" dur="500"/>
                                        <p:tgtEl>
                                          <p:spTgt spid="40"/>
                                        </p:tgtEl>
                                      </p:cBhvr>
                                    </p:animEffect>
                                  </p:childTnLst>
                                </p:cTn>
                              </p:par>
                              <p:par>
                                <p:cTn id="20" presetID="9"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par>
                                <p:cTn id="23" presetID="9"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dissolve">
                                      <p:cBhvr>
                                        <p:cTn id="25" dur="500"/>
                                        <p:tgtEl>
                                          <p:spTgt spid="4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dissolve">
                                      <p:cBhvr>
                                        <p:cTn id="28" dur="500"/>
                                        <p:tgtEl>
                                          <p:spTgt spid="4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dissolve">
                                      <p:cBhvr>
                                        <p:cTn id="31" dur="500"/>
                                        <p:tgtEl>
                                          <p:spTgt spid="4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dissolve">
                                      <p:cBhvr>
                                        <p:cTn id="34" dur="500"/>
                                        <p:tgtEl>
                                          <p:spTgt spid="4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dissolve">
                                      <p:cBhvr>
                                        <p:cTn id="37" dur="500"/>
                                        <p:tgtEl>
                                          <p:spTgt spid="4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dissolve">
                                      <p:cBhvr>
                                        <p:cTn id="4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3" grpId="0" animBg="1"/>
      <p:bldP spid="44" grpId="0" animBg="1"/>
      <p:bldP spid="45" grpId="0" animBg="1"/>
      <p:bldP spid="46" grpId="0"/>
      <p:bldP spid="4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Convolution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6" name="TextBox 5"/>
          <p:cNvSpPr txBox="1"/>
          <p:nvPr/>
        </p:nvSpPr>
        <p:spPr>
          <a:xfrm>
            <a:off x="119558" y="1309357"/>
            <a:ext cx="4257057" cy="1077218"/>
          </a:xfrm>
          <a:prstGeom prst="rect">
            <a:avLst/>
          </a:prstGeom>
          <a:noFill/>
        </p:spPr>
        <p:txBody>
          <a:bodyPr wrap="square" rtlCol="0">
            <a:spAutoFit/>
          </a:bodyPr>
          <a:lstStyle/>
          <a:p>
            <a:r>
              <a:rPr lang="en-US" sz="1600" b="1" dirty="0" smtClean="0"/>
              <a:t>Pooling operator:</a:t>
            </a:r>
            <a:endParaRPr lang="en-US" sz="1600" b="1" dirty="0"/>
          </a:p>
          <a:p>
            <a:pPr marL="285750" indent="-285750">
              <a:buFont typeface="Arial"/>
              <a:buChar char="•"/>
            </a:pPr>
            <a:r>
              <a:rPr lang="en-US" sz="1600" dirty="0" smtClean="0"/>
              <a:t>Kernel of dimension </a:t>
            </a:r>
            <a:r>
              <a:rPr lang="en-US" sz="1600" b="1" i="1" u="sng" dirty="0" smtClean="0"/>
              <a:t>k</a:t>
            </a:r>
            <a:endParaRPr lang="en-US" sz="1600" u="sng" dirty="0"/>
          </a:p>
          <a:p>
            <a:pPr marL="285750" indent="-285750">
              <a:buFont typeface="Arial"/>
              <a:buChar char="•"/>
            </a:pPr>
            <a:r>
              <a:rPr lang="en-US" sz="1600" u="sng" dirty="0" smtClean="0"/>
              <a:t>Stride </a:t>
            </a:r>
            <a:r>
              <a:rPr lang="en-US" sz="1600" b="1" i="1" u="sng" dirty="0" smtClean="0"/>
              <a:t>s </a:t>
            </a:r>
            <a:r>
              <a:rPr lang="en-US" sz="1600" dirty="0"/>
              <a:t>of </a:t>
            </a:r>
            <a:r>
              <a:rPr lang="en-US" sz="1600" dirty="0" smtClean="0"/>
              <a:t>convolution</a:t>
            </a:r>
            <a:r>
              <a:rPr lang="en-US" sz="1600" b="1" dirty="0" smtClean="0"/>
              <a:t>.</a:t>
            </a:r>
          </a:p>
          <a:p>
            <a:pPr marL="285750" indent="-285750">
              <a:buFont typeface="Arial"/>
              <a:buChar char="•"/>
            </a:pPr>
            <a:r>
              <a:rPr lang="en-US" sz="1600" dirty="0" smtClean="0"/>
              <a:t>Kernel function: max (mostly), mean…</a:t>
            </a:r>
          </a:p>
        </p:txBody>
      </p:sp>
      <p:graphicFrame>
        <p:nvGraphicFramePr>
          <p:cNvPr id="7" name="Table 6"/>
          <p:cNvGraphicFramePr>
            <a:graphicFrameLocks noGrp="1"/>
          </p:cNvGraphicFramePr>
          <p:nvPr>
            <p:extLst>
              <p:ext uri="{D42A27DB-BD31-4B8C-83A1-F6EECF244321}">
                <p14:modId xmlns:p14="http://schemas.microsoft.com/office/powerpoint/2010/main" val="2354542635"/>
              </p:ext>
            </p:extLst>
          </p:nvPr>
        </p:nvGraphicFramePr>
        <p:xfrm>
          <a:off x="929260" y="3242319"/>
          <a:ext cx="1101284" cy="1109220"/>
        </p:xfrm>
        <a:graphic>
          <a:graphicData uri="http://schemas.openxmlformats.org/drawingml/2006/table">
            <a:tbl>
              <a:tblPr firstRow="1" bandRow="1">
                <a:tableStyleId>{2D5ABB26-0587-4C30-8999-92F81FD0307C}</a:tableStyleId>
              </a:tblPr>
              <a:tblGrid>
                <a:gridCol w="275321"/>
                <a:gridCol w="275321"/>
                <a:gridCol w="275321"/>
                <a:gridCol w="275321"/>
              </a:tblGrid>
              <a:tr h="277305">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sz="1600" dirty="0" smtClean="0"/>
                        <a:t>-2</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2</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r>
              <a:tr h="277305">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r>
            </a:tbl>
          </a:graphicData>
        </a:graphic>
      </p:graphicFrame>
      <p:sp>
        <p:nvSpPr>
          <p:cNvPr id="8" name="TextBox 7"/>
          <p:cNvSpPr txBox="1"/>
          <p:nvPr/>
        </p:nvSpPr>
        <p:spPr>
          <a:xfrm>
            <a:off x="958567" y="2910588"/>
            <a:ext cx="1034461" cy="338554"/>
          </a:xfrm>
          <a:prstGeom prst="rect">
            <a:avLst/>
          </a:prstGeom>
          <a:noFill/>
        </p:spPr>
        <p:txBody>
          <a:bodyPr wrap="square" rtlCol="0">
            <a:spAutoFit/>
          </a:bodyPr>
          <a:lstStyle/>
          <a:p>
            <a:pPr algn="ctr"/>
            <a:r>
              <a:rPr lang="en-US" sz="1600" dirty="0" smtClean="0"/>
              <a:t>FM in</a:t>
            </a:r>
            <a:endParaRPr lang="en-US" sz="1600" dirty="0"/>
          </a:p>
        </p:txBody>
      </p:sp>
      <p:cxnSp>
        <p:nvCxnSpPr>
          <p:cNvPr id="9" name="Straight Arrow Connector 8"/>
          <p:cNvCxnSpPr/>
          <p:nvPr/>
        </p:nvCxnSpPr>
        <p:spPr>
          <a:xfrm>
            <a:off x="929260" y="4476581"/>
            <a:ext cx="1101284"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814448" y="3242319"/>
            <a:ext cx="0" cy="1098829"/>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35651" y="3274580"/>
            <a:ext cx="262616" cy="329191"/>
          </a:xfrm>
          <a:prstGeom prst="rect">
            <a:avLst/>
          </a:prstGeom>
          <a:noFill/>
        </p:spPr>
        <p:txBody>
          <a:bodyPr wrap="square" rtlCol="0">
            <a:spAutoFit/>
          </a:bodyPr>
          <a:lstStyle/>
          <a:p>
            <a:r>
              <a:rPr lang="en-US" dirty="0"/>
              <a:t>y</a:t>
            </a:r>
          </a:p>
        </p:txBody>
      </p:sp>
      <p:sp>
        <p:nvSpPr>
          <p:cNvPr id="12" name="TextBox 11"/>
          <p:cNvSpPr txBox="1"/>
          <p:nvPr/>
        </p:nvSpPr>
        <p:spPr>
          <a:xfrm>
            <a:off x="1630582" y="4378501"/>
            <a:ext cx="270613" cy="329191"/>
          </a:xfrm>
          <a:prstGeom prst="rect">
            <a:avLst/>
          </a:prstGeom>
          <a:noFill/>
        </p:spPr>
        <p:txBody>
          <a:bodyPr wrap="square" rtlCol="0">
            <a:spAutoFit/>
          </a:bodyPr>
          <a:lstStyle/>
          <a:p>
            <a:r>
              <a:rPr lang="en-US" dirty="0" smtClean="0"/>
              <a:t>x</a:t>
            </a:r>
            <a:endParaRPr lang="en-US" dirty="0"/>
          </a:p>
        </p:txBody>
      </p:sp>
      <p:sp>
        <p:nvSpPr>
          <p:cNvPr id="13" name="TextBox 12"/>
          <p:cNvSpPr txBox="1"/>
          <p:nvPr/>
        </p:nvSpPr>
        <p:spPr>
          <a:xfrm>
            <a:off x="2103852" y="3633078"/>
            <a:ext cx="327105" cy="461665"/>
          </a:xfrm>
          <a:prstGeom prst="rect">
            <a:avLst/>
          </a:prstGeom>
          <a:noFill/>
        </p:spPr>
        <p:txBody>
          <a:bodyPr wrap="square" rtlCol="0">
            <a:spAutoFit/>
          </a:bodyPr>
          <a:lstStyle/>
          <a:p>
            <a:r>
              <a:rPr lang="en-US" sz="2400" dirty="0" smtClean="0"/>
              <a:t>*</a:t>
            </a:r>
            <a:endParaRPr lang="en-US" sz="2400" dirty="0"/>
          </a:p>
        </p:txBody>
      </p:sp>
      <p:graphicFrame>
        <p:nvGraphicFramePr>
          <p:cNvPr id="16" name="Table 15"/>
          <p:cNvGraphicFramePr>
            <a:graphicFrameLocks noGrp="1"/>
          </p:cNvGraphicFramePr>
          <p:nvPr>
            <p:extLst>
              <p:ext uri="{D42A27DB-BD31-4B8C-83A1-F6EECF244321}">
                <p14:modId xmlns:p14="http://schemas.microsoft.com/office/powerpoint/2010/main" val="840400828"/>
              </p:ext>
            </p:extLst>
          </p:nvPr>
        </p:nvGraphicFramePr>
        <p:xfrm>
          <a:off x="3614466" y="3530364"/>
          <a:ext cx="550642" cy="554610"/>
        </p:xfrm>
        <a:graphic>
          <a:graphicData uri="http://schemas.openxmlformats.org/drawingml/2006/table">
            <a:tbl>
              <a:tblPr firstRow="1" bandRow="1">
                <a:tableStyleId>{2D5ABB26-0587-4C30-8999-92F81FD0307C}</a:tableStyleId>
              </a:tblPr>
              <a:tblGrid>
                <a:gridCol w="275321"/>
                <a:gridCol w="275321"/>
              </a:tblGrid>
              <a:tr h="277305">
                <a:tc>
                  <a:txBody>
                    <a:bodyPr/>
                    <a:lstStyle/>
                    <a:p>
                      <a:pPr algn="ctr"/>
                      <a:r>
                        <a:rPr lang="en-US" dirty="0" smtClean="0"/>
                        <a:t>1</a:t>
                      </a:r>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dirty="0" smtClean="0"/>
                        <a:t>2</a:t>
                      </a:r>
                      <a:endParaRPr lang="en-US"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dirty="0" smtClean="0"/>
                        <a:t>3</a:t>
                      </a:r>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BE0B"/>
                    </a:solidFill>
                  </a:tcPr>
                </a:tc>
                <a:tc>
                  <a:txBody>
                    <a:bodyPr/>
                    <a:lstStyle/>
                    <a:p>
                      <a:pPr algn="ctr"/>
                      <a:r>
                        <a:rPr lang="en-US" dirty="0" smtClean="0"/>
                        <a:t>3</a:t>
                      </a:r>
                      <a:endParaRPr lang="en-US"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accent4">
                        <a:lumMod val="40000"/>
                        <a:lumOff val="60000"/>
                      </a:schemeClr>
                    </a:solidFill>
                  </a:tcPr>
                </a:tc>
              </a:tr>
            </a:tbl>
          </a:graphicData>
        </a:graphic>
      </p:graphicFrame>
      <p:sp>
        <p:nvSpPr>
          <p:cNvPr id="17" name="TextBox 16"/>
          <p:cNvSpPr txBox="1"/>
          <p:nvPr/>
        </p:nvSpPr>
        <p:spPr>
          <a:xfrm>
            <a:off x="3444734" y="3173936"/>
            <a:ext cx="887453" cy="338554"/>
          </a:xfrm>
          <a:prstGeom prst="rect">
            <a:avLst/>
          </a:prstGeom>
          <a:noFill/>
        </p:spPr>
        <p:txBody>
          <a:bodyPr wrap="square" rtlCol="0">
            <a:spAutoFit/>
          </a:bodyPr>
          <a:lstStyle/>
          <a:p>
            <a:pPr algn="ctr"/>
            <a:r>
              <a:rPr lang="en-US" sz="1600" dirty="0" smtClean="0"/>
              <a:t>FM out</a:t>
            </a:r>
            <a:endParaRPr lang="en-US" sz="1600" dirty="0"/>
          </a:p>
        </p:txBody>
      </p:sp>
      <p:cxnSp>
        <p:nvCxnSpPr>
          <p:cNvPr id="18" name="Straight Arrow Connector 17"/>
          <p:cNvCxnSpPr/>
          <p:nvPr/>
        </p:nvCxnSpPr>
        <p:spPr>
          <a:xfrm>
            <a:off x="3138402" y="3798596"/>
            <a:ext cx="335639"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189072" y="3180759"/>
            <a:ext cx="1133231" cy="338554"/>
          </a:xfrm>
          <a:prstGeom prst="rect">
            <a:avLst/>
          </a:prstGeom>
          <a:noFill/>
        </p:spPr>
        <p:txBody>
          <a:bodyPr wrap="square" rtlCol="0">
            <a:spAutoFit/>
          </a:bodyPr>
          <a:lstStyle/>
          <a:p>
            <a:pPr algn="ctr"/>
            <a:r>
              <a:rPr lang="en-US" sz="1600" i="1" dirty="0" smtClean="0"/>
              <a:t>k=2, s=2</a:t>
            </a:r>
            <a:endParaRPr lang="en-US" sz="1600" i="1" dirty="0"/>
          </a:p>
        </p:txBody>
      </p:sp>
      <p:graphicFrame>
        <p:nvGraphicFramePr>
          <p:cNvPr id="25" name="Table 24"/>
          <p:cNvGraphicFramePr>
            <a:graphicFrameLocks noGrp="1"/>
          </p:cNvGraphicFramePr>
          <p:nvPr>
            <p:extLst>
              <p:ext uri="{D42A27DB-BD31-4B8C-83A1-F6EECF244321}">
                <p14:modId xmlns:p14="http://schemas.microsoft.com/office/powerpoint/2010/main" val="987432160"/>
              </p:ext>
            </p:extLst>
          </p:nvPr>
        </p:nvGraphicFramePr>
        <p:xfrm>
          <a:off x="2470033" y="3523099"/>
          <a:ext cx="550642" cy="554610"/>
        </p:xfrm>
        <a:graphic>
          <a:graphicData uri="http://schemas.openxmlformats.org/drawingml/2006/table">
            <a:tbl>
              <a:tblPr firstRow="1" bandRow="1">
                <a:tableStyleId>{2D5ABB26-0587-4C30-8999-92F81FD0307C}</a:tableStyleId>
              </a:tblPr>
              <a:tblGrid>
                <a:gridCol w="275321"/>
                <a:gridCol w="275321"/>
              </a:tblGrid>
              <a:tr h="277305">
                <a:tc>
                  <a:txBody>
                    <a:bodyPr/>
                    <a:lstStyle/>
                    <a:p>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277305">
                <a:tc>
                  <a:txBody>
                    <a:bodyPr/>
                    <a:lstStyle/>
                    <a:p>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endParaRPr lang="en-US"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r>
            </a:tbl>
          </a:graphicData>
        </a:graphic>
      </p:graphicFrame>
      <p:sp>
        <p:nvSpPr>
          <p:cNvPr id="26" name="TextBox 25"/>
          <p:cNvSpPr txBox="1"/>
          <p:nvPr/>
        </p:nvSpPr>
        <p:spPr>
          <a:xfrm>
            <a:off x="2422997" y="3580931"/>
            <a:ext cx="726114" cy="369332"/>
          </a:xfrm>
          <a:prstGeom prst="rect">
            <a:avLst/>
          </a:prstGeom>
          <a:noFill/>
        </p:spPr>
        <p:txBody>
          <a:bodyPr wrap="square" rtlCol="0">
            <a:spAutoFit/>
          </a:bodyPr>
          <a:lstStyle/>
          <a:p>
            <a:r>
              <a:rPr lang="en-US" dirty="0" smtClean="0"/>
              <a:t>max</a:t>
            </a:r>
            <a:endParaRPr lang="en-US" dirty="0"/>
          </a:p>
        </p:txBody>
      </p:sp>
      <p:cxnSp>
        <p:nvCxnSpPr>
          <p:cNvPr id="27" name="Straight Connector 26"/>
          <p:cNvCxnSpPr/>
          <p:nvPr/>
        </p:nvCxnSpPr>
        <p:spPr>
          <a:xfrm>
            <a:off x="4015154" y="2207846"/>
            <a:ext cx="317033" cy="178729"/>
          </a:xfrm>
          <a:prstGeom prst="line">
            <a:avLst/>
          </a:prstGeom>
          <a:ln w="28575" cmpd="sng">
            <a:solidFill>
              <a:srgbClr val="3366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7148286" y="2347499"/>
            <a:ext cx="1514231" cy="42296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Just learn it!</a:t>
            </a:r>
            <a:endParaRPr lang="en-US" dirty="0"/>
          </a:p>
        </p:txBody>
      </p:sp>
      <p:graphicFrame>
        <p:nvGraphicFramePr>
          <p:cNvPr id="32" name="Table 31"/>
          <p:cNvGraphicFramePr>
            <a:graphicFrameLocks noGrp="1"/>
          </p:cNvGraphicFramePr>
          <p:nvPr>
            <p:extLst>
              <p:ext uri="{D42A27DB-BD31-4B8C-83A1-F6EECF244321}">
                <p14:modId xmlns:p14="http://schemas.microsoft.com/office/powerpoint/2010/main" val="2885148636"/>
              </p:ext>
            </p:extLst>
          </p:nvPr>
        </p:nvGraphicFramePr>
        <p:xfrm>
          <a:off x="2440726" y="3491288"/>
          <a:ext cx="628102" cy="632628"/>
        </p:xfrm>
        <a:graphic>
          <a:graphicData uri="http://schemas.openxmlformats.org/drawingml/2006/table">
            <a:tbl>
              <a:tblPr firstRow="1" bandRow="1">
                <a:tableStyleId>{2D5ABB26-0587-4C30-8999-92F81FD0307C}</a:tableStyleId>
              </a:tblPr>
              <a:tblGrid>
                <a:gridCol w="314051"/>
                <a:gridCol w="314051"/>
              </a:tblGrid>
              <a:tr h="316314">
                <a:tc>
                  <a:txBody>
                    <a:bodyPr/>
                    <a:lstStyle/>
                    <a:p>
                      <a:pPr algn="ctr"/>
                      <a:r>
                        <a:rPr lang="en-US" sz="1400" dirty="0" smtClean="0"/>
                        <a:t>w1</a:t>
                      </a:r>
                      <a:endParaRPr lang="en-US" sz="1400" dirty="0"/>
                    </a:p>
                  </a:txBody>
                  <a:tcPr marL="0" marR="0" marT="53383"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pPr algn="ctr"/>
                      <a:r>
                        <a:rPr lang="en-US" sz="1400" dirty="0" smtClean="0"/>
                        <a:t>w2</a:t>
                      </a:r>
                      <a:endParaRPr lang="en-US" sz="1400" dirty="0"/>
                    </a:p>
                  </a:txBody>
                  <a:tcPr marL="0" marR="0" marT="53383"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316314">
                <a:tc>
                  <a:txBody>
                    <a:bodyPr/>
                    <a:lstStyle/>
                    <a:p>
                      <a:pPr algn="ctr"/>
                      <a:r>
                        <a:rPr lang="en-US" sz="1400" dirty="0" smtClean="0"/>
                        <a:t>w3</a:t>
                      </a:r>
                      <a:endParaRPr lang="en-US" sz="1400" dirty="0"/>
                    </a:p>
                  </a:txBody>
                  <a:tcPr marL="0" marR="0" marT="53383"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pPr algn="ctr"/>
                      <a:r>
                        <a:rPr lang="en-US" sz="1400" dirty="0" smtClean="0"/>
                        <a:t>w4</a:t>
                      </a:r>
                      <a:endParaRPr lang="en-US" sz="1400" dirty="0"/>
                    </a:p>
                  </a:txBody>
                  <a:tcPr marL="0" marR="0" marT="53383"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r>
            </a:tbl>
          </a:graphicData>
        </a:graphic>
      </p:graphicFrame>
      <p:grpSp>
        <p:nvGrpSpPr>
          <p:cNvPr id="41" name="Group 40"/>
          <p:cNvGrpSpPr/>
          <p:nvPr/>
        </p:nvGrpSpPr>
        <p:grpSpPr>
          <a:xfrm>
            <a:off x="2419606" y="3442394"/>
            <a:ext cx="689673" cy="720598"/>
            <a:chOff x="2419606" y="3442394"/>
            <a:chExt cx="689673" cy="720598"/>
          </a:xfrm>
        </p:grpSpPr>
        <p:cxnSp>
          <p:nvCxnSpPr>
            <p:cNvPr id="33" name="Straight Connector 32"/>
            <p:cNvCxnSpPr/>
            <p:nvPr/>
          </p:nvCxnSpPr>
          <p:spPr>
            <a:xfrm>
              <a:off x="2422997" y="3484059"/>
              <a:ext cx="686282" cy="678933"/>
            </a:xfrm>
            <a:prstGeom prst="line">
              <a:avLst/>
            </a:prstGeom>
            <a:ln w="28575"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419606" y="3442394"/>
              <a:ext cx="679904" cy="701060"/>
            </a:xfrm>
            <a:prstGeom prst="line">
              <a:avLst/>
            </a:prstGeom>
            <a:ln w="28575"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44" name="Straight Connector 43"/>
          <p:cNvCxnSpPr/>
          <p:nvPr/>
        </p:nvCxnSpPr>
        <p:spPr>
          <a:xfrm flipV="1">
            <a:off x="2699792" y="1602154"/>
            <a:ext cx="1632395" cy="343986"/>
          </a:xfrm>
          <a:prstGeom prst="line">
            <a:avLst/>
          </a:prstGeom>
          <a:ln w="28575" cmpd="sng">
            <a:solidFill>
              <a:srgbClr val="3366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46" name="Rounded Rectangle 45"/>
          <p:cNvSpPr/>
          <p:nvPr/>
        </p:nvSpPr>
        <p:spPr>
          <a:xfrm>
            <a:off x="4454772" y="1390673"/>
            <a:ext cx="2061306" cy="61201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i="1" u="sng" dirty="0" smtClean="0"/>
              <a:t>How much</a:t>
            </a:r>
            <a:r>
              <a:rPr lang="en-US" b="1" i="1" dirty="0" smtClean="0"/>
              <a:t/>
            </a:r>
            <a:br>
              <a:rPr lang="en-US" b="1" i="1" dirty="0" smtClean="0"/>
            </a:br>
            <a:r>
              <a:rPr lang="en-US" dirty="0" smtClean="0"/>
              <a:t> to down-sample</a:t>
            </a:r>
            <a:endParaRPr lang="en-US" dirty="0"/>
          </a:p>
        </p:txBody>
      </p:sp>
      <p:sp>
        <p:nvSpPr>
          <p:cNvPr id="47" name="Rounded Rectangle 46"/>
          <p:cNvSpPr/>
          <p:nvPr/>
        </p:nvSpPr>
        <p:spPr>
          <a:xfrm>
            <a:off x="4454772" y="2205328"/>
            <a:ext cx="2061306" cy="70526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i="1" u="sng" dirty="0" smtClean="0"/>
              <a:t>How</a:t>
            </a:r>
            <a:r>
              <a:rPr lang="en-US" u="sng" dirty="0" smtClean="0"/>
              <a:t/>
            </a:r>
            <a:br>
              <a:rPr lang="en-US" u="sng" dirty="0" smtClean="0"/>
            </a:br>
            <a:r>
              <a:rPr lang="en-US" dirty="0" smtClean="0"/>
              <a:t>to down-sample</a:t>
            </a:r>
            <a:endParaRPr lang="en-US" dirty="0"/>
          </a:p>
        </p:txBody>
      </p:sp>
      <p:cxnSp>
        <p:nvCxnSpPr>
          <p:cNvPr id="50" name="Straight Connector 49"/>
          <p:cNvCxnSpPr/>
          <p:nvPr/>
        </p:nvCxnSpPr>
        <p:spPr>
          <a:xfrm>
            <a:off x="6607762" y="2555135"/>
            <a:ext cx="435853" cy="0"/>
          </a:xfrm>
          <a:prstGeom prst="line">
            <a:avLst/>
          </a:prstGeom>
          <a:ln w="28575" cmpd="sng">
            <a:solidFill>
              <a:srgbClr val="3366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258931" y="4923692"/>
            <a:ext cx="7800684" cy="1477328"/>
          </a:xfrm>
          <a:prstGeom prst="rect">
            <a:avLst/>
          </a:prstGeom>
          <a:noFill/>
        </p:spPr>
        <p:txBody>
          <a:bodyPr wrap="square" rtlCol="0">
            <a:spAutoFit/>
          </a:bodyPr>
          <a:lstStyle/>
          <a:p>
            <a:r>
              <a:rPr lang="en-US" b="1" dirty="0" smtClean="0"/>
              <a:t>Strided convolution</a:t>
            </a:r>
            <a:r>
              <a:rPr lang="en-US" dirty="0" smtClean="0"/>
              <a:t>:</a:t>
            </a:r>
          </a:p>
          <a:p>
            <a:pPr marL="285750" indent="-285750">
              <a:buFont typeface="Arial"/>
              <a:buChar char="•"/>
            </a:pPr>
            <a:r>
              <a:rPr lang="en-US" dirty="0" smtClean="0"/>
              <a:t>Like normal convolutional (as before), but with a stride </a:t>
            </a:r>
            <a:r>
              <a:rPr lang="en-US" b="1" i="1" dirty="0" smtClean="0"/>
              <a:t>s</a:t>
            </a:r>
            <a:r>
              <a:rPr lang="en-US" dirty="0" smtClean="0"/>
              <a:t> != 1.</a:t>
            </a:r>
          </a:p>
          <a:p>
            <a:pPr marL="285750" indent="-285750">
              <a:buFont typeface="Arial"/>
              <a:buChar char="•"/>
            </a:pPr>
            <a:r>
              <a:rPr lang="en-US" dirty="0" smtClean="0"/>
              <a:t>Down-samples input by a factor of </a:t>
            </a:r>
            <a:r>
              <a:rPr lang="en-US" b="1" i="1" dirty="0" smtClean="0"/>
              <a:t>s</a:t>
            </a:r>
            <a:r>
              <a:rPr lang="en-US" dirty="0" smtClean="0"/>
              <a:t>.</a:t>
            </a:r>
          </a:p>
          <a:p>
            <a:pPr marL="285750" indent="-285750">
              <a:buFont typeface="Arial"/>
              <a:buChar char="•"/>
            </a:pPr>
            <a:r>
              <a:rPr lang="en-US" dirty="0" smtClean="0"/>
              <a:t>Learn the kernel weights, so it “learns how to down-sample”.</a:t>
            </a:r>
          </a:p>
          <a:p>
            <a:pPr marL="285750" indent="-285750">
              <a:buFont typeface="Arial"/>
              <a:buChar char="•"/>
            </a:pPr>
            <a:r>
              <a:rPr lang="en-US" dirty="0" smtClean="0"/>
              <a:t>Often works better, commonly now replacing max-pooling.</a:t>
            </a:r>
          </a:p>
        </p:txBody>
      </p:sp>
      <p:sp>
        <p:nvSpPr>
          <p:cNvPr id="54" name="TextBox 53"/>
          <p:cNvSpPr txBox="1"/>
          <p:nvPr/>
        </p:nvSpPr>
        <p:spPr>
          <a:xfrm>
            <a:off x="303872" y="6451929"/>
            <a:ext cx="6583436" cy="276999"/>
          </a:xfrm>
          <a:prstGeom prst="rect">
            <a:avLst/>
          </a:prstGeom>
          <a:noFill/>
        </p:spPr>
        <p:txBody>
          <a:bodyPr wrap="square" rtlCol="0">
            <a:spAutoFit/>
          </a:bodyPr>
          <a:lstStyle/>
          <a:p>
            <a:r>
              <a:rPr lang="en-US" sz="1200" dirty="0" err="1" smtClean="0"/>
              <a:t>Springenberg</a:t>
            </a:r>
            <a:r>
              <a:rPr lang="en-US" sz="1200" dirty="0" smtClean="0"/>
              <a:t> et al, “Striving for simplicity: the all convolutional net”, ICLR</a:t>
            </a:r>
            <a:r>
              <a:rPr lang="en-US" sz="1200" dirty="0"/>
              <a:t> </a:t>
            </a:r>
            <a:r>
              <a:rPr lang="en-US" sz="1200" dirty="0" smtClean="0"/>
              <a:t>workshop, 2015.</a:t>
            </a:r>
          </a:p>
        </p:txBody>
      </p:sp>
    </p:spTree>
    <p:extLst>
      <p:ext uri="{BB962C8B-B14F-4D97-AF65-F5344CB8AC3E}">
        <p14:creationId xmlns:p14="http://schemas.microsoft.com/office/powerpoint/2010/main" val="111307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41"/>
                                        </p:tgtEl>
                                      </p:cBhvr>
                                    </p:animEffect>
                                    <p:set>
                                      <p:cBhvr>
                                        <p:cTn id="24" dur="1" fill="hold">
                                          <p:stCondLst>
                                            <p:cond delay="499"/>
                                          </p:stCondLst>
                                        </p:cTn>
                                        <p:tgtEl>
                                          <p:spTgt spid="4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dissolve">
                                      <p:cBhvr>
                                        <p:cTn id="29" dur="500"/>
                                        <p:tgtEl>
                                          <p:spTgt spid="3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dissolve">
                                      <p:cBhvr>
                                        <p:cTn id="32" dur="500"/>
                                        <p:tgtEl>
                                          <p:spTgt spid="5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dissolve">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animBg="1"/>
      <p:bldP spid="53" grpId="0"/>
      <p:bldP spid="5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85604" y="1992364"/>
            <a:ext cx="3578957" cy="1778215"/>
            <a:chOff x="826695" y="4237340"/>
            <a:chExt cx="3578957" cy="1778215"/>
          </a:xfrm>
        </p:grpSpPr>
        <p:pic>
          <p:nvPicPr>
            <p:cNvPr id="7" name="Picture 6" descr="3x3PureConv.png"/>
            <p:cNvPicPr>
              <a:picLocks noChangeAspect="1"/>
            </p:cNvPicPr>
            <p:nvPr/>
          </p:nvPicPr>
          <p:blipFill rotWithShape="1">
            <a:blip r:embed="rId3" cstate="print">
              <a:alphaModFix/>
              <a:extLst>
                <a:ext uri="{28A0092B-C50C-407E-A947-70E740481C1C}">
                  <a14:useLocalDpi xmlns:a14="http://schemas.microsoft.com/office/drawing/2010/main" val="0"/>
                </a:ext>
              </a:extLst>
            </a:blip>
            <a:srcRect t="2" r="80316" b="629"/>
            <a:stretch/>
          </p:blipFill>
          <p:spPr>
            <a:xfrm>
              <a:off x="826695" y="4237340"/>
              <a:ext cx="1776837" cy="1778215"/>
            </a:xfrm>
            <a:prstGeom prst="rect">
              <a:avLst/>
            </a:prstGeom>
          </p:spPr>
        </p:pic>
        <p:pic>
          <p:nvPicPr>
            <p:cNvPr id="77" name="Picture 76" descr="3x3PureConv.png"/>
            <p:cNvPicPr>
              <a:picLocks noChangeAspect="1"/>
            </p:cNvPicPr>
            <p:nvPr/>
          </p:nvPicPr>
          <p:blipFill rotWithShape="1">
            <a:blip r:embed="rId3" cstate="print">
              <a:alphaModFix/>
              <a:extLst>
                <a:ext uri="{28A0092B-C50C-407E-A947-70E740481C1C}">
                  <a14:useLocalDpi xmlns:a14="http://schemas.microsoft.com/office/drawing/2010/main" val="0"/>
                </a:ext>
              </a:extLst>
            </a:blip>
            <a:srcRect l="20407" t="935" r="60205" b="851"/>
            <a:stretch/>
          </p:blipFill>
          <p:spPr>
            <a:xfrm>
              <a:off x="2659622" y="4258721"/>
              <a:ext cx="1746030" cy="1749564"/>
            </a:xfrm>
            <a:prstGeom prst="rect">
              <a:avLst/>
            </a:prstGeom>
          </p:spPr>
        </p:pic>
      </p:grpSp>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825028715"/>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grpSp>
        <p:nvGrpSpPr>
          <p:cNvPr id="60" name="Group 59"/>
          <p:cNvGrpSpPr/>
          <p:nvPr/>
        </p:nvGrpSpPr>
        <p:grpSpPr>
          <a:xfrm>
            <a:off x="90008" y="2000431"/>
            <a:ext cx="3571395" cy="1768068"/>
            <a:chOff x="90794" y="1994478"/>
            <a:chExt cx="3571395" cy="1768068"/>
          </a:xfrm>
        </p:grpSpPr>
        <p:pic>
          <p:nvPicPr>
            <p:cNvPr id="58" name="Picture 57" descr="in1.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794" y="1994478"/>
              <a:ext cx="1764877" cy="1768068"/>
            </a:xfrm>
            <a:prstGeom prst="rect">
              <a:avLst/>
            </a:prstGeom>
          </p:spPr>
        </p:pic>
        <p:pic>
          <p:nvPicPr>
            <p:cNvPr id="59" name="Picture 58" descr="l11.png"/>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915319" y="2007304"/>
              <a:ext cx="1746870" cy="1750052"/>
            </a:xfrm>
            <a:prstGeom prst="rect">
              <a:avLst/>
            </a:prstGeom>
          </p:spPr>
        </p:pic>
      </p:grpSp>
      <p:grpSp>
        <p:nvGrpSpPr>
          <p:cNvPr id="63" name="Group 62"/>
          <p:cNvGrpSpPr/>
          <p:nvPr/>
        </p:nvGrpSpPr>
        <p:grpSpPr>
          <a:xfrm>
            <a:off x="100542" y="2006244"/>
            <a:ext cx="3566037" cy="1762878"/>
            <a:chOff x="-474273" y="5816887"/>
            <a:chExt cx="3566037" cy="1762878"/>
          </a:xfrm>
        </p:grpSpPr>
        <p:pic>
          <p:nvPicPr>
            <p:cNvPr id="61" name="Picture 60" descr="in2.png"/>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474273" y="5816887"/>
              <a:ext cx="1759679" cy="1762878"/>
            </a:xfrm>
            <a:prstGeom prst="rect">
              <a:avLst/>
            </a:prstGeom>
          </p:spPr>
        </p:pic>
        <p:pic>
          <p:nvPicPr>
            <p:cNvPr id="62" name="Picture 61" descr="l12.png"/>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1339717" y="5819537"/>
              <a:ext cx="1752047" cy="1756430"/>
            </a:xfrm>
            <a:prstGeom prst="rect">
              <a:avLst/>
            </a:prstGeom>
          </p:spPr>
        </p:pic>
      </p:grpSp>
      <p:grpSp>
        <p:nvGrpSpPr>
          <p:cNvPr id="67" name="Group 66"/>
          <p:cNvGrpSpPr/>
          <p:nvPr/>
        </p:nvGrpSpPr>
        <p:grpSpPr>
          <a:xfrm>
            <a:off x="93765" y="2003066"/>
            <a:ext cx="3574029" cy="1767513"/>
            <a:chOff x="806255" y="4869909"/>
            <a:chExt cx="3574029" cy="1767513"/>
          </a:xfrm>
        </p:grpSpPr>
        <p:pic>
          <p:nvPicPr>
            <p:cNvPr id="64" name="Picture 63" descr="in3.png"/>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806255" y="4869909"/>
              <a:ext cx="1761120" cy="1767513"/>
            </a:xfrm>
            <a:prstGeom prst="rect">
              <a:avLst/>
            </a:prstGeom>
          </p:spPr>
        </p:pic>
        <p:pic>
          <p:nvPicPr>
            <p:cNvPr id="65" name="Picture 64" descr="l13.png"/>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a:off x="2620672" y="4875737"/>
              <a:ext cx="1759612" cy="1756430"/>
            </a:xfrm>
            <a:prstGeom prst="rect">
              <a:avLst/>
            </a:prstGeom>
          </p:spPr>
        </p:pic>
      </p:grpSp>
      <p:grpSp>
        <p:nvGrpSpPr>
          <p:cNvPr id="70" name="Group 69"/>
          <p:cNvGrpSpPr/>
          <p:nvPr/>
        </p:nvGrpSpPr>
        <p:grpSpPr>
          <a:xfrm>
            <a:off x="97255" y="2003732"/>
            <a:ext cx="3570538" cy="1764000"/>
            <a:chOff x="1297152" y="4037537"/>
            <a:chExt cx="3570538" cy="1764000"/>
          </a:xfrm>
        </p:grpSpPr>
        <p:pic>
          <p:nvPicPr>
            <p:cNvPr id="68" name="Picture 67" descr="in4.png"/>
            <p:cNvPicPr>
              <a:picLocks noChangeAspect="1"/>
            </p:cNvPicPr>
            <p:nvPr/>
          </p:nvPicPr>
          <p:blipFill>
            <a:blip r:embed="rId10">
              <a:alphaModFix/>
              <a:extLst>
                <a:ext uri="{28A0092B-C50C-407E-A947-70E740481C1C}">
                  <a14:useLocalDpi xmlns:a14="http://schemas.microsoft.com/office/drawing/2010/main" val="0"/>
                </a:ext>
              </a:extLst>
            </a:blip>
            <a:stretch>
              <a:fillRect/>
            </a:stretch>
          </p:blipFill>
          <p:spPr>
            <a:xfrm>
              <a:off x="1297152" y="4037537"/>
              <a:ext cx="1767196" cy="1764000"/>
            </a:xfrm>
            <a:prstGeom prst="rect">
              <a:avLst/>
            </a:prstGeom>
          </p:spPr>
        </p:pic>
        <p:pic>
          <p:nvPicPr>
            <p:cNvPr id="69" name="Picture 68" descr="l14.png"/>
            <p:cNvPicPr>
              <a:picLocks noChangeAspect="1"/>
            </p:cNvPicPr>
            <p:nvPr/>
          </p:nvPicPr>
          <p:blipFill>
            <a:blip r:embed="rId11">
              <a:alphaModFix/>
              <a:extLst>
                <a:ext uri="{28A0092B-C50C-407E-A947-70E740481C1C}">
                  <a14:useLocalDpi xmlns:a14="http://schemas.microsoft.com/office/drawing/2010/main" val="0"/>
                </a:ext>
              </a:extLst>
            </a:blip>
            <a:stretch>
              <a:fillRect/>
            </a:stretch>
          </p:blipFill>
          <p:spPr>
            <a:xfrm>
              <a:off x="3111255" y="4045136"/>
              <a:ext cx="1756435" cy="1755153"/>
            </a:xfrm>
            <a:prstGeom prst="rect">
              <a:avLst/>
            </a:prstGeom>
          </p:spPr>
        </p:pic>
      </p:grpSp>
      <p:grpSp>
        <p:nvGrpSpPr>
          <p:cNvPr id="73" name="Group 72"/>
          <p:cNvGrpSpPr/>
          <p:nvPr/>
        </p:nvGrpSpPr>
        <p:grpSpPr>
          <a:xfrm>
            <a:off x="91556" y="2000430"/>
            <a:ext cx="3583810" cy="1769814"/>
            <a:chOff x="1066582" y="3620901"/>
            <a:chExt cx="3583810" cy="1769814"/>
          </a:xfrm>
        </p:grpSpPr>
        <p:pic>
          <p:nvPicPr>
            <p:cNvPr id="71" name="Picture 70" descr="in5.png"/>
            <p:cNvPicPr>
              <a:picLocks noChangeAspect="1"/>
            </p:cNvPicPr>
            <p:nvPr/>
          </p:nvPicPr>
          <p:blipFill>
            <a:blip r:embed="rId12">
              <a:alphaModFix/>
              <a:extLst>
                <a:ext uri="{28A0092B-C50C-407E-A947-70E740481C1C}">
                  <a14:useLocalDpi xmlns:a14="http://schemas.microsoft.com/office/drawing/2010/main" val="0"/>
                </a:ext>
              </a:extLst>
            </a:blip>
            <a:stretch>
              <a:fillRect/>
            </a:stretch>
          </p:blipFill>
          <p:spPr>
            <a:xfrm>
              <a:off x="1066582" y="3620901"/>
              <a:ext cx="1768665" cy="1768691"/>
            </a:xfrm>
            <a:prstGeom prst="rect">
              <a:avLst/>
            </a:prstGeom>
          </p:spPr>
        </p:pic>
        <p:pic>
          <p:nvPicPr>
            <p:cNvPr id="72" name="Picture 71" descr="l15.png"/>
            <p:cNvPicPr>
              <a:picLocks noChangeAspect="1"/>
            </p:cNvPicPr>
            <p:nvPr/>
          </p:nvPicPr>
          <p:blipFill>
            <a:blip r:embed="rId13">
              <a:alphaModFix/>
              <a:extLst>
                <a:ext uri="{28A0092B-C50C-407E-A947-70E740481C1C}">
                  <a14:useLocalDpi xmlns:a14="http://schemas.microsoft.com/office/drawing/2010/main" val="0"/>
                </a:ext>
              </a:extLst>
            </a:blip>
            <a:stretch>
              <a:fillRect/>
            </a:stretch>
          </p:blipFill>
          <p:spPr>
            <a:xfrm>
              <a:off x="2883208" y="3626715"/>
              <a:ext cx="1767184" cy="1764000"/>
            </a:xfrm>
            <a:prstGeom prst="rect">
              <a:avLst/>
            </a:prstGeom>
          </p:spPr>
        </p:pic>
      </p:grpSp>
      <p:grpSp>
        <p:nvGrpSpPr>
          <p:cNvPr id="76" name="Group 75"/>
          <p:cNvGrpSpPr/>
          <p:nvPr/>
        </p:nvGrpSpPr>
        <p:grpSpPr>
          <a:xfrm>
            <a:off x="91113" y="2005649"/>
            <a:ext cx="3575466" cy="1764930"/>
            <a:chOff x="1308680" y="4058604"/>
            <a:chExt cx="3575466" cy="1764930"/>
          </a:xfrm>
        </p:grpSpPr>
        <p:pic>
          <p:nvPicPr>
            <p:cNvPr id="74" name="Picture 73" descr="in6.png"/>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1308680" y="4058604"/>
              <a:ext cx="1771329" cy="1764930"/>
            </a:xfrm>
            <a:prstGeom prst="rect">
              <a:avLst/>
            </a:prstGeom>
          </p:spPr>
        </p:pic>
        <p:pic>
          <p:nvPicPr>
            <p:cNvPr id="75" name="Picture 74" descr="l16.png"/>
            <p:cNvPicPr>
              <a:picLocks noChangeAspect="1"/>
            </p:cNvPicPr>
            <p:nvPr/>
          </p:nvPicPr>
          <p:blipFill>
            <a:blip r:embed="rId15">
              <a:alphaModFix/>
              <a:extLst>
                <a:ext uri="{28A0092B-C50C-407E-A947-70E740481C1C}">
                  <a14:useLocalDpi xmlns:a14="http://schemas.microsoft.com/office/drawing/2010/main" val="0"/>
                </a:ext>
              </a:extLst>
            </a:blip>
            <a:stretch>
              <a:fillRect/>
            </a:stretch>
          </p:blipFill>
          <p:spPr>
            <a:xfrm>
              <a:off x="3128512" y="4066112"/>
              <a:ext cx="1755634" cy="1755634"/>
            </a:xfrm>
            <a:prstGeom prst="rect">
              <a:avLst/>
            </a:prstGeom>
          </p:spPr>
        </p:pic>
      </p:grpSp>
      <p:sp>
        <p:nvSpPr>
          <p:cNvPr id="84" name="TextBox 83"/>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85" name="TextBox 84"/>
          <p:cNvSpPr txBox="1"/>
          <p:nvPr/>
        </p:nvSpPr>
        <p:spPr>
          <a:xfrm>
            <a:off x="1945820" y="1749581"/>
            <a:ext cx="1472436" cy="276999"/>
          </a:xfrm>
          <a:prstGeom prst="rect">
            <a:avLst/>
          </a:prstGeom>
          <a:noFill/>
        </p:spPr>
        <p:txBody>
          <a:bodyPr wrap="square" rtlCol="0">
            <a:spAutoFit/>
          </a:bodyPr>
          <a:lstStyle/>
          <a:p>
            <a:r>
              <a:rPr lang="en-US" sz="1200" i="1" dirty="0" smtClean="0"/>
              <a:t>L1: s=1 </a:t>
            </a:r>
            <a:endParaRPr lang="en-US" sz="1200" i="1" dirty="0"/>
          </a:p>
        </p:txBody>
      </p:sp>
    </p:spTree>
    <p:extLst>
      <p:ext uri="{BB962C8B-B14F-4D97-AF65-F5344CB8AC3E}">
        <p14:creationId xmlns:p14="http://schemas.microsoft.com/office/powerpoint/2010/main" val="42667690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1355821307"/>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pic>
        <p:nvPicPr>
          <p:cNvPr id="39" name="Picture 38" descr="wholeConv3x3.png"/>
          <p:cNvPicPr>
            <a:picLocks noChangeAspect="1"/>
          </p:cNvPicPr>
          <p:nvPr/>
        </p:nvPicPr>
        <p:blipFill>
          <a:blip r:embed="rId3" cstate="print">
            <a:alphaModFix amt="89000"/>
            <a:extLst>
              <a:ext uri="{28A0092B-C50C-407E-A947-70E740481C1C}">
                <a14:useLocalDpi xmlns:a14="http://schemas.microsoft.com/office/drawing/2010/main" val="0"/>
              </a:ext>
            </a:extLst>
          </a:blip>
          <a:stretch>
            <a:fillRect/>
          </a:stretch>
        </p:blipFill>
        <p:spPr>
          <a:xfrm>
            <a:off x="94453" y="2013745"/>
            <a:ext cx="8963630" cy="1755377"/>
          </a:xfrm>
          <a:prstGeom prst="rect">
            <a:avLst/>
          </a:prstGeom>
        </p:spPr>
      </p:pic>
      <p:sp>
        <p:nvSpPr>
          <p:cNvPr id="40" name="Oval 39"/>
          <p:cNvSpPr/>
          <p:nvPr/>
        </p:nvSpPr>
        <p:spPr>
          <a:xfrm>
            <a:off x="7605638" y="2316117"/>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5716248" y="2239056"/>
            <a:ext cx="216549" cy="209548"/>
            <a:chOff x="102433" y="4403725"/>
            <a:chExt cx="216549" cy="209548"/>
          </a:xfrm>
        </p:grpSpPr>
        <p:sp>
          <p:nvSpPr>
            <p:cNvPr id="42" name="Rectangle 41"/>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Oval 42"/>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4" name="Picture 43" descr="rf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073" y="2160748"/>
            <a:ext cx="370237" cy="356133"/>
          </a:xfrm>
          <a:prstGeom prst="rect">
            <a:avLst/>
          </a:prstGeom>
        </p:spPr>
      </p:pic>
      <p:pic>
        <p:nvPicPr>
          <p:cNvPr id="4" name="Picture 3" descr="rfL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0211" y="2087137"/>
            <a:ext cx="508989" cy="503663"/>
          </a:xfrm>
          <a:prstGeom prst="rect">
            <a:avLst/>
          </a:prstGeom>
        </p:spPr>
      </p:pic>
      <p:pic>
        <p:nvPicPr>
          <p:cNvPr id="5" name="Picture 4" descr="r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79" y="2025421"/>
            <a:ext cx="643772" cy="628879"/>
          </a:xfrm>
          <a:prstGeom prst="rect">
            <a:avLst/>
          </a:prstGeom>
        </p:spPr>
      </p:pic>
      <p:grpSp>
        <p:nvGrpSpPr>
          <p:cNvPr id="66" name="Group 65"/>
          <p:cNvGrpSpPr/>
          <p:nvPr/>
        </p:nvGrpSpPr>
        <p:grpSpPr>
          <a:xfrm>
            <a:off x="6240365" y="3819643"/>
            <a:ext cx="2779866" cy="792637"/>
            <a:chOff x="550072" y="3149901"/>
            <a:chExt cx="2779866" cy="792637"/>
          </a:xfrm>
        </p:grpSpPr>
        <p:sp>
          <p:nvSpPr>
            <p:cNvPr id="80" name="Rounded Rectangle 79"/>
            <p:cNvSpPr/>
            <p:nvPr/>
          </p:nvSpPr>
          <p:spPr>
            <a:xfrm>
              <a:off x="550072" y="3149901"/>
              <a:ext cx="27798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81" name="Picture 8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82" name="Picture 8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sp>
        <p:nvSpPr>
          <p:cNvPr id="89" name="TextBox 88"/>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90" name="TextBox 89"/>
          <p:cNvSpPr txBox="1"/>
          <p:nvPr/>
        </p:nvSpPr>
        <p:spPr>
          <a:xfrm>
            <a:off x="1945820" y="1749581"/>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sp>
        <p:nvSpPr>
          <p:cNvPr id="91" name="TextBox 90"/>
          <p:cNvSpPr txBox="1"/>
          <p:nvPr/>
        </p:nvSpPr>
        <p:spPr>
          <a:xfrm>
            <a:off x="3763289" y="1752395"/>
            <a:ext cx="1472436" cy="276999"/>
          </a:xfrm>
          <a:prstGeom prst="rect">
            <a:avLst/>
          </a:prstGeom>
          <a:noFill/>
        </p:spPr>
        <p:txBody>
          <a:bodyPr wrap="square" rtlCol="0">
            <a:spAutoFit/>
          </a:bodyPr>
          <a:lstStyle/>
          <a:p>
            <a:r>
              <a:rPr lang="en-US" sz="1200" i="1" dirty="0" smtClean="0"/>
              <a:t>L2: s=1</a:t>
            </a:r>
            <a:r>
              <a:rPr lang="en-US" sz="1200" dirty="0" smtClean="0"/>
              <a:t>,</a:t>
            </a:r>
            <a:r>
              <a:rPr lang="en-US" sz="1200" i="1" dirty="0" smtClean="0"/>
              <a:t> s’=1, r=5 </a:t>
            </a:r>
            <a:endParaRPr lang="en-US" sz="1200" i="1" dirty="0"/>
          </a:p>
        </p:txBody>
      </p:sp>
      <p:sp>
        <p:nvSpPr>
          <p:cNvPr id="92" name="TextBox 91"/>
          <p:cNvSpPr txBox="1"/>
          <p:nvPr/>
        </p:nvSpPr>
        <p:spPr>
          <a:xfrm>
            <a:off x="5515560" y="1751205"/>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s’=1, r=7 </a:t>
            </a:r>
            <a:endParaRPr lang="en-US" sz="1200" i="1" dirty="0"/>
          </a:p>
        </p:txBody>
      </p:sp>
      <p:sp>
        <p:nvSpPr>
          <p:cNvPr id="93" name="TextBox 92"/>
          <p:cNvSpPr txBox="1"/>
          <p:nvPr/>
        </p:nvSpPr>
        <p:spPr>
          <a:xfrm>
            <a:off x="7327339" y="1760139"/>
            <a:ext cx="1472436" cy="276999"/>
          </a:xfrm>
          <a:prstGeom prst="rect">
            <a:avLst/>
          </a:prstGeom>
          <a:noFill/>
        </p:spPr>
        <p:txBody>
          <a:bodyPr wrap="square" rtlCol="0">
            <a:spAutoFit/>
          </a:bodyPr>
          <a:lstStyle/>
          <a:p>
            <a:r>
              <a:rPr lang="en-US" sz="1200" i="1" dirty="0" smtClean="0"/>
              <a:t>L4: s=1</a:t>
            </a:r>
            <a:r>
              <a:rPr lang="en-US" sz="1200" dirty="0" smtClean="0"/>
              <a:t>,</a:t>
            </a:r>
            <a:r>
              <a:rPr lang="en-US" sz="1200" i="1" dirty="0" smtClean="0"/>
              <a:t> s’=1, r=9 </a:t>
            </a:r>
            <a:endParaRPr lang="en-US" sz="1200" i="1" dirty="0"/>
          </a:p>
        </p:txBody>
      </p:sp>
      <p:grpSp>
        <p:nvGrpSpPr>
          <p:cNvPr id="8" name="Group 7"/>
          <p:cNvGrpSpPr/>
          <p:nvPr/>
        </p:nvGrpSpPr>
        <p:grpSpPr>
          <a:xfrm>
            <a:off x="107318" y="3819652"/>
            <a:ext cx="3102109" cy="738522"/>
            <a:chOff x="107318" y="3819652"/>
            <a:chExt cx="3102109" cy="738522"/>
          </a:xfrm>
        </p:grpSpPr>
        <p:sp>
          <p:nvSpPr>
            <p:cNvPr id="87" name="Rounded Rectangle 86"/>
            <p:cNvSpPr/>
            <p:nvPr/>
          </p:nvSpPr>
          <p:spPr>
            <a:xfrm>
              <a:off x="107318" y="3819652"/>
              <a:ext cx="3102109" cy="738522"/>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1" i="0" u="none" strike="noStrike" kern="0" cap="none" spc="0" normalizeH="0" noProof="0" dirty="0" smtClean="0">
                  <a:ln>
                    <a:noFill/>
                  </a:ln>
                  <a:solidFill>
                    <a:sysClr val="windowText" lastClr="000000"/>
                  </a:solidFill>
                  <a:effectLst/>
                  <a:uLnTx/>
                  <a:uFillTx/>
                  <a:latin typeface="Calibri"/>
                  <a:ea typeface="+mn-ea"/>
                  <a:cs typeface="+mn-cs"/>
                </a:rPr>
                <a:t> </a:t>
              </a: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of receptive field </a:t>
              </a:r>
              <a:b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7" name="Picture 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56" y="3863382"/>
              <a:ext cx="2035128" cy="676250"/>
            </a:xfrm>
            <a:prstGeom prst="rect">
              <a:avLst/>
            </a:prstGeom>
          </p:spPr>
        </p:pic>
      </p:grpSp>
      <p:grpSp>
        <p:nvGrpSpPr>
          <p:cNvPr id="10" name="Group 9"/>
          <p:cNvGrpSpPr/>
          <p:nvPr/>
        </p:nvGrpSpPr>
        <p:grpSpPr>
          <a:xfrm>
            <a:off x="3464356" y="3891745"/>
            <a:ext cx="2550545" cy="530007"/>
            <a:chOff x="3464356" y="3891745"/>
            <a:chExt cx="2550545" cy="530007"/>
          </a:xfrm>
        </p:grpSpPr>
        <p:sp>
          <p:nvSpPr>
            <p:cNvPr id="84" name="Rounded Rectangle 83"/>
            <p:cNvSpPr/>
            <p:nvPr/>
          </p:nvSpPr>
          <p:spPr>
            <a:xfrm>
              <a:off x="3464356" y="3891745"/>
              <a:ext cx="2550545" cy="53000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9360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9" name="Picture 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0845" y="4138587"/>
              <a:ext cx="2311766" cy="249058"/>
            </a:xfrm>
            <a:prstGeom prst="rect">
              <a:avLst/>
            </a:prstGeom>
          </p:spPr>
        </p:pic>
      </p:grpSp>
    </p:spTree>
    <p:extLst>
      <p:ext uri="{BB962C8B-B14F-4D97-AF65-F5344CB8AC3E}">
        <p14:creationId xmlns:p14="http://schemas.microsoft.com/office/powerpoint/2010/main" val="88480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2780182691"/>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48" name="TextBox 47"/>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49" name="TextBox 48"/>
          <p:cNvSpPr txBox="1"/>
          <p:nvPr/>
        </p:nvSpPr>
        <p:spPr>
          <a:xfrm>
            <a:off x="1945820" y="1749581"/>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pic>
        <p:nvPicPr>
          <p:cNvPr id="35" name="Picture 34" descr="fms3x3ConvRf.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57104" y="1972757"/>
            <a:ext cx="9049258" cy="1814586"/>
          </a:xfrm>
          <a:prstGeom prst="rect">
            <a:avLst/>
          </a:prstGeom>
        </p:spPr>
      </p:pic>
      <p:pic>
        <p:nvPicPr>
          <p:cNvPr id="36" name="Picture 35" descr="wholeConv3x3.png"/>
          <p:cNvPicPr>
            <a:picLocks noChangeAspect="1"/>
          </p:cNvPicPr>
          <p:nvPr/>
        </p:nvPicPr>
        <p:blipFill rotWithShape="1">
          <a:blip r:embed="rId4" cstate="print">
            <a:alphaModFix/>
            <a:extLst>
              <a:ext uri="{28A0092B-C50C-407E-A947-70E740481C1C}">
                <a14:useLocalDpi xmlns:a14="http://schemas.microsoft.com/office/drawing/2010/main" val="0"/>
              </a:ext>
            </a:extLst>
          </a:blip>
          <a:srcRect r="60171"/>
          <a:stretch/>
        </p:blipFill>
        <p:spPr>
          <a:xfrm>
            <a:off x="107090" y="5064993"/>
            <a:ext cx="3570096" cy="1755377"/>
          </a:xfrm>
          <a:prstGeom prst="rect">
            <a:avLst/>
          </a:prstGeom>
        </p:spPr>
      </p:pic>
      <p:sp>
        <p:nvSpPr>
          <p:cNvPr id="45" name="TextBox 44"/>
          <p:cNvSpPr txBox="1"/>
          <p:nvPr/>
        </p:nvSpPr>
        <p:spPr>
          <a:xfrm>
            <a:off x="3763289" y="1752395"/>
            <a:ext cx="1472436" cy="276999"/>
          </a:xfrm>
          <a:prstGeom prst="rect">
            <a:avLst/>
          </a:prstGeom>
          <a:noFill/>
        </p:spPr>
        <p:txBody>
          <a:bodyPr wrap="square" rtlCol="0">
            <a:spAutoFit/>
          </a:bodyPr>
          <a:lstStyle/>
          <a:p>
            <a:r>
              <a:rPr lang="en-US" sz="1200" i="1" dirty="0" smtClean="0"/>
              <a:t>L2: s=1</a:t>
            </a:r>
            <a:r>
              <a:rPr lang="en-US" sz="1200" dirty="0" smtClean="0"/>
              <a:t>,</a:t>
            </a:r>
            <a:r>
              <a:rPr lang="en-US" sz="1200" i="1" dirty="0" smtClean="0"/>
              <a:t> s’=1, r=5 </a:t>
            </a:r>
            <a:endParaRPr lang="en-US" sz="1200" i="1" dirty="0"/>
          </a:p>
        </p:txBody>
      </p:sp>
      <p:sp>
        <p:nvSpPr>
          <p:cNvPr id="58" name="TextBox 57"/>
          <p:cNvSpPr txBox="1"/>
          <p:nvPr/>
        </p:nvSpPr>
        <p:spPr>
          <a:xfrm>
            <a:off x="5515560" y="1751205"/>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s’=1, r=7 </a:t>
            </a:r>
            <a:endParaRPr lang="en-US" sz="1200" i="1" dirty="0"/>
          </a:p>
        </p:txBody>
      </p:sp>
      <p:sp>
        <p:nvSpPr>
          <p:cNvPr id="59" name="TextBox 58"/>
          <p:cNvSpPr txBox="1"/>
          <p:nvPr/>
        </p:nvSpPr>
        <p:spPr>
          <a:xfrm>
            <a:off x="7327339" y="1760139"/>
            <a:ext cx="1472436" cy="276999"/>
          </a:xfrm>
          <a:prstGeom prst="rect">
            <a:avLst/>
          </a:prstGeom>
          <a:noFill/>
        </p:spPr>
        <p:txBody>
          <a:bodyPr wrap="square" rtlCol="0">
            <a:spAutoFit/>
          </a:bodyPr>
          <a:lstStyle/>
          <a:p>
            <a:r>
              <a:rPr lang="en-US" sz="1200" i="1" dirty="0" smtClean="0"/>
              <a:t>L4: s=1</a:t>
            </a:r>
            <a:r>
              <a:rPr lang="en-US" sz="1200" dirty="0" smtClean="0"/>
              <a:t>,</a:t>
            </a:r>
            <a:r>
              <a:rPr lang="en-US" sz="1200" i="1" dirty="0" smtClean="0"/>
              <a:t> s’=1, r=9 </a:t>
            </a:r>
            <a:endParaRPr lang="en-US" sz="1200" i="1" dirty="0"/>
          </a:p>
        </p:txBody>
      </p:sp>
      <p:sp>
        <p:nvSpPr>
          <p:cNvPr id="71" name="TextBox 70"/>
          <p:cNvSpPr txBox="1"/>
          <p:nvPr/>
        </p:nvSpPr>
        <p:spPr>
          <a:xfrm>
            <a:off x="121312" y="4787994"/>
            <a:ext cx="609468" cy="276999"/>
          </a:xfrm>
          <a:prstGeom prst="rect">
            <a:avLst/>
          </a:prstGeom>
          <a:noFill/>
        </p:spPr>
        <p:txBody>
          <a:bodyPr wrap="square" rtlCol="0">
            <a:spAutoFit/>
          </a:bodyPr>
          <a:lstStyle/>
          <a:p>
            <a:r>
              <a:rPr lang="en-US" sz="1200" dirty="0" smtClean="0"/>
              <a:t>Input</a:t>
            </a:r>
            <a:endParaRPr lang="en-US" sz="1200" dirty="0"/>
          </a:p>
        </p:txBody>
      </p:sp>
      <p:sp>
        <p:nvSpPr>
          <p:cNvPr id="72" name="TextBox 71"/>
          <p:cNvSpPr txBox="1"/>
          <p:nvPr/>
        </p:nvSpPr>
        <p:spPr>
          <a:xfrm>
            <a:off x="1959814" y="4794706"/>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pic>
        <p:nvPicPr>
          <p:cNvPr id="76" name="Picture 75"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40478" r="39979"/>
          <a:stretch/>
        </p:blipFill>
        <p:spPr>
          <a:xfrm>
            <a:off x="3726291" y="5056311"/>
            <a:ext cx="1756480" cy="1778000"/>
          </a:xfrm>
          <a:prstGeom prst="rect">
            <a:avLst/>
          </a:prstGeom>
        </p:spPr>
      </p:pic>
      <p:grpSp>
        <p:nvGrpSpPr>
          <p:cNvPr id="77" name="Group 76"/>
          <p:cNvGrpSpPr/>
          <p:nvPr/>
        </p:nvGrpSpPr>
        <p:grpSpPr>
          <a:xfrm>
            <a:off x="2006019" y="5148675"/>
            <a:ext cx="216549" cy="209548"/>
            <a:chOff x="102433" y="4403725"/>
            <a:chExt cx="216549" cy="209548"/>
          </a:xfrm>
        </p:grpSpPr>
        <p:sp>
          <p:nvSpPr>
            <p:cNvPr id="78" name="Rectangle 77"/>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Oval 78"/>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5" name="Oval 94"/>
          <p:cNvSpPr/>
          <p:nvPr/>
        </p:nvSpPr>
        <p:spPr>
          <a:xfrm>
            <a:off x="3883496" y="5224731"/>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732850" y="4793579"/>
            <a:ext cx="1472436" cy="276999"/>
          </a:xfrm>
          <a:prstGeom prst="rect">
            <a:avLst/>
          </a:prstGeom>
          <a:noFill/>
        </p:spPr>
        <p:txBody>
          <a:bodyPr wrap="square" rtlCol="0">
            <a:spAutoFit/>
          </a:bodyPr>
          <a:lstStyle/>
          <a:p>
            <a:r>
              <a:rPr lang="en-US" sz="1200" i="1" dirty="0" smtClean="0"/>
              <a:t>L2: s=2</a:t>
            </a:r>
            <a:r>
              <a:rPr lang="en-US" sz="1200" dirty="0" smtClean="0"/>
              <a:t>,</a:t>
            </a:r>
            <a:r>
              <a:rPr lang="en-US" sz="1200" i="1" dirty="0" smtClean="0"/>
              <a:t> s’=2, r=5 </a:t>
            </a:r>
            <a:endParaRPr lang="en-US" sz="1200" i="1" dirty="0"/>
          </a:p>
        </p:txBody>
      </p:sp>
      <p:sp>
        <p:nvSpPr>
          <p:cNvPr id="122" name="Oval 121"/>
          <p:cNvSpPr/>
          <p:nvPr/>
        </p:nvSpPr>
        <p:spPr>
          <a:xfrm>
            <a:off x="3889653" y="535404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3" name="Group 122"/>
          <p:cNvGrpSpPr/>
          <p:nvPr/>
        </p:nvGrpSpPr>
        <p:grpSpPr>
          <a:xfrm>
            <a:off x="2006019" y="5280869"/>
            <a:ext cx="216549" cy="209548"/>
            <a:chOff x="102433" y="4403725"/>
            <a:chExt cx="216549" cy="209548"/>
          </a:xfrm>
        </p:grpSpPr>
        <p:sp>
          <p:nvSpPr>
            <p:cNvPr id="124" name="Rectangle 123"/>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5" name="Oval 124"/>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09855" y="5067049"/>
            <a:ext cx="3773641" cy="369257"/>
            <a:chOff x="109855" y="5067049"/>
            <a:chExt cx="3773641" cy="369257"/>
          </a:xfrm>
        </p:grpSpPr>
        <p:pic>
          <p:nvPicPr>
            <p:cNvPr id="4" name="Picture 3"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6" name="Straight Connector 5"/>
            <p:cNvCxnSpPr>
              <a:endCxn id="95" idx="2"/>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a:endCxn id="95" idx="2"/>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113383" y="5203459"/>
            <a:ext cx="3773641" cy="369257"/>
            <a:chOff x="109855" y="5067049"/>
            <a:chExt cx="3773641" cy="369257"/>
          </a:xfrm>
        </p:grpSpPr>
        <p:pic>
          <p:nvPicPr>
            <p:cNvPr id="129" name="Picture 128"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0" name="Straight Connector 129"/>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32" name="Right Bracket 131"/>
          <p:cNvSpPr/>
          <p:nvPr/>
        </p:nvSpPr>
        <p:spPr>
          <a:xfrm rot="16200000">
            <a:off x="4537636" y="4624256"/>
            <a:ext cx="107134" cy="308905"/>
          </a:xfrm>
          <a:prstGeom prst="rightBracket">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Right Bracket 89"/>
          <p:cNvSpPr/>
          <p:nvPr/>
        </p:nvSpPr>
        <p:spPr>
          <a:xfrm rot="16200000">
            <a:off x="4154643" y="4631963"/>
            <a:ext cx="108152" cy="294514"/>
          </a:xfrm>
          <a:prstGeom prst="rightBracket">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Right Bracket 90"/>
          <p:cNvSpPr/>
          <p:nvPr/>
        </p:nvSpPr>
        <p:spPr>
          <a:xfrm>
            <a:off x="719036" y="5095035"/>
            <a:ext cx="108142" cy="98592"/>
          </a:xfrm>
          <a:prstGeom prst="rightBracket">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Right Bracket 91"/>
          <p:cNvSpPr/>
          <p:nvPr/>
        </p:nvSpPr>
        <p:spPr>
          <a:xfrm>
            <a:off x="4061462" y="5263406"/>
            <a:ext cx="108142" cy="98592"/>
          </a:xfrm>
          <a:prstGeom prst="rightBracket">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0" name="Group 99"/>
          <p:cNvGrpSpPr/>
          <p:nvPr/>
        </p:nvGrpSpPr>
        <p:grpSpPr>
          <a:xfrm>
            <a:off x="6240365" y="3819643"/>
            <a:ext cx="2779866" cy="792637"/>
            <a:chOff x="550072" y="3149901"/>
            <a:chExt cx="2779866" cy="792637"/>
          </a:xfrm>
        </p:grpSpPr>
        <p:sp>
          <p:nvSpPr>
            <p:cNvPr id="101" name="Rounded Rectangle 100"/>
            <p:cNvSpPr/>
            <p:nvPr/>
          </p:nvSpPr>
          <p:spPr>
            <a:xfrm>
              <a:off x="550072" y="3149901"/>
              <a:ext cx="27798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102" name="Picture 10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103" name="Picture 10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sp>
        <p:nvSpPr>
          <p:cNvPr id="133" name="Right Bracket 132"/>
          <p:cNvSpPr/>
          <p:nvPr/>
        </p:nvSpPr>
        <p:spPr>
          <a:xfrm>
            <a:off x="2242438" y="5273651"/>
            <a:ext cx="108142" cy="98592"/>
          </a:xfrm>
          <a:prstGeom prst="rightBracket">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4" name="Group 133"/>
          <p:cNvGrpSpPr/>
          <p:nvPr/>
        </p:nvGrpSpPr>
        <p:grpSpPr>
          <a:xfrm>
            <a:off x="107318" y="3819652"/>
            <a:ext cx="3102109" cy="738522"/>
            <a:chOff x="107318" y="3819652"/>
            <a:chExt cx="3102109" cy="738522"/>
          </a:xfrm>
        </p:grpSpPr>
        <p:sp>
          <p:nvSpPr>
            <p:cNvPr id="135" name="Rounded Rectangle 134"/>
            <p:cNvSpPr/>
            <p:nvPr/>
          </p:nvSpPr>
          <p:spPr>
            <a:xfrm>
              <a:off x="107318" y="3819652"/>
              <a:ext cx="3102109" cy="738522"/>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1" i="0" u="none" strike="noStrike" kern="0" cap="none" spc="0" normalizeH="0" noProof="0" dirty="0" smtClean="0">
                  <a:ln>
                    <a:noFill/>
                  </a:ln>
                  <a:solidFill>
                    <a:sysClr val="windowText" lastClr="000000"/>
                  </a:solidFill>
                  <a:effectLst/>
                  <a:uLnTx/>
                  <a:uFillTx/>
                  <a:latin typeface="Calibri"/>
                  <a:ea typeface="+mn-ea"/>
                  <a:cs typeface="+mn-cs"/>
                </a:rPr>
                <a:t> </a:t>
              </a: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of receptive field </a:t>
              </a:r>
              <a:b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36" name="Picture 13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56" y="3863382"/>
              <a:ext cx="2035128" cy="676250"/>
            </a:xfrm>
            <a:prstGeom prst="rect">
              <a:avLst/>
            </a:prstGeom>
          </p:spPr>
        </p:pic>
      </p:grpSp>
      <p:grpSp>
        <p:nvGrpSpPr>
          <p:cNvPr id="137" name="Group 136"/>
          <p:cNvGrpSpPr/>
          <p:nvPr/>
        </p:nvGrpSpPr>
        <p:grpSpPr>
          <a:xfrm>
            <a:off x="3464356" y="3891745"/>
            <a:ext cx="2550545" cy="530007"/>
            <a:chOff x="3464356" y="3891745"/>
            <a:chExt cx="2550545" cy="530007"/>
          </a:xfrm>
        </p:grpSpPr>
        <p:sp>
          <p:nvSpPr>
            <p:cNvPr id="138" name="Rounded Rectangle 137"/>
            <p:cNvSpPr/>
            <p:nvPr/>
          </p:nvSpPr>
          <p:spPr>
            <a:xfrm>
              <a:off x="3464356" y="3891745"/>
              <a:ext cx="2550545" cy="53000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9360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39" name="Picture 13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0845" y="4138587"/>
              <a:ext cx="2311766" cy="249058"/>
            </a:xfrm>
            <a:prstGeom prst="rect">
              <a:avLst/>
            </a:prstGeom>
          </p:spPr>
        </p:pic>
      </p:grpSp>
    </p:spTree>
    <p:extLst>
      <p:ext uri="{BB962C8B-B14F-4D97-AF65-F5344CB8AC3E}">
        <p14:creationId xmlns:p14="http://schemas.microsoft.com/office/powerpoint/2010/main" val="22190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par>
                                <p:cTn id="8" presetID="9"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dissolve">
                                      <p:cBhvr>
                                        <p:cTn id="10" dur="500"/>
                                        <p:tgtEl>
                                          <p:spTgt spid="1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dissolve">
                                      <p:cBhvr>
                                        <p:cTn id="13" dur="500"/>
                                        <p:tgtEl>
                                          <p:spTgt spid="13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dissolve">
                                      <p:cBhvr>
                                        <p:cTn id="18" dur="500"/>
                                        <p:tgtEl>
                                          <p:spTgt spid="12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dissolve">
                                      <p:cBhvr>
                                        <p:cTn id="21" dur="500"/>
                                        <p:tgtEl>
                                          <p:spTgt spid="9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dissolve">
                                      <p:cBhvr>
                                        <p:cTn id="24" dur="500"/>
                                        <p:tgtEl>
                                          <p:spTgt spid="9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dissolve">
                                      <p:cBhvr>
                                        <p:cTn id="2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32" grpId="0" animBg="1"/>
      <p:bldP spid="91" grpId="0" animBg="1"/>
      <p:bldP spid="92" grpId="0" animBg="1"/>
      <p:bldP spid="1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2890833097"/>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48" name="TextBox 47"/>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49" name="TextBox 48"/>
          <p:cNvSpPr txBox="1"/>
          <p:nvPr/>
        </p:nvSpPr>
        <p:spPr>
          <a:xfrm>
            <a:off x="1945820" y="1749581"/>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pic>
        <p:nvPicPr>
          <p:cNvPr id="35" name="Picture 34" descr="fms3x3ConvRf.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57104" y="1972757"/>
            <a:ext cx="9049258" cy="1814586"/>
          </a:xfrm>
          <a:prstGeom prst="rect">
            <a:avLst/>
          </a:prstGeom>
        </p:spPr>
      </p:pic>
      <p:pic>
        <p:nvPicPr>
          <p:cNvPr id="36" name="Picture 35" descr="wholeConv3x3.png"/>
          <p:cNvPicPr>
            <a:picLocks noChangeAspect="1"/>
          </p:cNvPicPr>
          <p:nvPr/>
        </p:nvPicPr>
        <p:blipFill rotWithShape="1">
          <a:blip r:embed="rId4" cstate="print">
            <a:alphaModFix/>
            <a:extLst>
              <a:ext uri="{28A0092B-C50C-407E-A947-70E740481C1C}">
                <a14:useLocalDpi xmlns:a14="http://schemas.microsoft.com/office/drawing/2010/main" val="0"/>
              </a:ext>
            </a:extLst>
          </a:blip>
          <a:srcRect r="60171"/>
          <a:stretch/>
        </p:blipFill>
        <p:spPr>
          <a:xfrm>
            <a:off x="107090" y="5064993"/>
            <a:ext cx="3570096" cy="1755377"/>
          </a:xfrm>
          <a:prstGeom prst="rect">
            <a:avLst/>
          </a:prstGeom>
        </p:spPr>
      </p:pic>
      <p:sp>
        <p:nvSpPr>
          <p:cNvPr id="45" name="TextBox 44"/>
          <p:cNvSpPr txBox="1"/>
          <p:nvPr/>
        </p:nvSpPr>
        <p:spPr>
          <a:xfrm>
            <a:off x="3763289" y="1752395"/>
            <a:ext cx="1472436" cy="276999"/>
          </a:xfrm>
          <a:prstGeom prst="rect">
            <a:avLst/>
          </a:prstGeom>
          <a:noFill/>
        </p:spPr>
        <p:txBody>
          <a:bodyPr wrap="square" rtlCol="0">
            <a:spAutoFit/>
          </a:bodyPr>
          <a:lstStyle/>
          <a:p>
            <a:r>
              <a:rPr lang="en-US" sz="1200" i="1" dirty="0" smtClean="0"/>
              <a:t>L2: s=1</a:t>
            </a:r>
            <a:r>
              <a:rPr lang="en-US" sz="1200" dirty="0" smtClean="0"/>
              <a:t>,</a:t>
            </a:r>
            <a:r>
              <a:rPr lang="en-US" sz="1200" i="1" dirty="0" smtClean="0"/>
              <a:t> s’=1, r=5 </a:t>
            </a:r>
            <a:endParaRPr lang="en-US" sz="1200" i="1" dirty="0"/>
          </a:p>
        </p:txBody>
      </p:sp>
      <p:sp>
        <p:nvSpPr>
          <p:cNvPr id="58" name="TextBox 57"/>
          <p:cNvSpPr txBox="1"/>
          <p:nvPr/>
        </p:nvSpPr>
        <p:spPr>
          <a:xfrm>
            <a:off x="5515560" y="1751205"/>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s’=1, r=7 </a:t>
            </a:r>
            <a:endParaRPr lang="en-US" sz="1200" i="1" dirty="0"/>
          </a:p>
        </p:txBody>
      </p:sp>
      <p:sp>
        <p:nvSpPr>
          <p:cNvPr id="59" name="TextBox 58"/>
          <p:cNvSpPr txBox="1"/>
          <p:nvPr/>
        </p:nvSpPr>
        <p:spPr>
          <a:xfrm>
            <a:off x="7327339" y="1760139"/>
            <a:ext cx="1472436" cy="276999"/>
          </a:xfrm>
          <a:prstGeom prst="rect">
            <a:avLst/>
          </a:prstGeom>
          <a:noFill/>
        </p:spPr>
        <p:txBody>
          <a:bodyPr wrap="square" rtlCol="0">
            <a:spAutoFit/>
          </a:bodyPr>
          <a:lstStyle/>
          <a:p>
            <a:r>
              <a:rPr lang="en-US" sz="1200" i="1" dirty="0" smtClean="0"/>
              <a:t>L4: s=1</a:t>
            </a:r>
            <a:r>
              <a:rPr lang="en-US" sz="1200" dirty="0" smtClean="0"/>
              <a:t>,</a:t>
            </a:r>
            <a:r>
              <a:rPr lang="en-US" sz="1200" i="1" dirty="0" smtClean="0"/>
              <a:t> s’=1, r=9 </a:t>
            </a:r>
            <a:endParaRPr lang="en-US" sz="1200" i="1" dirty="0"/>
          </a:p>
        </p:txBody>
      </p:sp>
      <p:sp>
        <p:nvSpPr>
          <p:cNvPr id="71" name="TextBox 70"/>
          <p:cNvSpPr txBox="1"/>
          <p:nvPr/>
        </p:nvSpPr>
        <p:spPr>
          <a:xfrm>
            <a:off x="121312" y="4787994"/>
            <a:ext cx="609468" cy="276999"/>
          </a:xfrm>
          <a:prstGeom prst="rect">
            <a:avLst/>
          </a:prstGeom>
          <a:noFill/>
        </p:spPr>
        <p:txBody>
          <a:bodyPr wrap="square" rtlCol="0">
            <a:spAutoFit/>
          </a:bodyPr>
          <a:lstStyle/>
          <a:p>
            <a:r>
              <a:rPr lang="en-US" sz="1200" dirty="0" smtClean="0"/>
              <a:t>Input</a:t>
            </a:r>
            <a:endParaRPr lang="en-US" sz="1200" dirty="0"/>
          </a:p>
        </p:txBody>
      </p:sp>
      <p:sp>
        <p:nvSpPr>
          <p:cNvPr id="72" name="TextBox 71"/>
          <p:cNvSpPr txBox="1"/>
          <p:nvPr/>
        </p:nvSpPr>
        <p:spPr>
          <a:xfrm>
            <a:off x="1959814" y="4794706"/>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pic>
        <p:nvPicPr>
          <p:cNvPr id="76" name="Picture 75"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40478" r="39979"/>
          <a:stretch/>
        </p:blipFill>
        <p:spPr>
          <a:xfrm>
            <a:off x="3726291" y="5056311"/>
            <a:ext cx="1756480" cy="1778000"/>
          </a:xfrm>
          <a:prstGeom prst="rect">
            <a:avLst/>
          </a:prstGeom>
        </p:spPr>
      </p:pic>
      <p:grpSp>
        <p:nvGrpSpPr>
          <p:cNvPr id="77" name="Group 76"/>
          <p:cNvGrpSpPr/>
          <p:nvPr/>
        </p:nvGrpSpPr>
        <p:grpSpPr>
          <a:xfrm>
            <a:off x="2006019" y="5148675"/>
            <a:ext cx="216549" cy="209548"/>
            <a:chOff x="102433" y="4403725"/>
            <a:chExt cx="216549" cy="209548"/>
          </a:xfrm>
        </p:grpSpPr>
        <p:sp>
          <p:nvSpPr>
            <p:cNvPr id="78" name="Rectangle 77"/>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Oval 78"/>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5" name="Oval 94"/>
          <p:cNvSpPr/>
          <p:nvPr/>
        </p:nvSpPr>
        <p:spPr>
          <a:xfrm>
            <a:off x="3883496" y="5224731"/>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732850" y="4793579"/>
            <a:ext cx="1472436" cy="276999"/>
          </a:xfrm>
          <a:prstGeom prst="rect">
            <a:avLst/>
          </a:prstGeom>
          <a:noFill/>
        </p:spPr>
        <p:txBody>
          <a:bodyPr wrap="square" rtlCol="0">
            <a:spAutoFit/>
          </a:bodyPr>
          <a:lstStyle/>
          <a:p>
            <a:r>
              <a:rPr lang="en-US" sz="1200" i="1" dirty="0" smtClean="0"/>
              <a:t>L2: s=2</a:t>
            </a:r>
            <a:r>
              <a:rPr lang="en-US" sz="1200" dirty="0" smtClean="0"/>
              <a:t>,</a:t>
            </a:r>
            <a:r>
              <a:rPr lang="en-US" sz="1200" i="1" dirty="0" smtClean="0"/>
              <a:t> s’=2, r=5 </a:t>
            </a:r>
            <a:endParaRPr lang="en-US" sz="1200" i="1" dirty="0"/>
          </a:p>
        </p:txBody>
      </p:sp>
      <p:sp>
        <p:nvSpPr>
          <p:cNvPr id="122" name="Oval 121"/>
          <p:cNvSpPr/>
          <p:nvPr/>
        </p:nvSpPr>
        <p:spPr>
          <a:xfrm>
            <a:off x="3889653" y="535404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3" name="Group 122"/>
          <p:cNvGrpSpPr/>
          <p:nvPr/>
        </p:nvGrpSpPr>
        <p:grpSpPr>
          <a:xfrm>
            <a:off x="2006019" y="5280869"/>
            <a:ext cx="216549" cy="209548"/>
            <a:chOff x="102433" y="4403725"/>
            <a:chExt cx="216549" cy="209548"/>
          </a:xfrm>
        </p:grpSpPr>
        <p:sp>
          <p:nvSpPr>
            <p:cNvPr id="124" name="Rectangle 123"/>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5" name="Oval 124"/>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09855" y="5067049"/>
            <a:ext cx="3773641" cy="369257"/>
            <a:chOff x="109855" y="5067049"/>
            <a:chExt cx="3773641" cy="369257"/>
          </a:xfrm>
        </p:grpSpPr>
        <p:pic>
          <p:nvPicPr>
            <p:cNvPr id="4" name="Picture 3"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6" name="Straight Connector 5"/>
            <p:cNvCxnSpPr>
              <a:endCxn id="95" idx="2"/>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a:endCxn id="95" idx="2"/>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113383" y="5203459"/>
            <a:ext cx="3773641" cy="369257"/>
            <a:chOff x="109855" y="5067049"/>
            <a:chExt cx="3773641" cy="369257"/>
          </a:xfrm>
        </p:grpSpPr>
        <p:pic>
          <p:nvPicPr>
            <p:cNvPr id="129" name="Picture 128"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0" name="Straight Connector 129"/>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89" name="TextBox 88"/>
          <p:cNvSpPr txBox="1"/>
          <p:nvPr/>
        </p:nvSpPr>
        <p:spPr>
          <a:xfrm>
            <a:off x="5581948" y="4791249"/>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s’=2, r=9 </a:t>
            </a:r>
            <a:endParaRPr lang="en-US" sz="1200" i="1" dirty="0"/>
          </a:p>
        </p:txBody>
      </p:sp>
      <p:pic>
        <p:nvPicPr>
          <p:cNvPr id="93" name="Picture 92"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60039" r="20271"/>
          <a:stretch/>
        </p:blipFill>
        <p:spPr>
          <a:xfrm>
            <a:off x="5487372" y="5055146"/>
            <a:ext cx="1769763" cy="1778000"/>
          </a:xfrm>
          <a:prstGeom prst="rect">
            <a:avLst/>
          </a:prstGeom>
        </p:spPr>
      </p:pic>
      <p:grpSp>
        <p:nvGrpSpPr>
          <p:cNvPr id="13" name="Group 12"/>
          <p:cNvGrpSpPr/>
          <p:nvPr/>
        </p:nvGrpSpPr>
        <p:grpSpPr>
          <a:xfrm>
            <a:off x="387323" y="5337631"/>
            <a:ext cx="3827853" cy="369257"/>
            <a:chOff x="387323" y="5337631"/>
            <a:chExt cx="3827853" cy="369257"/>
          </a:xfrm>
        </p:grpSpPr>
        <p:sp>
          <p:nvSpPr>
            <p:cNvPr id="135" name="Oval 134"/>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6" name="Group 135"/>
            <p:cNvGrpSpPr/>
            <p:nvPr/>
          </p:nvGrpSpPr>
          <p:grpSpPr>
            <a:xfrm>
              <a:off x="387323" y="5337631"/>
              <a:ext cx="3773641" cy="369257"/>
              <a:chOff x="109855" y="5067049"/>
              <a:chExt cx="3773641" cy="369257"/>
            </a:xfrm>
          </p:grpSpPr>
          <p:pic>
            <p:nvPicPr>
              <p:cNvPr id="137" name="Picture 136"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8" name="Straight Connector 137"/>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40" name="Rectangle 139"/>
          <p:cNvSpPr/>
          <p:nvPr/>
        </p:nvSpPr>
        <p:spPr>
          <a:xfrm>
            <a:off x="129938" y="5078769"/>
            <a:ext cx="623700" cy="622673"/>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2" name="Group 11"/>
          <p:cNvGrpSpPr/>
          <p:nvPr/>
        </p:nvGrpSpPr>
        <p:grpSpPr>
          <a:xfrm>
            <a:off x="3868726" y="5205632"/>
            <a:ext cx="1977954" cy="350885"/>
            <a:chOff x="3868726" y="5205632"/>
            <a:chExt cx="1977954" cy="350885"/>
          </a:xfrm>
        </p:grpSpPr>
        <p:grpSp>
          <p:nvGrpSpPr>
            <p:cNvPr id="94" name="Group 93"/>
            <p:cNvGrpSpPr/>
            <p:nvPr/>
          </p:nvGrpSpPr>
          <p:grpSpPr>
            <a:xfrm>
              <a:off x="3868726" y="5215109"/>
              <a:ext cx="364681" cy="341408"/>
              <a:chOff x="29668" y="4337575"/>
              <a:chExt cx="364681" cy="341408"/>
            </a:xfrm>
          </p:grpSpPr>
          <p:sp>
            <p:nvSpPr>
              <p:cNvPr id="96" name="Rectangle 95"/>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7" name="Oval 96"/>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2" name="Oval 101"/>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a:endCxn id="102"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endCxn id="102"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6240365" y="3819643"/>
            <a:ext cx="2779866" cy="792637"/>
            <a:chOff x="550072" y="3149901"/>
            <a:chExt cx="2779866" cy="792637"/>
          </a:xfrm>
        </p:grpSpPr>
        <p:sp>
          <p:nvSpPr>
            <p:cNvPr id="99" name="Rounded Rectangle 98"/>
            <p:cNvSpPr/>
            <p:nvPr/>
          </p:nvSpPr>
          <p:spPr>
            <a:xfrm>
              <a:off x="550072" y="3149901"/>
              <a:ext cx="27798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100" name="Picture 9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101" name="Picture 10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grpSp>
        <p:nvGrpSpPr>
          <p:cNvPr id="106" name="Group 105"/>
          <p:cNvGrpSpPr/>
          <p:nvPr/>
        </p:nvGrpSpPr>
        <p:grpSpPr>
          <a:xfrm>
            <a:off x="107318" y="3819652"/>
            <a:ext cx="3102109" cy="738522"/>
            <a:chOff x="107318" y="3819652"/>
            <a:chExt cx="3102109" cy="738522"/>
          </a:xfrm>
        </p:grpSpPr>
        <p:sp>
          <p:nvSpPr>
            <p:cNvPr id="132" name="Rounded Rectangle 131"/>
            <p:cNvSpPr/>
            <p:nvPr/>
          </p:nvSpPr>
          <p:spPr>
            <a:xfrm>
              <a:off x="107318" y="3819652"/>
              <a:ext cx="3102109" cy="738522"/>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1" i="0" u="none" strike="noStrike" kern="0" cap="none" spc="0" normalizeH="0" noProof="0" dirty="0" smtClean="0">
                  <a:ln>
                    <a:noFill/>
                  </a:ln>
                  <a:solidFill>
                    <a:sysClr val="windowText" lastClr="000000"/>
                  </a:solidFill>
                  <a:effectLst/>
                  <a:uLnTx/>
                  <a:uFillTx/>
                  <a:latin typeface="Calibri"/>
                  <a:ea typeface="+mn-ea"/>
                  <a:cs typeface="+mn-cs"/>
                </a:rPr>
                <a:t> </a:t>
              </a: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of receptive field </a:t>
              </a:r>
              <a:b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33" name="Picture 13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56" y="3863382"/>
              <a:ext cx="2035128" cy="676250"/>
            </a:xfrm>
            <a:prstGeom prst="rect">
              <a:avLst/>
            </a:prstGeom>
          </p:spPr>
        </p:pic>
      </p:grpSp>
      <p:grpSp>
        <p:nvGrpSpPr>
          <p:cNvPr id="134" name="Group 133"/>
          <p:cNvGrpSpPr/>
          <p:nvPr/>
        </p:nvGrpSpPr>
        <p:grpSpPr>
          <a:xfrm>
            <a:off x="3464356" y="3891745"/>
            <a:ext cx="2550545" cy="530007"/>
            <a:chOff x="3464356" y="3891745"/>
            <a:chExt cx="2550545" cy="530007"/>
          </a:xfrm>
        </p:grpSpPr>
        <p:sp>
          <p:nvSpPr>
            <p:cNvPr id="143" name="Rounded Rectangle 142"/>
            <p:cNvSpPr/>
            <p:nvPr/>
          </p:nvSpPr>
          <p:spPr>
            <a:xfrm>
              <a:off x="3464356" y="3891745"/>
              <a:ext cx="2550545" cy="53000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9360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44" name="Picture 14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0845" y="4138587"/>
              <a:ext cx="2311766" cy="249058"/>
            </a:xfrm>
            <a:prstGeom prst="rect">
              <a:avLst/>
            </a:prstGeom>
          </p:spPr>
        </p:pic>
      </p:grpSp>
    </p:spTree>
    <p:extLst>
      <p:ext uri="{BB962C8B-B14F-4D97-AF65-F5344CB8AC3E}">
        <p14:creationId xmlns:p14="http://schemas.microsoft.com/office/powerpoint/2010/main" val="69370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dissolv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dissolve">
                                      <p:cBhvr>
                                        <p:cTn id="22"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928710015"/>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48" name="TextBox 47"/>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49" name="TextBox 48"/>
          <p:cNvSpPr txBox="1"/>
          <p:nvPr/>
        </p:nvSpPr>
        <p:spPr>
          <a:xfrm>
            <a:off x="1945820" y="1749581"/>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pic>
        <p:nvPicPr>
          <p:cNvPr id="35" name="Picture 34" descr="fms3x3ConvRf.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57104" y="1972757"/>
            <a:ext cx="9049258" cy="1814586"/>
          </a:xfrm>
          <a:prstGeom prst="rect">
            <a:avLst/>
          </a:prstGeom>
        </p:spPr>
      </p:pic>
      <p:pic>
        <p:nvPicPr>
          <p:cNvPr id="36" name="Picture 35" descr="wholeConv3x3.png"/>
          <p:cNvPicPr>
            <a:picLocks noChangeAspect="1"/>
          </p:cNvPicPr>
          <p:nvPr/>
        </p:nvPicPr>
        <p:blipFill rotWithShape="1">
          <a:blip r:embed="rId4" cstate="print">
            <a:alphaModFix/>
            <a:extLst>
              <a:ext uri="{28A0092B-C50C-407E-A947-70E740481C1C}">
                <a14:useLocalDpi xmlns:a14="http://schemas.microsoft.com/office/drawing/2010/main" val="0"/>
              </a:ext>
            </a:extLst>
          </a:blip>
          <a:srcRect r="60171"/>
          <a:stretch/>
        </p:blipFill>
        <p:spPr>
          <a:xfrm>
            <a:off x="107090" y="5064993"/>
            <a:ext cx="3570096" cy="1755377"/>
          </a:xfrm>
          <a:prstGeom prst="rect">
            <a:avLst/>
          </a:prstGeom>
        </p:spPr>
      </p:pic>
      <p:sp>
        <p:nvSpPr>
          <p:cNvPr id="45" name="TextBox 44"/>
          <p:cNvSpPr txBox="1"/>
          <p:nvPr/>
        </p:nvSpPr>
        <p:spPr>
          <a:xfrm>
            <a:off x="3763289" y="1752395"/>
            <a:ext cx="1472436" cy="276999"/>
          </a:xfrm>
          <a:prstGeom prst="rect">
            <a:avLst/>
          </a:prstGeom>
          <a:noFill/>
        </p:spPr>
        <p:txBody>
          <a:bodyPr wrap="square" rtlCol="0">
            <a:spAutoFit/>
          </a:bodyPr>
          <a:lstStyle/>
          <a:p>
            <a:r>
              <a:rPr lang="en-US" sz="1200" i="1" dirty="0" smtClean="0"/>
              <a:t>L2: s=1</a:t>
            </a:r>
            <a:r>
              <a:rPr lang="en-US" sz="1200" dirty="0" smtClean="0"/>
              <a:t>,</a:t>
            </a:r>
            <a:r>
              <a:rPr lang="en-US" sz="1200" i="1" dirty="0" smtClean="0"/>
              <a:t> s’=1, r=5 </a:t>
            </a:r>
            <a:endParaRPr lang="en-US" sz="1200" i="1" dirty="0"/>
          </a:p>
        </p:txBody>
      </p:sp>
      <p:sp>
        <p:nvSpPr>
          <p:cNvPr id="58" name="TextBox 57"/>
          <p:cNvSpPr txBox="1"/>
          <p:nvPr/>
        </p:nvSpPr>
        <p:spPr>
          <a:xfrm>
            <a:off x="5515560" y="1751205"/>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s’=1, r=7 </a:t>
            </a:r>
            <a:endParaRPr lang="en-US" sz="1200" i="1" dirty="0"/>
          </a:p>
        </p:txBody>
      </p:sp>
      <p:sp>
        <p:nvSpPr>
          <p:cNvPr id="59" name="TextBox 58"/>
          <p:cNvSpPr txBox="1"/>
          <p:nvPr/>
        </p:nvSpPr>
        <p:spPr>
          <a:xfrm>
            <a:off x="7327339" y="1760139"/>
            <a:ext cx="1472436" cy="276999"/>
          </a:xfrm>
          <a:prstGeom prst="rect">
            <a:avLst/>
          </a:prstGeom>
          <a:noFill/>
        </p:spPr>
        <p:txBody>
          <a:bodyPr wrap="square" rtlCol="0">
            <a:spAutoFit/>
          </a:bodyPr>
          <a:lstStyle/>
          <a:p>
            <a:r>
              <a:rPr lang="en-US" sz="1200" i="1" dirty="0" smtClean="0"/>
              <a:t>L4: s=1</a:t>
            </a:r>
            <a:r>
              <a:rPr lang="en-US" sz="1200" dirty="0" smtClean="0"/>
              <a:t>,</a:t>
            </a:r>
            <a:r>
              <a:rPr lang="en-US" sz="1200" i="1" dirty="0" smtClean="0"/>
              <a:t> s’=1, r=9 </a:t>
            </a:r>
            <a:endParaRPr lang="en-US" sz="1200" i="1" dirty="0"/>
          </a:p>
        </p:txBody>
      </p:sp>
      <p:sp>
        <p:nvSpPr>
          <p:cNvPr id="71" name="TextBox 70"/>
          <p:cNvSpPr txBox="1"/>
          <p:nvPr/>
        </p:nvSpPr>
        <p:spPr>
          <a:xfrm>
            <a:off x="121312" y="4787994"/>
            <a:ext cx="609468" cy="276999"/>
          </a:xfrm>
          <a:prstGeom prst="rect">
            <a:avLst/>
          </a:prstGeom>
          <a:noFill/>
        </p:spPr>
        <p:txBody>
          <a:bodyPr wrap="square" rtlCol="0">
            <a:spAutoFit/>
          </a:bodyPr>
          <a:lstStyle/>
          <a:p>
            <a:r>
              <a:rPr lang="en-US" sz="1200" dirty="0" smtClean="0"/>
              <a:t>Input</a:t>
            </a:r>
            <a:endParaRPr lang="en-US" sz="1200" dirty="0"/>
          </a:p>
        </p:txBody>
      </p:sp>
      <p:sp>
        <p:nvSpPr>
          <p:cNvPr id="72" name="TextBox 71"/>
          <p:cNvSpPr txBox="1"/>
          <p:nvPr/>
        </p:nvSpPr>
        <p:spPr>
          <a:xfrm>
            <a:off x="1959814" y="4794706"/>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pic>
        <p:nvPicPr>
          <p:cNvPr id="76" name="Picture 75"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40478" r="39979"/>
          <a:stretch/>
        </p:blipFill>
        <p:spPr>
          <a:xfrm>
            <a:off x="3726291" y="5056311"/>
            <a:ext cx="1756480" cy="1778000"/>
          </a:xfrm>
          <a:prstGeom prst="rect">
            <a:avLst/>
          </a:prstGeom>
        </p:spPr>
      </p:pic>
      <p:grpSp>
        <p:nvGrpSpPr>
          <p:cNvPr id="77" name="Group 76"/>
          <p:cNvGrpSpPr/>
          <p:nvPr/>
        </p:nvGrpSpPr>
        <p:grpSpPr>
          <a:xfrm>
            <a:off x="2006019" y="5148675"/>
            <a:ext cx="216549" cy="209548"/>
            <a:chOff x="102433" y="4403725"/>
            <a:chExt cx="216549" cy="209548"/>
          </a:xfrm>
        </p:grpSpPr>
        <p:sp>
          <p:nvSpPr>
            <p:cNvPr id="78" name="Rectangle 77"/>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Oval 78"/>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5" name="Oval 94"/>
          <p:cNvSpPr/>
          <p:nvPr/>
        </p:nvSpPr>
        <p:spPr>
          <a:xfrm>
            <a:off x="3883496" y="5224731"/>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732850" y="4793579"/>
            <a:ext cx="1472436" cy="276999"/>
          </a:xfrm>
          <a:prstGeom prst="rect">
            <a:avLst/>
          </a:prstGeom>
          <a:noFill/>
        </p:spPr>
        <p:txBody>
          <a:bodyPr wrap="square" rtlCol="0">
            <a:spAutoFit/>
          </a:bodyPr>
          <a:lstStyle/>
          <a:p>
            <a:r>
              <a:rPr lang="en-US" sz="1200" i="1" dirty="0" smtClean="0"/>
              <a:t>L2: s=2</a:t>
            </a:r>
            <a:r>
              <a:rPr lang="en-US" sz="1200" dirty="0" smtClean="0"/>
              <a:t>,</a:t>
            </a:r>
            <a:r>
              <a:rPr lang="en-US" sz="1200" i="1" dirty="0" smtClean="0"/>
              <a:t> s’=2, r=5 </a:t>
            </a:r>
            <a:endParaRPr lang="en-US" sz="1200" i="1" dirty="0"/>
          </a:p>
        </p:txBody>
      </p:sp>
      <p:sp>
        <p:nvSpPr>
          <p:cNvPr id="122" name="Oval 121"/>
          <p:cNvSpPr/>
          <p:nvPr/>
        </p:nvSpPr>
        <p:spPr>
          <a:xfrm>
            <a:off x="3889653" y="535404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3" name="Group 122"/>
          <p:cNvGrpSpPr/>
          <p:nvPr/>
        </p:nvGrpSpPr>
        <p:grpSpPr>
          <a:xfrm>
            <a:off x="2006019" y="5280869"/>
            <a:ext cx="216549" cy="209548"/>
            <a:chOff x="102433" y="4403725"/>
            <a:chExt cx="216549" cy="209548"/>
          </a:xfrm>
        </p:grpSpPr>
        <p:sp>
          <p:nvSpPr>
            <p:cNvPr id="124" name="Rectangle 123"/>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5" name="Oval 124"/>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09855" y="5067049"/>
            <a:ext cx="3773641" cy="369257"/>
            <a:chOff x="109855" y="5067049"/>
            <a:chExt cx="3773641" cy="369257"/>
          </a:xfrm>
        </p:grpSpPr>
        <p:pic>
          <p:nvPicPr>
            <p:cNvPr id="4" name="Picture 3"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6" name="Straight Connector 5"/>
            <p:cNvCxnSpPr>
              <a:endCxn id="95" idx="2"/>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a:endCxn id="95" idx="2"/>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113383" y="5203459"/>
            <a:ext cx="3773641" cy="369257"/>
            <a:chOff x="109855" y="5067049"/>
            <a:chExt cx="3773641" cy="369257"/>
          </a:xfrm>
        </p:grpSpPr>
        <p:pic>
          <p:nvPicPr>
            <p:cNvPr id="129" name="Picture 128"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0" name="Straight Connector 129"/>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89" name="TextBox 88"/>
          <p:cNvSpPr txBox="1"/>
          <p:nvPr/>
        </p:nvSpPr>
        <p:spPr>
          <a:xfrm>
            <a:off x="5581948" y="4791249"/>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s’=2, r=9 </a:t>
            </a:r>
            <a:endParaRPr lang="en-US" sz="1200" i="1" dirty="0"/>
          </a:p>
        </p:txBody>
      </p:sp>
      <p:pic>
        <p:nvPicPr>
          <p:cNvPr id="93" name="Picture 92"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60039" r="20271"/>
          <a:stretch/>
        </p:blipFill>
        <p:spPr>
          <a:xfrm>
            <a:off x="5487372" y="5055146"/>
            <a:ext cx="1769763" cy="1778000"/>
          </a:xfrm>
          <a:prstGeom prst="rect">
            <a:avLst/>
          </a:prstGeom>
        </p:spPr>
      </p:pic>
      <p:grpSp>
        <p:nvGrpSpPr>
          <p:cNvPr id="13" name="Group 12"/>
          <p:cNvGrpSpPr/>
          <p:nvPr/>
        </p:nvGrpSpPr>
        <p:grpSpPr>
          <a:xfrm>
            <a:off x="387323" y="5337631"/>
            <a:ext cx="3827853" cy="369257"/>
            <a:chOff x="387323" y="5337631"/>
            <a:chExt cx="3827853" cy="369257"/>
          </a:xfrm>
        </p:grpSpPr>
        <p:sp>
          <p:nvSpPr>
            <p:cNvPr id="135" name="Oval 134"/>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6" name="Group 135"/>
            <p:cNvGrpSpPr/>
            <p:nvPr/>
          </p:nvGrpSpPr>
          <p:grpSpPr>
            <a:xfrm>
              <a:off x="387323" y="5337631"/>
              <a:ext cx="3773641" cy="369257"/>
              <a:chOff x="109855" y="5067049"/>
              <a:chExt cx="3773641" cy="369257"/>
            </a:xfrm>
          </p:grpSpPr>
          <p:pic>
            <p:nvPicPr>
              <p:cNvPr id="137" name="Picture 136"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8" name="Straight Connector 137"/>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40" name="Rectangle 139"/>
          <p:cNvSpPr/>
          <p:nvPr/>
        </p:nvSpPr>
        <p:spPr>
          <a:xfrm>
            <a:off x="129938" y="5078769"/>
            <a:ext cx="623700" cy="622673"/>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2" name="Group 11"/>
          <p:cNvGrpSpPr/>
          <p:nvPr/>
        </p:nvGrpSpPr>
        <p:grpSpPr>
          <a:xfrm>
            <a:off x="3868726" y="5205632"/>
            <a:ext cx="1977954" cy="350885"/>
            <a:chOff x="3868726" y="5205632"/>
            <a:chExt cx="1977954" cy="350885"/>
          </a:xfrm>
        </p:grpSpPr>
        <p:grpSp>
          <p:nvGrpSpPr>
            <p:cNvPr id="94" name="Group 93"/>
            <p:cNvGrpSpPr/>
            <p:nvPr/>
          </p:nvGrpSpPr>
          <p:grpSpPr>
            <a:xfrm>
              <a:off x="3868726" y="5215109"/>
              <a:ext cx="364681" cy="341408"/>
              <a:chOff x="29668" y="4337575"/>
              <a:chExt cx="364681" cy="341408"/>
            </a:xfrm>
          </p:grpSpPr>
          <p:sp>
            <p:nvSpPr>
              <p:cNvPr id="96" name="Rectangle 95"/>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7" name="Oval 96"/>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2" name="Oval 101"/>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a:endCxn id="102"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endCxn id="102"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59" name="TextBox 158"/>
          <p:cNvSpPr txBox="1"/>
          <p:nvPr/>
        </p:nvSpPr>
        <p:spPr>
          <a:xfrm>
            <a:off x="7278213" y="4810711"/>
            <a:ext cx="1472436" cy="276999"/>
          </a:xfrm>
          <a:prstGeom prst="rect">
            <a:avLst/>
          </a:prstGeom>
          <a:noFill/>
        </p:spPr>
        <p:txBody>
          <a:bodyPr wrap="square" rtlCol="0">
            <a:spAutoFit/>
          </a:bodyPr>
          <a:lstStyle/>
          <a:p>
            <a:r>
              <a:rPr lang="en-US" sz="1200" i="1" dirty="0" smtClean="0"/>
              <a:t>L4: s=2</a:t>
            </a:r>
            <a:r>
              <a:rPr lang="en-US" sz="1200" dirty="0" smtClean="0"/>
              <a:t>,</a:t>
            </a:r>
            <a:r>
              <a:rPr lang="en-US" sz="1200" i="1" dirty="0" smtClean="0"/>
              <a:t> s’=4, r=13 </a:t>
            </a:r>
            <a:endParaRPr lang="en-US" sz="1200" i="1" dirty="0"/>
          </a:p>
        </p:txBody>
      </p:sp>
      <p:pic>
        <p:nvPicPr>
          <p:cNvPr id="160" name="Picture 159" descr="ConvStride.png"/>
          <p:cNvPicPr>
            <a:picLocks noChangeAspect="1"/>
          </p:cNvPicPr>
          <p:nvPr/>
        </p:nvPicPr>
        <p:blipFill rotWithShape="1">
          <a:blip r:embed="rId5" cstate="print">
            <a:alphaModFix/>
            <a:extLst>
              <a:ext uri="{28A0092B-C50C-407E-A947-70E740481C1C}">
                <a14:useLocalDpi xmlns:a14="http://schemas.microsoft.com/office/drawing/2010/main" val="0"/>
              </a:ext>
            </a:extLst>
          </a:blip>
          <a:srcRect l="80349"/>
          <a:stretch/>
        </p:blipFill>
        <p:spPr>
          <a:xfrm>
            <a:off x="7299231" y="5049173"/>
            <a:ext cx="1766309" cy="1778000"/>
          </a:xfrm>
          <a:prstGeom prst="rect">
            <a:avLst/>
          </a:prstGeom>
        </p:spPr>
      </p:pic>
      <p:grpSp>
        <p:nvGrpSpPr>
          <p:cNvPr id="145" name="Group 144"/>
          <p:cNvGrpSpPr/>
          <p:nvPr/>
        </p:nvGrpSpPr>
        <p:grpSpPr>
          <a:xfrm>
            <a:off x="669979" y="5488288"/>
            <a:ext cx="5459357" cy="501256"/>
            <a:chOff x="393185" y="5349891"/>
            <a:chExt cx="5459357" cy="501256"/>
          </a:xfrm>
        </p:grpSpPr>
        <p:grpSp>
          <p:nvGrpSpPr>
            <p:cNvPr id="146" name="Group 145"/>
            <p:cNvGrpSpPr/>
            <p:nvPr/>
          </p:nvGrpSpPr>
          <p:grpSpPr>
            <a:xfrm>
              <a:off x="393185" y="5481890"/>
              <a:ext cx="3827853" cy="369257"/>
              <a:chOff x="387323" y="5337631"/>
              <a:chExt cx="3827853" cy="369257"/>
            </a:xfrm>
          </p:grpSpPr>
          <p:sp>
            <p:nvSpPr>
              <p:cNvPr id="154" name="Oval 153"/>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5" name="Group 154"/>
              <p:cNvGrpSpPr/>
              <p:nvPr/>
            </p:nvGrpSpPr>
            <p:grpSpPr>
              <a:xfrm>
                <a:off x="387323" y="5337631"/>
                <a:ext cx="3773641" cy="369257"/>
                <a:chOff x="109855" y="5067049"/>
                <a:chExt cx="3773641" cy="369257"/>
              </a:xfrm>
            </p:grpSpPr>
            <p:pic>
              <p:nvPicPr>
                <p:cNvPr id="156" name="Picture 155"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57" name="Straight Connector 156"/>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47" name="Group 146"/>
            <p:cNvGrpSpPr/>
            <p:nvPr/>
          </p:nvGrpSpPr>
          <p:grpSpPr>
            <a:xfrm>
              <a:off x="3874588" y="5349891"/>
              <a:ext cx="1977954" cy="350885"/>
              <a:chOff x="3868726" y="5205632"/>
              <a:chExt cx="1977954" cy="350885"/>
            </a:xfrm>
          </p:grpSpPr>
          <p:grpSp>
            <p:nvGrpSpPr>
              <p:cNvPr id="148" name="Group 147"/>
              <p:cNvGrpSpPr/>
              <p:nvPr/>
            </p:nvGrpSpPr>
            <p:grpSpPr>
              <a:xfrm>
                <a:off x="3868726" y="5215109"/>
                <a:ext cx="364681" cy="341408"/>
                <a:chOff x="29668" y="4337575"/>
                <a:chExt cx="364681" cy="341408"/>
              </a:xfrm>
            </p:grpSpPr>
            <p:sp>
              <p:nvSpPr>
                <p:cNvPr id="152" name="Rectangle 151"/>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3" name="Oval 152"/>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9" name="Oval 148"/>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Connector 149"/>
              <p:cNvCxnSpPr>
                <a:endCxn id="149"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a:endCxn id="149"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5" name="Group 14"/>
          <p:cNvGrpSpPr/>
          <p:nvPr/>
        </p:nvGrpSpPr>
        <p:grpSpPr>
          <a:xfrm>
            <a:off x="5778132" y="5351008"/>
            <a:ext cx="2011862" cy="341409"/>
            <a:chOff x="5778132" y="5351008"/>
            <a:chExt cx="2011862" cy="341409"/>
          </a:xfrm>
        </p:grpSpPr>
        <p:grpSp>
          <p:nvGrpSpPr>
            <p:cNvPr id="5" name="Group 4"/>
            <p:cNvGrpSpPr/>
            <p:nvPr/>
          </p:nvGrpSpPr>
          <p:grpSpPr>
            <a:xfrm>
              <a:off x="5778132" y="5351008"/>
              <a:ext cx="364681" cy="341408"/>
              <a:chOff x="5106992" y="4482652"/>
              <a:chExt cx="364681" cy="341408"/>
            </a:xfrm>
          </p:grpSpPr>
          <p:sp>
            <p:nvSpPr>
              <p:cNvPr id="162" name="Rectangle 161"/>
              <p:cNvSpPr/>
              <p:nvPr/>
            </p:nvSpPr>
            <p:spPr>
              <a:xfrm>
                <a:off x="5106992" y="4482652"/>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3" name="Oval 162"/>
              <p:cNvSpPr/>
              <p:nvPr/>
            </p:nvSpPr>
            <p:spPr>
              <a:xfrm>
                <a:off x="5264282" y="4632686"/>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4" name="Oval 163"/>
            <p:cNvSpPr/>
            <p:nvPr/>
          </p:nvSpPr>
          <p:spPr>
            <a:xfrm>
              <a:off x="7738156" y="550500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9" name="Straight Connector 168"/>
            <p:cNvCxnSpPr>
              <a:endCxn id="164" idx="2"/>
            </p:cNvCxnSpPr>
            <p:nvPr/>
          </p:nvCxnSpPr>
          <p:spPr>
            <a:xfrm>
              <a:off x="6142813" y="5351008"/>
              <a:ext cx="1595343" cy="179911"/>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a:endCxn id="164" idx="2"/>
            </p:cNvCxnSpPr>
            <p:nvPr/>
          </p:nvCxnSpPr>
          <p:spPr>
            <a:xfrm flipV="1">
              <a:off x="6144823" y="5530919"/>
              <a:ext cx="1593333" cy="161498"/>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774850" y="5625124"/>
            <a:ext cx="2015818" cy="348096"/>
            <a:chOff x="5780142" y="5630416"/>
            <a:chExt cx="2015818" cy="348096"/>
          </a:xfrm>
        </p:grpSpPr>
        <p:grpSp>
          <p:nvGrpSpPr>
            <p:cNvPr id="165" name="Group 164"/>
            <p:cNvGrpSpPr/>
            <p:nvPr/>
          </p:nvGrpSpPr>
          <p:grpSpPr>
            <a:xfrm>
              <a:off x="5780142" y="5637104"/>
              <a:ext cx="364681" cy="341408"/>
              <a:chOff x="5106992" y="4482652"/>
              <a:chExt cx="364681" cy="341408"/>
            </a:xfrm>
          </p:grpSpPr>
          <p:sp>
            <p:nvSpPr>
              <p:cNvPr id="166" name="Rectangle 165"/>
              <p:cNvSpPr/>
              <p:nvPr/>
            </p:nvSpPr>
            <p:spPr>
              <a:xfrm>
                <a:off x="5106992" y="4482652"/>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7" name="Oval 166"/>
              <p:cNvSpPr/>
              <p:nvPr/>
            </p:nvSpPr>
            <p:spPr>
              <a:xfrm>
                <a:off x="5264282" y="4632686"/>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8" name="Oval 167"/>
            <p:cNvSpPr/>
            <p:nvPr/>
          </p:nvSpPr>
          <p:spPr>
            <a:xfrm>
              <a:off x="7744122" y="5780774"/>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1" name="Straight Connector 170"/>
            <p:cNvCxnSpPr/>
            <p:nvPr/>
          </p:nvCxnSpPr>
          <p:spPr>
            <a:xfrm>
              <a:off x="6141745" y="5630416"/>
              <a:ext cx="1595343" cy="179911"/>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6143755" y="5810327"/>
              <a:ext cx="1593333" cy="161498"/>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73" name="Rectangle 172"/>
          <p:cNvSpPr/>
          <p:nvPr/>
        </p:nvSpPr>
        <p:spPr>
          <a:xfrm>
            <a:off x="138079" y="5087711"/>
            <a:ext cx="887589" cy="899716"/>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32" name="Group 131"/>
          <p:cNvGrpSpPr/>
          <p:nvPr/>
        </p:nvGrpSpPr>
        <p:grpSpPr>
          <a:xfrm>
            <a:off x="6240365" y="3819643"/>
            <a:ext cx="2779866" cy="792637"/>
            <a:chOff x="550072" y="3149901"/>
            <a:chExt cx="2779866" cy="792637"/>
          </a:xfrm>
        </p:grpSpPr>
        <p:sp>
          <p:nvSpPr>
            <p:cNvPr id="133" name="Rounded Rectangle 132"/>
            <p:cNvSpPr/>
            <p:nvPr/>
          </p:nvSpPr>
          <p:spPr>
            <a:xfrm>
              <a:off x="550072" y="3149901"/>
              <a:ext cx="27798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134" name="Picture 13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143" name="Picture 14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grpSp>
        <p:nvGrpSpPr>
          <p:cNvPr id="175" name="Group 174"/>
          <p:cNvGrpSpPr/>
          <p:nvPr/>
        </p:nvGrpSpPr>
        <p:grpSpPr>
          <a:xfrm>
            <a:off x="107318" y="3819652"/>
            <a:ext cx="3102109" cy="738522"/>
            <a:chOff x="107318" y="3819652"/>
            <a:chExt cx="3102109" cy="738522"/>
          </a:xfrm>
        </p:grpSpPr>
        <p:sp>
          <p:nvSpPr>
            <p:cNvPr id="176" name="Rounded Rectangle 175"/>
            <p:cNvSpPr/>
            <p:nvPr/>
          </p:nvSpPr>
          <p:spPr>
            <a:xfrm>
              <a:off x="107318" y="3819652"/>
              <a:ext cx="3102109" cy="738522"/>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1" i="0" u="none" strike="noStrike" kern="0" cap="none" spc="0" normalizeH="0" noProof="0" dirty="0" smtClean="0">
                  <a:ln>
                    <a:noFill/>
                  </a:ln>
                  <a:solidFill>
                    <a:sysClr val="windowText" lastClr="000000"/>
                  </a:solidFill>
                  <a:effectLst/>
                  <a:uLnTx/>
                  <a:uFillTx/>
                  <a:latin typeface="Calibri"/>
                  <a:ea typeface="+mn-ea"/>
                  <a:cs typeface="+mn-cs"/>
                </a:rPr>
                <a:t> </a:t>
              </a: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of receptive field </a:t>
              </a:r>
              <a:b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77" name="Picture 17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56" y="3863382"/>
              <a:ext cx="2035128" cy="676250"/>
            </a:xfrm>
            <a:prstGeom prst="rect">
              <a:avLst/>
            </a:prstGeom>
          </p:spPr>
        </p:pic>
      </p:grpSp>
      <p:grpSp>
        <p:nvGrpSpPr>
          <p:cNvPr id="178" name="Group 177"/>
          <p:cNvGrpSpPr/>
          <p:nvPr/>
        </p:nvGrpSpPr>
        <p:grpSpPr>
          <a:xfrm>
            <a:off x="3464356" y="3891745"/>
            <a:ext cx="2550545" cy="530007"/>
            <a:chOff x="3464356" y="3891745"/>
            <a:chExt cx="2550545" cy="530007"/>
          </a:xfrm>
        </p:grpSpPr>
        <p:sp>
          <p:nvSpPr>
            <p:cNvPr id="179" name="Rounded Rectangle 178"/>
            <p:cNvSpPr/>
            <p:nvPr/>
          </p:nvSpPr>
          <p:spPr>
            <a:xfrm>
              <a:off x="3464356" y="3891745"/>
              <a:ext cx="2550545" cy="53000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9360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80" name="Picture 179"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0845" y="4138587"/>
              <a:ext cx="2311766" cy="249058"/>
            </a:xfrm>
            <a:prstGeom prst="rect">
              <a:avLst/>
            </a:prstGeom>
          </p:spPr>
        </p:pic>
      </p:grpSp>
    </p:spTree>
    <p:extLst>
      <p:ext uri="{BB962C8B-B14F-4D97-AF65-F5344CB8AC3E}">
        <p14:creationId xmlns:p14="http://schemas.microsoft.com/office/powerpoint/2010/main" val="181734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dissolve">
                                      <p:cBhvr>
                                        <p:cTn id="17" dur="500"/>
                                        <p:tgtEl>
                                          <p:spTgt spid="14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dissolve">
                                      <p:cBhvr>
                                        <p:cTn id="22"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1533873638"/>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48" name="TextBox 47"/>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49" name="TextBox 48"/>
          <p:cNvSpPr txBox="1"/>
          <p:nvPr/>
        </p:nvSpPr>
        <p:spPr>
          <a:xfrm>
            <a:off x="1945820" y="1749581"/>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pic>
        <p:nvPicPr>
          <p:cNvPr id="35" name="Picture 34" descr="fms3x3ConvRf.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57104" y="1972757"/>
            <a:ext cx="9049258" cy="1814586"/>
          </a:xfrm>
          <a:prstGeom prst="rect">
            <a:avLst/>
          </a:prstGeom>
        </p:spPr>
      </p:pic>
      <p:pic>
        <p:nvPicPr>
          <p:cNvPr id="36" name="Picture 35" descr="wholeConv3x3.png"/>
          <p:cNvPicPr>
            <a:picLocks noChangeAspect="1"/>
          </p:cNvPicPr>
          <p:nvPr/>
        </p:nvPicPr>
        <p:blipFill rotWithShape="1">
          <a:blip r:embed="rId4" cstate="print">
            <a:alphaModFix/>
            <a:extLst>
              <a:ext uri="{28A0092B-C50C-407E-A947-70E740481C1C}">
                <a14:useLocalDpi xmlns:a14="http://schemas.microsoft.com/office/drawing/2010/main" val="0"/>
              </a:ext>
            </a:extLst>
          </a:blip>
          <a:srcRect r="60171"/>
          <a:stretch/>
        </p:blipFill>
        <p:spPr>
          <a:xfrm>
            <a:off x="107090" y="5064993"/>
            <a:ext cx="3570096" cy="1755377"/>
          </a:xfrm>
          <a:prstGeom prst="rect">
            <a:avLst/>
          </a:prstGeom>
        </p:spPr>
      </p:pic>
      <p:sp>
        <p:nvSpPr>
          <p:cNvPr id="45" name="TextBox 44"/>
          <p:cNvSpPr txBox="1"/>
          <p:nvPr/>
        </p:nvSpPr>
        <p:spPr>
          <a:xfrm>
            <a:off x="3763289" y="1752395"/>
            <a:ext cx="1472436" cy="276999"/>
          </a:xfrm>
          <a:prstGeom prst="rect">
            <a:avLst/>
          </a:prstGeom>
          <a:noFill/>
        </p:spPr>
        <p:txBody>
          <a:bodyPr wrap="square" rtlCol="0">
            <a:spAutoFit/>
          </a:bodyPr>
          <a:lstStyle/>
          <a:p>
            <a:r>
              <a:rPr lang="en-US" sz="1200" i="1" dirty="0" smtClean="0"/>
              <a:t>L2: s=1</a:t>
            </a:r>
            <a:r>
              <a:rPr lang="en-US" sz="1200" dirty="0" smtClean="0"/>
              <a:t>,</a:t>
            </a:r>
            <a:r>
              <a:rPr lang="en-US" sz="1200" i="1" dirty="0" smtClean="0"/>
              <a:t> s’=1, r=5 </a:t>
            </a:r>
            <a:endParaRPr lang="en-US" sz="1200" i="1" dirty="0"/>
          </a:p>
        </p:txBody>
      </p:sp>
      <p:sp>
        <p:nvSpPr>
          <p:cNvPr id="58" name="TextBox 57"/>
          <p:cNvSpPr txBox="1"/>
          <p:nvPr/>
        </p:nvSpPr>
        <p:spPr>
          <a:xfrm>
            <a:off x="5515560" y="1751205"/>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s’=1, r=7 </a:t>
            </a:r>
            <a:endParaRPr lang="en-US" sz="1200" i="1" dirty="0"/>
          </a:p>
        </p:txBody>
      </p:sp>
      <p:sp>
        <p:nvSpPr>
          <p:cNvPr id="59" name="TextBox 58"/>
          <p:cNvSpPr txBox="1"/>
          <p:nvPr/>
        </p:nvSpPr>
        <p:spPr>
          <a:xfrm>
            <a:off x="7327339" y="1760139"/>
            <a:ext cx="1472436" cy="276999"/>
          </a:xfrm>
          <a:prstGeom prst="rect">
            <a:avLst/>
          </a:prstGeom>
          <a:noFill/>
        </p:spPr>
        <p:txBody>
          <a:bodyPr wrap="square" rtlCol="0">
            <a:spAutoFit/>
          </a:bodyPr>
          <a:lstStyle/>
          <a:p>
            <a:r>
              <a:rPr lang="en-US" sz="1200" i="1" dirty="0" smtClean="0"/>
              <a:t>L4: s=1</a:t>
            </a:r>
            <a:r>
              <a:rPr lang="en-US" sz="1200" dirty="0" smtClean="0"/>
              <a:t>,</a:t>
            </a:r>
            <a:r>
              <a:rPr lang="en-US" sz="1200" i="1" dirty="0" smtClean="0"/>
              <a:t> s’=1, r=9 </a:t>
            </a:r>
            <a:endParaRPr lang="en-US" sz="1200" i="1" dirty="0"/>
          </a:p>
        </p:txBody>
      </p:sp>
      <p:sp>
        <p:nvSpPr>
          <p:cNvPr id="71" name="TextBox 70"/>
          <p:cNvSpPr txBox="1"/>
          <p:nvPr/>
        </p:nvSpPr>
        <p:spPr>
          <a:xfrm>
            <a:off x="121312" y="4787994"/>
            <a:ext cx="609468" cy="276999"/>
          </a:xfrm>
          <a:prstGeom prst="rect">
            <a:avLst/>
          </a:prstGeom>
          <a:noFill/>
        </p:spPr>
        <p:txBody>
          <a:bodyPr wrap="square" rtlCol="0">
            <a:spAutoFit/>
          </a:bodyPr>
          <a:lstStyle/>
          <a:p>
            <a:r>
              <a:rPr lang="en-US" sz="1200" dirty="0" smtClean="0"/>
              <a:t>Input</a:t>
            </a:r>
            <a:endParaRPr lang="en-US" sz="1200" dirty="0"/>
          </a:p>
        </p:txBody>
      </p:sp>
      <p:sp>
        <p:nvSpPr>
          <p:cNvPr id="72" name="TextBox 71"/>
          <p:cNvSpPr txBox="1"/>
          <p:nvPr/>
        </p:nvSpPr>
        <p:spPr>
          <a:xfrm>
            <a:off x="1959814" y="4794706"/>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pic>
        <p:nvPicPr>
          <p:cNvPr id="76" name="Picture 75"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40478" r="39979"/>
          <a:stretch/>
        </p:blipFill>
        <p:spPr>
          <a:xfrm>
            <a:off x="3726291" y="5056311"/>
            <a:ext cx="1756480" cy="1778000"/>
          </a:xfrm>
          <a:prstGeom prst="rect">
            <a:avLst/>
          </a:prstGeom>
        </p:spPr>
      </p:pic>
      <p:grpSp>
        <p:nvGrpSpPr>
          <p:cNvPr id="77" name="Group 76"/>
          <p:cNvGrpSpPr/>
          <p:nvPr/>
        </p:nvGrpSpPr>
        <p:grpSpPr>
          <a:xfrm>
            <a:off x="2006019" y="5148675"/>
            <a:ext cx="216549" cy="209548"/>
            <a:chOff x="102433" y="4403725"/>
            <a:chExt cx="216549" cy="209548"/>
          </a:xfrm>
        </p:grpSpPr>
        <p:sp>
          <p:nvSpPr>
            <p:cNvPr id="78" name="Rectangle 77"/>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Oval 78"/>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5" name="Oval 94"/>
          <p:cNvSpPr/>
          <p:nvPr/>
        </p:nvSpPr>
        <p:spPr>
          <a:xfrm>
            <a:off x="3883496" y="5224731"/>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732850" y="4793579"/>
            <a:ext cx="1472436" cy="276999"/>
          </a:xfrm>
          <a:prstGeom prst="rect">
            <a:avLst/>
          </a:prstGeom>
          <a:noFill/>
        </p:spPr>
        <p:txBody>
          <a:bodyPr wrap="square" rtlCol="0">
            <a:spAutoFit/>
          </a:bodyPr>
          <a:lstStyle/>
          <a:p>
            <a:r>
              <a:rPr lang="en-US" sz="1200" i="1" dirty="0" smtClean="0"/>
              <a:t>L2: s=2</a:t>
            </a:r>
            <a:r>
              <a:rPr lang="en-US" sz="1200" dirty="0" smtClean="0"/>
              <a:t>,</a:t>
            </a:r>
            <a:r>
              <a:rPr lang="en-US" sz="1200" i="1" dirty="0" smtClean="0"/>
              <a:t> s’=2, r=5 </a:t>
            </a:r>
            <a:endParaRPr lang="en-US" sz="1200" i="1" dirty="0"/>
          </a:p>
        </p:txBody>
      </p:sp>
      <p:sp>
        <p:nvSpPr>
          <p:cNvPr id="122" name="Oval 121"/>
          <p:cNvSpPr/>
          <p:nvPr/>
        </p:nvSpPr>
        <p:spPr>
          <a:xfrm>
            <a:off x="3889653" y="535404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3" name="Group 122"/>
          <p:cNvGrpSpPr/>
          <p:nvPr/>
        </p:nvGrpSpPr>
        <p:grpSpPr>
          <a:xfrm>
            <a:off x="2006019" y="5280869"/>
            <a:ext cx="216549" cy="209548"/>
            <a:chOff x="102433" y="4403725"/>
            <a:chExt cx="216549" cy="209548"/>
          </a:xfrm>
        </p:grpSpPr>
        <p:sp>
          <p:nvSpPr>
            <p:cNvPr id="124" name="Rectangle 123"/>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5" name="Oval 124"/>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09855" y="5067049"/>
            <a:ext cx="3773641" cy="369257"/>
            <a:chOff x="109855" y="5067049"/>
            <a:chExt cx="3773641" cy="369257"/>
          </a:xfrm>
        </p:grpSpPr>
        <p:pic>
          <p:nvPicPr>
            <p:cNvPr id="4" name="Picture 3"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6" name="Straight Connector 5"/>
            <p:cNvCxnSpPr>
              <a:endCxn id="95" idx="2"/>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a:endCxn id="95" idx="2"/>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113383" y="5203459"/>
            <a:ext cx="3773641" cy="369257"/>
            <a:chOff x="109855" y="5067049"/>
            <a:chExt cx="3773641" cy="369257"/>
          </a:xfrm>
        </p:grpSpPr>
        <p:pic>
          <p:nvPicPr>
            <p:cNvPr id="129" name="Picture 128"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0" name="Straight Connector 129"/>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89" name="TextBox 88"/>
          <p:cNvSpPr txBox="1"/>
          <p:nvPr/>
        </p:nvSpPr>
        <p:spPr>
          <a:xfrm>
            <a:off x="5581948" y="4791249"/>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s’=2, r=9 </a:t>
            </a:r>
            <a:endParaRPr lang="en-US" sz="1200" i="1" dirty="0"/>
          </a:p>
        </p:txBody>
      </p:sp>
      <p:pic>
        <p:nvPicPr>
          <p:cNvPr id="93" name="Picture 92"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60039" r="20271"/>
          <a:stretch/>
        </p:blipFill>
        <p:spPr>
          <a:xfrm>
            <a:off x="5487372" y="5055146"/>
            <a:ext cx="1769763" cy="1778000"/>
          </a:xfrm>
          <a:prstGeom prst="rect">
            <a:avLst/>
          </a:prstGeom>
        </p:spPr>
      </p:pic>
      <p:grpSp>
        <p:nvGrpSpPr>
          <p:cNvPr id="13" name="Group 12"/>
          <p:cNvGrpSpPr/>
          <p:nvPr/>
        </p:nvGrpSpPr>
        <p:grpSpPr>
          <a:xfrm>
            <a:off x="387323" y="5337631"/>
            <a:ext cx="3827853" cy="369257"/>
            <a:chOff x="387323" y="5337631"/>
            <a:chExt cx="3827853" cy="369257"/>
          </a:xfrm>
        </p:grpSpPr>
        <p:sp>
          <p:nvSpPr>
            <p:cNvPr id="135" name="Oval 134"/>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6" name="Group 135"/>
            <p:cNvGrpSpPr/>
            <p:nvPr/>
          </p:nvGrpSpPr>
          <p:grpSpPr>
            <a:xfrm>
              <a:off x="387323" y="5337631"/>
              <a:ext cx="3773641" cy="369257"/>
              <a:chOff x="109855" y="5067049"/>
              <a:chExt cx="3773641" cy="369257"/>
            </a:xfrm>
          </p:grpSpPr>
          <p:pic>
            <p:nvPicPr>
              <p:cNvPr id="137" name="Picture 136"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8" name="Straight Connector 137"/>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40" name="Rectangle 139"/>
          <p:cNvSpPr/>
          <p:nvPr/>
        </p:nvSpPr>
        <p:spPr>
          <a:xfrm>
            <a:off x="129938" y="5078769"/>
            <a:ext cx="623700" cy="622673"/>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2" name="Group 11"/>
          <p:cNvGrpSpPr/>
          <p:nvPr/>
        </p:nvGrpSpPr>
        <p:grpSpPr>
          <a:xfrm>
            <a:off x="3868726" y="5205632"/>
            <a:ext cx="1977954" cy="350885"/>
            <a:chOff x="3868726" y="5205632"/>
            <a:chExt cx="1977954" cy="350885"/>
          </a:xfrm>
        </p:grpSpPr>
        <p:grpSp>
          <p:nvGrpSpPr>
            <p:cNvPr id="94" name="Group 93"/>
            <p:cNvGrpSpPr/>
            <p:nvPr/>
          </p:nvGrpSpPr>
          <p:grpSpPr>
            <a:xfrm>
              <a:off x="3868726" y="5215109"/>
              <a:ext cx="364681" cy="341408"/>
              <a:chOff x="29668" y="4337575"/>
              <a:chExt cx="364681" cy="341408"/>
            </a:xfrm>
          </p:grpSpPr>
          <p:sp>
            <p:nvSpPr>
              <p:cNvPr id="96" name="Rectangle 95"/>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7" name="Oval 96"/>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2" name="Oval 101"/>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a:endCxn id="102"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endCxn id="102"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59" name="TextBox 158"/>
          <p:cNvSpPr txBox="1"/>
          <p:nvPr/>
        </p:nvSpPr>
        <p:spPr>
          <a:xfrm>
            <a:off x="7278213" y="4810711"/>
            <a:ext cx="1472436" cy="276999"/>
          </a:xfrm>
          <a:prstGeom prst="rect">
            <a:avLst/>
          </a:prstGeom>
          <a:noFill/>
        </p:spPr>
        <p:txBody>
          <a:bodyPr wrap="square" rtlCol="0">
            <a:spAutoFit/>
          </a:bodyPr>
          <a:lstStyle/>
          <a:p>
            <a:r>
              <a:rPr lang="en-US" sz="1200" i="1" dirty="0" smtClean="0"/>
              <a:t>L4: s=2</a:t>
            </a:r>
            <a:r>
              <a:rPr lang="en-US" sz="1200" dirty="0" smtClean="0"/>
              <a:t>,</a:t>
            </a:r>
            <a:r>
              <a:rPr lang="en-US" sz="1200" i="1" dirty="0" smtClean="0"/>
              <a:t> s’=4, r=13 </a:t>
            </a:r>
            <a:endParaRPr lang="en-US" sz="1200" i="1" dirty="0"/>
          </a:p>
        </p:txBody>
      </p:sp>
      <p:pic>
        <p:nvPicPr>
          <p:cNvPr id="160" name="Picture 159" descr="ConvStride.png"/>
          <p:cNvPicPr>
            <a:picLocks noChangeAspect="1"/>
          </p:cNvPicPr>
          <p:nvPr/>
        </p:nvPicPr>
        <p:blipFill rotWithShape="1">
          <a:blip r:embed="rId5" cstate="print">
            <a:alphaModFix/>
            <a:extLst>
              <a:ext uri="{28A0092B-C50C-407E-A947-70E740481C1C}">
                <a14:useLocalDpi xmlns:a14="http://schemas.microsoft.com/office/drawing/2010/main" val="0"/>
              </a:ext>
            </a:extLst>
          </a:blip>
          <a:srcRect l="80349"/>
          <a:stretch/>
        </p:blipFill>
        <p:spPr>
          <a:xfrm>
            <a:off x="7299231" y="5049173"/>
            <a:ext cx="1766309" cy="1778000"/>
          </a:xfrm>
          <a:prstGeom prst="rect">
            <a:avLst/>
          </a:prstGeom>
        </p:spPr>
      </p:pic>
      <p:grpSp>
        <p:nvGrpSpPr>
          <p:cNvPr id="145" name="Group 144"/>
          <p:cNvGrpSpPr/>
          <p:nvPr/>
        </p:nvGrpSpPr>
        <p:grpSpPr>
          <a:xfrm>
            <a:off x="669979" y="5488288"/>
            <a:ext cx="5459357" cy="501256"/>
            <a:chOff x="393185" y="5349891"/>
            <a:chExt cx="5459357" cy="501256"/>
          </a:xfrm>
        </p:grpSpPr>
        <p:grpSp>
          <p:nvGrpSpPr>
            <p:cNvPr id="146" name="Group 145"/>
            <p:cNvGrpSpPr/>
            <p:nvPr/>
          </p:nvGrpSpPr>
          <p:grpSpPr>
            <a:xfrm>
              <a:off x="393185" y="5481890"/>
              <a:ext cx="3827853" cy="369257"/>
              <a:chOff x="387323" y="5337631"/>
              <a:chExt cx="3827853" cy="369257"/>
            </a:xfrm>
          </p:grpSpPr>
          <p:sp>
            <p:nvSpPr>
              <p:cNvPr id="154" name="Oval 153"/>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5" name="Group 154"/>
              <p:cNvGrpSpPr/>
              <p:nvPr/>
            </p:nvGrpSpPr>
            <p:grpSpPr>
              <a:xfrm>
                <a:off x="387323" y="5337631"/>
                <a:ext cx="3773641" cy="369257"/>
                <a:chOff x="109855" y="5067049"/>
                <a:chExt cx="3773641" cy="369257"/>
              </a:xfrm>
            </p:grpSpPr>
            <p:pic>
              <p:nvPicPr>
                <p:cNvPr id="156" name="Picture 155"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57" name="Straight Connector 156"/>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47" name="Group 146"/>
            <p:cNvGrpSpPr/>
            <p:nvPr/>
          </p:nvGrpSpPr>
          <p:grpSpPr>
            <a:xfrm>
              <a:off x="3874588" y="5349891"/>
              <a:ext cx="1977954" cy="350885"/>
              <a:chOff x="3868726" y="5205632"/>
              <a:chExt cx="1977954" cy="350885"/>
            </a:xfrm>
          </p:grpSpPr>
          <p:grpSp>
            <p:nvGrpSpPr>
              <p:cNvPr id="148" name="Group 147"/>
              <p:cNvGrpSpPr/>
              <p:nvPr/>
            </p:nvGrpSpPr>
            <p:grpSpPr>
              <a:xfrm>
                <a:off x="3868726" y="5215109"/>
                <a:ext cx="364681" cy="341408"/>
                <a:chOff x="29668" y="4337575"/>
                <a:chExt cx="364681" cy="341408"/>
              </a:xfrm>
            </p:grpSpPr>
            <p:sp>
              <p:nvSpPr>
                <p:cNvPr id="152" name="Rectangle 151"/>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3" name="Oval 152"/>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9" name="Oval 148"/>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Connector 149"/>
              <p:cNvCxnSpPr>
                <a:endCxn id="149"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a:endCxn id="149"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5" name="Group 14"/>
          <p:cNvGrpSpPr/>
          <p:nvPr/>
        </p:nvGrpSpPr>
        <p:grpSpPr>
          <a:xfrm>
            <a:off x="5778132" y="5351008"/>
            <a:ext cx="2011862" cy="341409"/>
            <a:chOff x="5778132" y="5351008"/>
            <a:chExt cx="2011862" cy="341409"/>
          </a:xfrm>
        </p:grpSpPr>
        <p:grpSp>
          <p:nvGrpSpPr>
            <p:cNvPr id="5" name="Group 4"/>
            <p:cNvGrpSpPr/>
            <p:nvPr/>
          </p:nvGrpSpPr>
          <p:grpSpPr>
            <a:xfrm>
              <a:off x="5778132" y="5351008"/>
              <a:ext cx="364681" cy="341408"/>
              <a:chOff x="5106992" y="4482652"/>
              <a:chExt cx="364681" cy="341408"/>
            </a:xfrm>
          </p:grpSpPr>
          <p:sp>
            <p:nvSpPr>
              <p:cNvPr id="162" name="Rectangle 161"/>
              <p:cNvSpPr/>
              <p:nvPr/>
            </p:nvSpPr>
            <p:spPr>
              <a:xfrm>
                <a:off x="5106992" y="4482652"/>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3" name="Oval 162"/>
              <p:cNvSpPr/>
              <p:nvPr/>
            </p:nvSpPr>
            <p:spPr>
              <a:xfrm>
                <a:off x="5264282" y="4632686"/>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4" name="Oval 163"/>
            <p:cNvSpPr/>
            <p:nvPr/>
          </p:nvSpPr>
          <p:spPr>
            <a:xfrm>
              <a:off x="7738156" y="550500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9" name="Straight Connector 168"/>
            <p:cNvCxnSpPr>
              <a:endCxn id="164" idx="2"/>
            </p:cNvCxnSpPr>
            <p:nvPr/>
          </p:nvCxnSpPr>
          <p:spPr>
            <a:xfrm>
              <a:off x="6142813" y="5351008"/>
              <a:ext cx="1595343" cy="179911"/>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a:endCxn id="164" idx="2"/>
            </p:cNvCxnSpPr>
            <p:nvPr/>
          </p:nvCxnSpPr>
          <p:spPr>
            <a:xfrm flipV="1">
              <a:off x="6144823" y="5530919"/>
              <a:ext cx="1593333" cy="161498"/>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774850" y="5625124"/>
            <a:ext cx="2015818" cy="348096"/>
            <a:chOff x="5780142" y="5630416"/>
            <a:chExt cx="2015818" cy="348096"/>
          </a:xfrm>
        </p:grpSpPr>
        <p:grpSp>
          <p:nvGrpSpPr>
            <p:cNvPr id="165" name="Group 164"/>
            <p:cNvGrpSpPr/>
            <p:nvPr/>
          </p:nvGrpSpPr>
          <p:grpSpPr>
            <a:xfrm>
              <a:off x="5780142" y="5637104"/>
              <a:ext cx="364681" cy="341408"/>
              <a:chOff x="5106992" y="4482652"/>
              <a:chExt cx="364681" cy="341408"/>
            </a:xfrm>
          </p:grpSpPr>
          <p:sp>
            <p:nvSpPr>
              <p:cNvPr id="166" name="Rectangle 165"/>
              <p:cNvSpPr/>
              <p:nvPr/>
            </p:nvSpPr>
            <p:spPr>
              <a:xfrm>
                <a:off x="5106992" y="4482652"/>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7" name="Oval 166"/>
              <p:cNvSpPr/>
              <p:nvPr/>
            </p:nvSpPr>
            <p:spPr>
              <a:xfrm>
                <a:off x="5264282" y="4632686"/>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8" name="Oval 167"/>
            <p:cNvSpPr/>
            <p:nvPr/>
          </p:nvSpPr>
          <p:spPr>
            <a:xfrm>
              <a:off x="7744122" y="5780774"/>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1" name="Straight Connector 170"/>
            <p:cNvCxnSpPr/>
            <p:nvPr/>
          </p:nvCxnSpPr>
          <p:spPr>
            <a:xfrm>
              <a:off x="6141745" y="5630416"/>
              <a:ext cx="1595343" cy="179911"/>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6143755" y="5810327"/>
              <a:ext cx="1593333" cy="161498"/>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73" name="Rectangle 172"/>
          <p:cNvSpPr/>
          <p:nvPr/>
        </p:nvSpPr>
        <p:spPr>
          <a:xfrm>
            <a:off x="138079" y="5087711"/>
            <a:ext cx="887589" cy="899716"/>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75" name="Group 174"/>
          <p:cNvGrpSpPr/>
          <p:nvPr/>
        </p:nvGrpSpPr>
        <p:grpSpPr>
          <a:xfrm>
            <a:off x="7731796" y="5490417"/>
            <a:ext cx="627169" cy="632261"/>
            <a:chOff x="-97561" y="4204432"/>
            <a:chExt cx="627169" cy="632261"/>
          </a:xfrm>
        </p:grpSpPr>
        <p:sp>
          <p:nvSpPr>
            <p:cNvPr id="176" name="Rectangle 175"/>
            <p:cNvSpPr/>
            <p:nvPr/>
          </p:nvSpPr>
          <p:spPr>
            <a:xfrm>
              <a:off x="-97561" y="4204432"/>
              <a:ext cx="627169" cy="632261"/>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7" name="Oval 176"/>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1224407" y="6042672"/>
            <a:ext cx="5459357" cy="501256"/>
            <a:chOff x="393185" y="5349891"/>
            <a:chExt cx="5459357" cy="501256"/>
          </a:xfrm>
        </p:grpSpPr>
        <p:grpSp>
          <p:nvGrpSpPr>
            <p:cNvPr id="179" name="Group 178"/>
            <p:cNvGrpSpPr/>
            <p:nvPr/>
          </p:nvGrpSpPr>
          <p:grpSpPr>
            <a:xfrm>
              <a:off x="393185" y="5481890"/>
              <a:ext cx="3827853" cy="369257"/>
              <a:chOff x="387323" y="5337631"/>
              <a:chExt cx="3827853" cy="369257"/>
            </a:xfrm>
          </p:grpSpPr>
          <p:sp>
            <p:nvSpPr>
              <p:cNvPr id="187" name="Oval 186"/>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187"/>
              <p:cNvGrpSpPr/>
              <p:nvPr/>
            </p:nvGrpSpPr>
            <p:grpSpPr>
              <a:xfrm>
                <a:off x="387323" y="5337631"/>
                <a:ext cx="3773641" cy="369257"/>
                <a:chOff x="109855" y="5067049"/>
                <a:chExt cx="3773641" cy="369257"/>
              </a:xfrm>
            </p:grpSpPr>
            <p:pic>
              <p:nvPicPr>
                <p:cNvPr id="189" name="Picture 188"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90" name="Straight Connector 189"/>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80" name="Group 179"/>
            <p:cNvGrpSpPr/>
            <p:nvPr/>
          </p:nvGrpSpPr>
          <p:grpSpPr>
            <a:xfrm>
              <a:off x="3874588" y="5349891"/>
              <a:ext cx="1977954" cy="350885"/>
              <a:chOff x="3868726" y="5205632"/>
              <a:chExt cx="1977954" cy="350885"/>
            </a:xfrm>
          </p:grpSpPr>
          <p:grpSp>
            <p:nvGrpSpPr>
              <p:cNvPr id="181" name="Group 180"/>
              <p:cNvGrpSpPr/>
              <p:nvPr/>
            </p:nvGrpSpPr>
            <p:grpSpPr>
              <a:xfrm>
                <a:off x="3868726" y="5215109"/>
                <a:ext cx="364681" cy="341408"/>
                <a:chOff x="29668" y="4337575"/>
                <a:chExt cx="364681" cy="341408"/>
              </a:xfrm>
            </p:grpSpPr>
            <p:sp>
              <p:nvSpPr>
                <p:cNvPr id="185" name="Rectangle 184"/>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6" name="Oval 185"/>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2" name="Oval 181"/>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3" name="Straight Connector 182"/>
              <p:cNvCxnSpPr>
                <a:endCxn id="182"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a:endCxn id="182"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92" name="Group 191"/>
          <p:cNvGrpSpPr/>
          <p:nvPr/>
        </p:nvGrpSpPr>
        <p:grpSpPr>
          <a:xfrm>
            <a:off x="6332560" y="5905392"/>
            <a:ext cx="2011862" cy="341409"/>
            <a:chOff x="5778132" y="5351008"/>
            <a:chExt cx="2011862" cy="341409"/>
          </a:xfrm>
        </p:grpSpPr>
        <p:grpSp>
          <p:nvGrpSpPr>
            <p:cNvPr id="193" name="Group 192"/>
            <p:cNvGrpSpPr/>
            <p:nvPr/>
          </p:nvGrpSpPr>
          <p:grpSpPr>
            <a:xfrm>
              <a:off x="5778132" y="5351008"/>
              <a:ext cx="364681" cy="341408"/>
              <a:chOff x="5106992" y="4482652"/>
              <a:chExt cx="364681" cy="341408"/>
            </a:xfrm>
          </p:grpSpPr>
          <p:sp>
            <p:nvSpPr>
              <p:cNvPr id="197" name="Rectangle 196"/>
              <p:cNvSpPr/>
              <p:nvPr/>
            </p:nvSpPr>
            <p:spPr>
              <a:xfrm>
                <a:off x="5106992" y="4482652"/>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8" name="Oval 197"/>
              <p:cNvSpPr/>
              <p:nvPr/>
            </p:nvSpPr>
            <p:spPr>
              <a:xfrm>
                <a:off x="5264282" y="4632686"/>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4" name="Oval 193"/>
            <p:cNvSpPr/>
            <p:nvPr/>
          </p:nvSpPr>
          <p:spPr>
            <a:xfrm>
              <a:off x="7738156" y="550500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5" name="Straight Connector 194"/>
            <p:cNvCxnSpPr>
              <a:endCxn id="194" idx="2"/>
            </p:cNvCxnSpPr>
            <p:nvPr/>
          </p:nvCxnSpPr>
          <p:spPr>
            <a:xfrm>
              <a:off x="6142813" y="5351008"/>
              <a:ext cx="1595343" cy="179911"/>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a:endCxn id="194" idx="2"/>
            </p:cNvCxnSpPr>
            <p:nvPr/>
          </p:nvCxnSpPr>
          <p:spPr>
            <a:xfrm flipV="1">
              <a:off x="6144823" y="5530919"/>
              <a:ext cx="1593333" cy="161498"/>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1" name="Rectangle 160"/>
          <p:cNvSpPr/>
          <p:nvPr/>
        </p:nvSpPr>
        <p:spPr>
          <a:xfrm>
            <a:off x="135031" y="5076047"/>
            <a:ext cx="1447076" cy="1448161"/>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74" name="Group 173"/>
          <p:cNvGrpSpPr/>
          <p:nvPr/>
        </p:nvGrpSpPr>
        <p:grpSpPr>
          <a:xfrm>
            <a:off x="6240365" y="3819643"/>
            <a:ext cx="2779866" cy="792637"/>
            <a:chOff x="550072" y="3149901"/>
            <a:chExt cx="2779866" cy="792637"/>
          </a:xfrm>
        </p:grpSpPr>
        <p:sp>
          <p:nvSpPr>
            <p:cNvPr id="199" name="Rounded Rectangle 198"/>
            <p:cNvSpPr/>
            <p:nvPr/>
          </p:nvSpPr>
          <p:spPr>
            <a:xfrm>
              <a:off x="550072" y="3149901"/>
              <a:ext cx="27798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200" name="Picture 19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201" name="Picture 20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grpSp>
        <p:nvGrpSpPr>
          <p:cNvPr id="205" name="Group 204"/>
          <p:cNvGrpSpPr/>
          <p:nvPr/>
        </p:nvGrpSpPr>
        <p:grpSpPr>
          <a:xfrm>
            <a:off x="107318" y="3819652"/>
            <a:ext cx="3102109" cy="738522"/>
            <a:chOff x="107318" y="3819652"/>
            <a:chExt cx="3102109" cy="738522"/>
          </a:xfrm>
        </p:grpSpPr>
        <p:sp>
          <p:nvSpPr>
            <p:cNvPr id="206" name="Rounded Rectangle 205"/>
            <p:cNvSpPr/>
            <p:nvPr/>
          </p:nvSpPr>
          <p:spPr>
            <a:xfrm>
              <a:off x="107318" y="3819652"/>
              <a:ext cx="3102109" cy="738522"/>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1" i="0" u="none" strike="noStrike" kern="0" cap="none" spc="0" normalizeH="0" noProof="0" dirty="0" smtClean="0">
                  <a:ln>
                    <a:noFill/>
                  </a:ln>
                  <a:solidFill>
                    <a:sysClr val="windowText" lastClr="000000"/>
                  </a:solidFill>
                  <a:effectLst/>
                  <a:uLnTx/>
                  <a:uFillTx/>
                  <a:latin typeface="Calibri"/>
                  <a:ea typeface="+mn-ea"/>
                  <a:cs typeface="+mn-cs"/>
                </a:rPr>
                <a:t> </a:t>
              </a: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of receptive field </a:t>
              </a:r>
              <a:b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207" name="Picture 20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56" y="3863382"/>
              <a:ext cx="2035128" cy="676250"/>
            </a:xfrm>
            <a:prstGeom prst="rect">
              <a:avLst/>
            </a:prstGeom>
          </p:spPr>
        </p:pic>
      </p:grpSp>
      <p:grpSp>
        <p:nvGrpSpPr>
          <p:cNvPr id="208" name="Group 207"/>
          <p:cNvGrpSpPr/>
          <p:nvPr/>
        </p:nvGrpSpPr>
        <p:grpSpPr>
          <a:xfrm>
            <a:off x="3464356" y="3891745"/>
            <a:ext cx="2550545" cy="530007"/>
            <a:chOff x="3464356" y="3891745"/>
            <a:chExt cx="2550545" cy="530007"/>
          </a:xfrm>
        </p:grpSpPr>
        <p:sp>
          <p:nvSpPr>
            <p:cNvPr id="209" name="Rounded Rectangle 208"/>
            <p:cNvSpPr/>
            <p:nvPr/>
          </p:nvSpPr>
          <p:spPr>
            <a:xfrm>
              <a:off x="3464356" y="3891745"/>
              <a:ext cx="2550545" cy="53000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9360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210" name="Picture 209"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0845" y="4138587"/>
              <a:ext cx="2311766" cy="249058"/>
            </a:xfrm>
            <a:prstGeom prst="rect">
              <a:avLst/>
            </a:prstGeom>
          </p:spPr>
        </p:pic>
      </p:grpSp>
    </p:spTree>
    <p:extLst>
      <p:ext uri="{BB962C8B-B14F-4D97-AF65-F5344CB8AC3E}">
        <p14:creationId xmlns:p14="http://schemas.microsoft.com/office/powerpoint/2010/main" val="183776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dissolve">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dissolve">
                                      <p:cBhvr>
                                        <p:cTn id="12" dur="500"/>
                                        <p:tgtEl>
                                          <p:spTgt spid="17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dissolve">
                                      <p:cBhvr>
                                        <p:cTn id="1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132080" y="1372616"/>
            <a:ext cx="8928992" cy="5405472"/>
          </a:xfrm>
          <a:prstGeom prst="roundRect">
            <a:avLst>
              <a:gd name="adj" fmla="val 4327"/>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010971740"/>
              </p:ext>
            </p:extLst>
          </p:nvPr>
        </p:nvGraphicFramePr>
        <p:xfrm>
          <a:off x="1260531" y="2511033"/>
          <a:ext cx="2049688" cy="2129088"/>
        </p:xfrm>
        <a:graphic>
          <a:graphicData uri="http://schemas.openxmlformats.org/drawingml/2006/table">
            <a:tbl>
              <a:tblPr firstRow="1" bandRow="1">
                <a:tableStyleId>{2D5ABB26-0587-4C30-8999-92F81FD0307C}</a:tableStyleId>
              </a:tblPr>
              <a:tblGrid>
                <a:gridCol w="256211"/>
                <a:gridCol w="256211"/>
                <a:gridCol w="256211"/>
                <a:gridCol w="256211"/>
                <a:gridCol w="256211"/>
                <a:gridCol w="256211"/>
                <a:gridCol w="256211"/>
                <a:gridCol w="256211"/>
              </a:tblGrid>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9D9D9"/>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bl>
          </a:graphicData>
        </a:graphic>
      </p:graphicFrame>
      <p:sp>
        <p:nvSpPr>
          <p:cNvPr id="3" name="Title 2"/>
          <p:cNvSpPr>
            <a:spLocks noGrp="1"/>
          </p:cNvSpPr>
          <p:nvPr>
            <p:ph type="title"/>
          </p:nvPr>
        </p:nvSpPr>
        <p:spPr/>
        <p:txBody>
          <a:bodyPr/>
          <a:lstStyle/>
          <a:p>
            <a:r>
              <a:rPr lang="en-US" dirty="0"/>
              <a:t>Upsampling</a:t>
            </a:r>
          </a:p>
        </p:txBody>
      </p:sp>
      <p:graphicFrame>
        <p:nvGraphicFramePr>
          <p:cNvPr id="6" name="Table 5"/>
          <p:cNvGraphicFramePr>
            <a:graphicFrameLocks noGrp="1"/>
          </p:cNvGraphicFramePr>
          <p:nvPr>
            <p:extLst>
              <p:ext uri="{D42A27DB-BD31-4B8C-83A1-F6EECF244321}">
                <p14:modId xmlns:p14="http://schemas.microsoft.com/office/powerpoint/2010/main" val="3287497909"/>
              </p:ext>
            </p:extLst>
          </p:nvPr>
        </p:nvGraphicFramePr>
        <p:xfrm>
          <a:off x="187537" y="3038374"/>
          <a:ext cx="758616" cy="798408"/>
        </p:xfrm>
        <a:graphic>
          <a:graphicData uri="http://schemas.openxmlformats.org/drawingml/2006/table">
            <a:tbl>
              <a:tblPr firstRow="1" bandRow="1">
                <a:tableStyleId>{2D5ABB26-0587-4C30-8999-92F81FD0307C}</a:tableStyleId>
              </a:tblPr>
              <a:tblGrid>
                <a:gridCol w="252872"/>
                <a:gridCol w="252872"/>
                <a:gridCol w="252872"/>
              </a:tblGrid>
              <a:tr h="235423">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35423">
                <a:tc>
                  <a:txBody>
                    <a:bodyPr/>
                    <a:lstStyle/>
                    <a:p>
                      <a:pPr algn="ctr"/>
                      <a:r>
                        <a:rPr lang="en-US" sz="1000" dirty="0" smtClean="0"/>
                        <a:t>0</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r>
              <a:tr h="235423">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r>
            </a:tbl>
          </a:graphicData>
        </a:graphic>
      </p:graphicFrame>
      <p:sp>
        <p:nvSpPr>
          <p:cNvPr id="12" name="TextBox 11"/>
          <p:cNvSpPr txBox="1"/>
          <p:nvPr/>
        </p:nvSpPr>
        <p:spPr>
          <a:xfrm>
            <a:off x="-8361" y="2571597"/>
            <a:ext cx="1214470" cy="461665"/>
          </a:xfrm>
          <a:prstGeom prst="rect">
            <a:avLst/>
          </a:prstGeom>
          <a:noFill/>
        </p:spPr>
        <p:txBody>
          <a:bodyPr wrap="square" rtlCol="0">
            <a:spAutoFit/>
          </a:bodyPr>
          <a:lstStyle/>
          <a:p>
            <a:pPr algn="ctr"/>
            <a:r>
              <a:rPr lang="en-US" sz="1200" dirty="0" smtClean="0"/>
              <a:t>Low Res.</a:t>
            </a:r>
            <a:br>
              <a:rPr lang="en-US" sz="1200" dirty="0" smtClean="0"/>
            </a:br>
            <a:r>
              <a:rPr lang="en-US" sz="1200" dirty="0" smtClean="0"/>
              <a:t>FM in</a:t>
            </a:r>
            <a:endParaRPr lang="en-US" sz="1200" dirty="0"/>
          </a:p>
        </p:txBody>
      </p:sp>
      <p:sp>
        <p:nvSpPr>
          <p:cNvPr id="13" name="TextBox 12"/>
          <p:cNvSpPr txBox="1"/>
          <p:nvPr/>
        </p:nvSpPr>
        <p:spPr>
          <a:xfrm>
            <a:off x="3267890" y="3257543"/>
            <a:ext cx="327105" cy="461665"/>
          </a:xfrm>
          <a:prstGeom prst="rect">
            <a:avLst/>
          </a:prstGeom>
          <a:noFill/>
        </p:spPr>
        <p:txBody>
          <a:bodyPr wrap="square" rtlCol="0">
            <a:spAutoFit/>
          </a:bodyPr>
          <a:lstStyle/>
          <a:p>
            <a:r>
              <a:rPr lang="en-US" sz="2400" dirty="0" smtClean="0"/>
              <a:t>*</a:t>
            </a:r>
            <a:endParaRPr lang="en-US" sz="2400" dirty="0"/>
          </a:p>
        </p:txBody>
      </p:sp>
      <p:sp>
        <p:nvSpPr>
          <p:cNvPr id="16" name="TextBox 15"/>
          <p:cNvSpPr txBox="1"/>
          <p:nvPr/>
        </p:nvSpPr>
        <p:spPr>
          <a:xfrm>
            <a:off x="4709208" y="2485795"/>
            <a:ext cx="1537266" cy="276999"/>
          </a:xfrm>
          <a:prstGeom prst="rect">
            <a:avLst/>
          </a:prstGeom>
          <a:noFill/>
        </p:spPr>
        <p:txBody>
          <a:bodyPr wrap="square" rtlCol="0">
            <a:spAutoFit/>
          </a:bodyPr>
          <a:lstStyle/>
          <a:p>
            <a:pPr algn="ctr"/>
            <a:r>
              <a:rPr lang="en-US" sz="1200" dirty="0" smtClean="0"/>
              <a:t>Upsampled FM out </a:t>
            </a:r>
            <a:endParaRPr lang="en-US" sz="1200" dirty="0"/>
          </a:p>
        </p:txBody>
      </p:sp>
      <p:graphicFrame>
        <p:nvGraphicFramePr>
          <p:cNvPr id="27" name="Table 26"/>
          <p:cNvGraphicFramePr>
            <a:graphicFrameLocks noGrp="1"/>
          </p:cNvGraphicFramePr>
          <p:nvPr>
            <p:extLst>
              <p:ext uri="{D42A27DB-BD31-4B8C-83A1-F6EECF244321}">
                <p14:modId xmlns:p14="http://schemas.microsoft.com/office/powerpoint/2010/main" val="2435073778"/>
              </p:ext>
            </p:extLst>
          </p:nvPr>
        </p:nvGraphicFramePr>
        <p:xfrm>
          <a:off x="3544254" y="3029927"/>
          <a:ext cx="758616" cy="798408"/>
        </p:xfrm>
        <a:graphic>
          <a:graphicData uri="http://schemas.openxmlformats.org/drawingml/2006/table">
            <a:tbl>
              <a:tblPr firstRow="1" bandRow="1"/>
              <a:tblGrid>
                <a:gridCol w="252872"/>
                <a:gridCol w="252872"/>
                <a:gridCol w="252872"/>
              </a:tblGrid>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0.25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0.25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0.25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0.25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bl>
          </a:graphicData>
        </a:graphic>
      </p:graphicFrame>
      <p:grpSp>
        <p:nvGrpSpPr>
          <p:cNvPr id="4" name="Group 3"/>
          <p:cNvGrpSpPr/>
          <p:nvPr/>
        </p:nvGrpSpPr>
        <p:grpSpPr>
          <a:xfrm>
            <a:off x="3594995" y="3081034"/>
            <a:ext cx="689673" cy="720598"/>
            <a:chOff x="3909647" y="4096352"/>
            <a:chExt cx="689673" cy="720598"/>
          </a:xfrm>
        </p:grpSpPr>
        <p:cxnSp>
          <p:nvCxnSpPr>
            <p:cNvPr id="25" name="Straight Connector 24"/>
            <p:cNvCxnSpPr/>
            <p:nvPr/>
          </p:nvCxnSpPr>
          <p:spPr>
            <a:xfrm>
              <a:off x="3913038" y="4138017"/>
              <a:ext cx="686282" cy="678933"/>
            </a:xfrm>
            <a:prstGeom prst="line">
              <a:avLst/>
            </a:prstGeom>
            <a:ln w="28575"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909647" y="4096352"/>
              <a:ext cx="679904" cy="701060"/>
            </a:xfrm>
            <a:prstGeom prst="line">
              <a:avLst/>
            </a:prstGeom>
            <a:ln w="28575"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grpSp>
      <p:graphicFrame>
        <p:nvGraphicFramePr>
          <p:cNvPr id="28" name="Table 27"/>
          <p:cNvGraphicFramePr>
            <a:graphicFrameLocks noGrp="1"/>
          </p:cNvGraphicFramePr>
          <p:nvPr>
            <p:extLst>
              <p:ext uri="{D42A27DB-BD31-4B8C-83A1-F6EECF244321}">
                <p14:modId xmlns:p14="http://schemas.microsoft.com/office/powerpoint/2010/main" val="1518822321"/>
              </p:ext>
            </p:extLst>
          </p:nvPr>
        </p:nvGraphicFramePr>
        <p:xfrm>
          <a:off x="4709207" y="2774820"/>
          <a:ext cx="1537266" cy="1596816"/>
        </p:xfrm>
        <a:graphic>
          <a:graphicData uri="http://schemas.openxmlformats.org/drawingml/2006/table">
            <a:tbl>
              <a:tblPr firstRow="1" bandRow="1"/>
              <a:tblGrid>
                <a:gridCol w="256211"/>
                <a:gridCol w="256211"/>
                <a:gridCol w="256211"/>
                <a:gridCol w="256211"/>
                <a:gridCol w="256211"/>
                <a:gridCol w="256211"/>
              </a:tblGrid>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7964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1.3</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B9CDE5"/>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2.3</a:t>
                      </a: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4.5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3A0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2.3</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1.8</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2D67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1.3</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r>
            </a:tbl>
          </a:graphicData>
        </a:graphic>
      </p:graphicFrame>
      <p:sp>
        <p:nvSpPr>
          <p:cNvPr id="29" name="Right Arrow 28"/>
          <p:cNvSpPr/>
          <p:nvPr/>
        </p:nvSpPr>
        <p:spPr>
          <a:xfrm>
            <a:off x="4348559" y="3289101"/>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977211" y="3307914"/>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deconvThean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488" y="1557273"/>
            <a:ext cx="1772706" cy="2015051"/>
          </a:xfrm>
          <a:prstGeom prst="rect">
            <a:avLst/>
          </a:prstGeom>
        </p:spPr>
      </p:pic>
    </p:spTree>
    <p:extLst>
      <p:ext uri="{BB962C8B-B14F-4D97-AF65-F5344CB8AC3E}">
        <p14:creationId xmlns:p14="http://schemas.microsoft.com/office/powerpoint/2010/main" val="2875393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dissolve">
                                      <p:cBhvr>
                                        <p:cTn id="23" dur="500"/>
                                        <p:tgtEl>
                                          <p:spTgt spid="2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dissolve">
                                      <p:cBhvr>
                                        <p:cTn id="26" dur="500"/>
                                        <p:tgtEl>
                                          <p:spTgt spid="2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dissolv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talk is…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sz="half" idx="1"/>
          </p:nvPr>
        </p:nvSpPr>
        <p:spPr>
          <a:xfrm>
            <a:off x="752473" y="2503305"/>
            <a:ext cx="7612493" cy="1080913"/>
          </a:xfrm>
        </p:spPr>
        <p:txBody>
          <a:bodyPr>
            <a:normAutofit/>
          </a:bodyPr>
          <a:lstStyle/>
          <a:p>
            <a:pPr marL="0" indent="0" algn="ctr">
              <a:buNone/>
            </a:pPr>
            <a:r>
              <a:rPr lang="en-US" sz="2000" dirty="0" smtClean="0"/>
              <a:t>… </a:t>
            </a:r>
            <a:r>
              <a:rPr lang="en-US" sz="2000" b="1" dirty="0" smtClean="0"/>
              <a:t>not</a:t>
            </a:r>
            <a:r>
              <a:rPr lang="en-US" sz="2000" dirty="0" smtClean="0"/>
              <a:t> aiming to convince you of the power of Deep Learning.</a:t>
            </a:r>
            <a:endParaRPr lang="en-US" sz="2000" dirty="0"/>
          </a:p>
        </p:txBody>
      </p:sp>
    </p:spTree>
    <p:extLst>
      <p:ext uri="{BB962C8B-B14F-4D97-AF65-F5344CB8AC3E}">
        <p14:creationId xmlns:p14="http://schemas.microsoft.com/office/powerpoint/2010/main" val="249198151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132080" y="1372616"/>
            <a:ext cx="8928992" cy="5405472"/>
          </a:xfrm>
          <a:prstGeom prst="roundRect">
            <a:avLst>
              <a:gd name="adj" fmla="val 4327"/>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75335431"/>
              </p:ext>
            </p:extLst>
          </p:nvPr>
        </p:nvGraphicFramePr>
        <p:xfrm>
          <a:off x="1260531" y="2511033"/>
          <a:ext cx="2049688" cy="2129088"/>
        </p:xfrm>
        <a:graphic>
          <a:graphicData uri="http://schemas.openxmlformats.org/drawingml/2006/table">
            <a:tbl>
              <a:tblPr firstRow="1" bandRow="1">
                <a:tableStyleId>{2D5ABB26-0587-4C30-8999-92F81FD0307C}</a:tableStyleId>
              </a:tblPr>
              <a:tblGrid>
                <a:gridCol w="256211"/>
                <a:gridCol w="256211"/>
                <a:gridCol w="256211"/>
                <a:gridCol w="256211"/>
                <a:gridCol w="256211"/>
                <a:gridCol w="256211"/>
                <a:gridCol w="256211"/>
                <a:gridCol w="256211"/>
              </a:tblGrid>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9D9D9"/>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bl>
          </a:graphicData>
        </a:graphic>
      </p:graphicFrame>
      <p:sp>
        <p:nvSpPr>
          <p:cNvPr id="3" name="Title 2"/>
          <p:cNvSpPr>
            <a:spLocks noGrp="1"/>
          </p:cNvSpPr>
          <p:nvPr>
            <p:ph type="title"/>
          </p:nvPr>
        </p:nvSpPr>
        <p:spPr/>
        <p:txBody>
          <a:bodyPr/>
          <a:lstStyle/>
          <a:p>
            <a:r>
              <a:rPr lang="en-US" dirty="0" err="1" smtClean="0"/>
              <a:t>Deconvolution</a:t>
            </a:r>
            <a:r>
              <a:rPr lang="en-US" dirty="0" smtClean="0"/>
              <a:t> aka</a:t>
            </a:r>
            <a:r>
              <a:rPr lang="en-US" dirty="0"/>
              <a:t> </a:t>
            </a:r>
            <a:r>
              <a:rPr lang="en-US" dirty="0" smtClean="0"/>
              <a:t/>
            </a:r>
            <a:br>
              <a:rPr lang="en-US" dirty="0" smtClean="0"/>
            </a:br>
            <a:r>
              <a:rPr lang="en-US" dirty="0" smtClean="0"/>
              <a:t>transposed convolution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58266781"/>
              </p:ext>
            </p:extLst>
          </p:nvPr>
        </p:nvGraphicFramePr>
        <p:xfrm>
          <a:off x="187537" y="3038374"/>
          <a:ext cx="758616" cy="798408"/>
        </p:xfrm>
        <a:graphic>
          <a:graphicData uri="http://schemas.openxmlformats.org/drawingml/2006/table">
            <a:tbl>
              <a:tblPr firstRow="1" bandRow="1">
                <a:tableStyleId>{2D5ABB26-0587-4C30-8999-92F81FD0307C}</a:tableStyleId>
              </a:tblPr>
              <a:tblGrid>
                <a:gridCol w="252872"/>
                <a:gridCol w="252872"/>
                <a:gridCol w="252872"/>
              </a:tblGrid>
              <a:tr h="235423">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35423">
                <a:tc>
                  <a:txBody>
                    <a:bodyPr/>
                    <a:lstStyle/>
                    <a:p>
                      <a:pPr algn="ctr"/>
                      <a:r>
                        <a:rPr lang="en-US" sz="1000" dirty="0" smtClean="0"/>
                        <a:t>0</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r>
              <a:tr h="235423">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r>
            </a:tbl>
          </a:graphicData>
        </a:graphic>
      </p:graphicFrame>
      <p:sp>
        <p:nvSpPr>
          <p:cNvPr id="11" name="TextBox 10"/>
          <p:cNvSpPr txBox="1"/>
          <p:nvPr/>
        </p:nvSpPr>
        <p:spPr>
          <a:xfrm>
            <a:off x="119557" y="1336765"/>
            <a:ext cx="6166799" cy="1077218"/>
          </a:xfrm>
          <a:prstGeom prst="rect">
            <a:avLst/>
          </a:prstGeom>
          <a:noFill/>
        </p:spPr>
        <p:txBody>
          <a:bodyPr wrap="square" rtlCol="0">
            <a:spAutoFit/>
          </a:bodyPr>
          <a:lstStyle/>
          <a:p>
            <a:r>
              <a:rPr lang="en-US" sz="1600" b="1" dirty="0" err="1" smtClean="0"/>
              <a:t>Deconvolution</a:t>
            </a:r>
            <a:r>
              <a:rPr lang="en-US" sz="1600" b="1" dirty="0" smtClean="0"/>
              <a:t> / transposed conv: Learn to </a:t>
            </a:r>
            <a:r>
              <a:rPr lang="en-US" sz="1600" b="1" dirty="0" err="1" smtClean="0"/>
              <a:t>upsample</a:t>
            </a:r>
            <a:endParaRPr lang="en-US" sz="1600" b="1" dirty="0"/>
          </a:p>
          <a:p>
            <a:pPr marL="285750" indent="-285750">
              <a:buFont typeface="Arial"/>
              <a:buChar char="•"/>
            </a:pPr>
            <a:r>
              <a:rPr lang="en-US" sz="1600" dirty="0" smtClean="0"/>
              <a:t>Kernel dimension </a:t>
            </a:r>
            <a:r>
              <a:rPr lang="en-US" sz="1600" b="1" i="1" u="sng" dirty="0" smtClean="0"/>
              <a:t>k</a:t>
            </a:r>
            <a:r>
              <a:rPr lang="en-US" sz="1600" dirty="0" smtClean="0"/>
              <a:t>:</a:t>
            </a:r>
            <a:r>
              <a:rPr lang="en-US" sz="1600" i="1" dirty="0" smtClean="0"/>
              <a:t> </a:t>
            </a:r>
            <a:r>
              <a:rPr lang="en-US" sz="1600" dirty="0" smtClean="0"/>
              <a:t>how much context influences upsampling</a:t>
            </a:r>
            <a:endParaRPr lang="en-US" sz="1600" dirty="0"/>
          </a:p>
          <a:p>
            <a:pPr marL="285750" indent="-285750">
              <a:buFont typeface="Arial"/>
              <a:buChar char="•"/>
            </a:pPr>
            <a:r>
              <a:rPr lang="en-US" sz="1600" dirty="0" smtClean="0"/>
              <a:t>Stride </a:t>
            </a:r>
            <a:r>
              <a:rPr lang="en-US" sz="1600" b="1" i="1" u="sng" dirty="0" smtClean="0"/>
              <a:t>s</a:t>
            </a:r>
            <a:r>
              <a:rPr lang="en-US" sz="1600" b="1" i="1" dirty="0" smtClean="0"/>
              <a:t> </a:t>
            </a:r>
            <a:r>
              <a:rPr lang="en-US" sz="1600" dirty="0"/>
              <a:t>of </a:t>
            </a:r>
            <a:r>
              <a:rPr lang="en-US" sz="1600" dirty="0" smtClean="0"/>
              <a:t>convolution</a:t>
            </a:r>
            <a:r>
              <a:rPr lang="en-US" sz="1600" b="1" dirty="0" smtClean="0"/>
              <a:t>: </a:t>
            </a:r>
            <a:r>
              <a:rPr lang="en-US" sz="1600" dirty="0" smtClean="0"/>
              <a:t>The upsampling factor</a:t>
            </a:r>
          </a:p>
          <a:p>
            <a:pPr marL="285750" indent="-285750">
              <a:buFont typeface="Arial"/>
              <a:buChar char="•"/>
            </a:pPr>
            <a:r>
              <a:rPr lang="en-US" sz="1600" dirty="0" smtClean="0"/>
              <a:t>Padding </a:t>
            </a:r>
            <a:r>
              <a:rPr lang="en-US" sz="1600" b="1" i="1" u="sng" dirty="0" smtClean="0"/>
              <a:t>p</a:t>
            </a:r>
            <a:r>
              <a:rPr lang="en-US" sz="1600" dirty="0" smtClean="0"/>
              <a:t>: careful, to get exact output shape wanted</a:t>
            </a:r>
          </a:p>
        </p:txBody>
      </p:sp>
      <p:sp>
        <p:nvSpPr>
          <p:cNvPr id="12" name="TextBox 11"/>
          <p:cNvSpPr txBox="1"/>
          <p:nvPr/>
        </p:nvSpPr>
        <p:spPr>
          <a:xfrm>
            <a:off x="-8361" y="2571597"/>
            <a:ext cx="1214470" cy="461665"/>
          </a:xfrm>
          <a:prstGeom prst="rect">
            <a:avLst/>
          </a:prstGeom>
          <a:noFill/>
        </p:spPr>
        <p:txBody>
          <a:bodyPr wrap="square" rtlCol="0">
            <a:spAutoFit/>
          </a:bodyPr>
          <a:lstStyle/>
          <a:p>
            <a:pPr algn="ctr"/>
            <a:r>
              <a:rPr lang="en-US" sz="1200" dirty="0" smtClean="0"/>
              <a:t>Low Res.</a:t>
            </a:r>
            <a:br>
              <a:rPr lang="en-US" sz="1200" dirty="0" smtClean="0"/>
            </a:br>
            <a:r>
              <a:rPr lang="en-US" sz="1200" dirty="0" smtClean="0"/>
              <a:t>FM in</a:t>
            </a:r>
            <a:endParaRPr lang="en-US" sz="1200" dirty="0"/>
          </a:p>
        </p:txBody>
      </p:sp>
      <p:sp>
        <p:nvSpPr>
          <p:cNvPr id="13" name="TextBox 12"/>
          <p:cNvSpPr txBox="1"/>
          <p:nvPr/>
        </p:nvSpPr>
        <p:spPr>
          <a:xfrm>
            <a:off x="3267890" y="3257543"/>
            <a:ext cx="327105" cy="461665"/>
          </a:xfrm>
          <a:prstGeom prst="rect">
            <a:avLst/>
          </a:prstGeom>
          <a:noFill/>
        </p:spPr>
        <p:txBody>
          <a:bodyPr wrap="square" rtlCol="0">
            <a:spAutoFit/>
          </a:bodyPr>
          <a:lstStyle/>
          <a:p>
            <a:r>
              <a:rPr lang="en-US" sz="2400" dirty="0" smtClean="0"/>
              <a:t>*</a:t>
            </a:r>
            <a:endParaRPr lang="en-US" sz="2400" dirty="0"/>
          </a:p>
        </p:txBody>
      </p:sp>
      <p:sp>
        <p:nvSpPr>
          <p:cNvPr id="16" name="TextBox 15"/>
          <p:cNvSpPr txBox="1"/>
          <p:nvPr/>
        </p:nvSpPr>
        <p:spPr>
          <a:xfrm>
            <a:off x="4709208" y="2485795"/>
            <a:ext cx="1537266" cy="276999"/>
          </a:xfrm>
          <a:prstGeom prst="rect">
            <a:avLst/>
          </a:prstGeom>
          <a:noFill/>
        </p:spPr>
        <p:txBody>
          <a:bodyPr wrap="square" rtlCol="0">
            <a:spAutoFit/>
          </a:bodyPr>
          <a:lstStyle/>
          <a:p>
            <a:pPr algn="ctr"/>
            <a:r>
              <a:rPr lang="en-US" sz="1200" dirty="0" smtClean="0"/>
              <a:t>Upsampled FM out </a:t>
            </a:r>
            <a:endParaRPr lang="en-US" sz="1200" dirty="0"/>
          </a:p>
        </p:txBody>
      </p:sp>
      <p:sp>
        <p:nvSpPr>
          <p:cNvPr id="18" name="TextBox 17"/>
          <p:cNvSpPr txBox="1"/>
          <p:nvPr/>
        </p:nvSpPr>
        <p:spPr>
          <a:xfrm>
            <a:off x="3296739" y="2624295"/>
            <a:ext cx="1162194" cy="276999"/>
          </a:xfrm>
          <a:prstGeom prst="rect">
            <a:avLst/>
          </a:prstGeom>
          <a:noFill/>
        </p:spPr>
        <p:txBody>
          <a:bodyPr wrap="square" rtlCol="0">
            <a:spAutoFit/>
          </a:bodyPr>
          <a:lstStyle/>
          <a:p>
            <a:pPr algn="ctr"/>
            <a:r>
              <a:rPr lang="en-US" sz="1200" i="1" dirty="0"/>
              <a:t>k</a:t>
            </a:r>
            <a:r>
              <a:rPr lang="en-US" sz="1200" i="1" dirty="0" smtClean="0"/>
              <a:t>=3, s=2, p=2</a:t>
            </a:r>
            <a:endParaRPr lang="en-US" sz="1200" i="1" dirty="0"/>
          </a:p>
        </p:txBody>
      </p:sp>
      <p:graphicFrame>
        <p:nvGraphicFramePr>
          <p:cNvPr id="28" name="Table 27"/>
          <p:cNvGraphicFramePr>
            <a:graphicFrameLocks noGrp="1"/>
          </p:cNvGraphicFramePr>
          <p:nvPr>
            <p:extLst>
              <p:ext uri="{D42A27DB-BD31-4B8C-83A1-F6EECF244321}">
                <p14:modId xmlns:p14="http://schemas.microsoft.com/office/powerpoint/2010/main" val="2873489151"/>
              </p:ext>
            </p:extLst>
          </p:nvPr>
        </p:nvGraphicFramePr>
        <p:xfrm>
          <a:off x="4709207" y="2774820"/>
          <a:ext cx="1537266" cy="1596816"/>
        </p:xfrm>
        <a:graphic>
          <a:graphicData uri="http://schemas.openxmlformats.org/drawingml/2006/table">
            <a:tbl>
              <a:tblPr firstRow="1" bandRow="1"/>
              <a:tblGrid>
                <a:gridCol w="256211"/>
                <a:gridCol w="256211"/>
                <a:gridCol w="256211"/>
                <a:gridCol w="256211"/>
                <a:gridCol w="256211"/>
                <a:gridCol w="256211"/>
              </a:tblGrid>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7964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B9CDE5"/>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3A0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2D67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r>
            </a:tbl>
          </a:graphicData>
        </a:graphic>
      </p:graphicFrame>
      <p:sp>
        <p:nvSpPr>
          <p:cNvPr id="29" name="Right Arrow 28"/>
          <p:cNvSpPr/>
          <p:nvPr/>
        </p:nvSpPr>
        <p:spPr>
          <a:xfrm>
            <a:off x="4348559" y="3289101"/>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977211" y="3307914"/>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deconvThean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488" y="1557273"/>
            <a:ext cx="1772706" cy="2015051"/>
          </a:xfrm>
          <a:prstGeom prst="rect">
            <a:avLst/>
          </a:prstGeom>
        </p:spPr>
      </p:pic>
      <p:sp>
        <p:nvSpPr>
          <p:cNvPr id="35" name="TextBox 34"/>
          <p:cNvSpPr txBox="1"/>
          <p:nvPr/>
        </p:nvSpPr>
        <p:spPr>
          <a:xfrm>
            <a:off x="187537" y="4911128"/>
            <a:ext cx="4441049" cy="830997"/>
          </a:xfrm>
          <a:prstGeom prst="rect">
            <a:avLst/>
          </a:prstGeom>
          <a:noFill/>
        </p:spPr>
        <p:txBody>
          <a:bodyPr wrap="square" rtlCol="0">
            <a:spAutoFit/>
          </a:bodyPr>
          <a:lstStyle/>
          <a:p>
            <a:r>
              <a:rPr lang="en-US" sz="1600" dirty="0"/>
              <a:t>Way #2 to perceive it:</a:t>
            </a:r>
          </a:p>
          <a:p>
            <a:r>
              <a:rPr lang="en-US" sz="1600" dirty="0" err="1" smtClean="0"/>
              <a:t>Deconv</a:t>
            </a:r>
            <a:r>
              <a:rPr lang="en-US" sz="1600" dirty="0" smtClean="0"/>
              <a:t>(</a:t>
            </a:r>
            <a:r>
              <a:rPr lang="en-US" sz="1600" i="1" dirty="0" err="1" smtClean="0"/>
              <a:t>k,s,p</a:t>
            </a:r>
            <a:r>
              <a:rPr lang="en-US" sz="1600" dirty="0" smtClean="0"/>
              <a:t>) reverses the </a:t>
            </a:r>
            <a:r>
              <a:rPr lang="en-US" sz="1600" dirty="0" err="1" smtClean="0"/>
              <a:t>strided</a:t>
            </a:r>
            <a:r>
              <a:rPr lang="en-US" sz="1600" dirty="0" smtClean="0"/>
              <a:t> conv(</a:t>
            </a:r>
            <a:r>
              <a:rPr lang="en-US" sz="1600" i="1" dirty="0" err="1" smtClean="0"/>
              <a:t>k,s,p</a:t>
            </a:r>
            <a:r>
              <a:rPr lang="en-US" sz="1600" dirty="0" smtClean="0"/>
              <a:t>) which created the </a:t>
            </a:r>
            <a:r>
              <a:rPr lang="en-US" sz="1600" dirty="0" err="1" smtClean="0"/>
              <a:t>downsampled</a:t>
            </a:r>
            <a:r>
              <a:rPr lang="en-US" sz="1600" dirty="0" smtClean="0"/>
              <a:t> FM.</a:t>
            </a:r>
            <a:endParaRPr lang="en-US" sz="1600" dirty="0"/>
          </a:p>
        </p:txBody>
      </p:sp>
      <p:grpSp>
        <p:nvGrpSpPr>
          <p:cNvPr id="41" name="Group 40"/>
          <p:cNvGrpSpPr/>
          <p:nvPr/>
        </p:nvGrpSpPr>
        <p:grpSpPr>
          <a:xfrm>
            <a:off x="5248362" y="4540546"/>
            <a:ext cx="3651209" cy="2649156"/>
            <a:chOff x="5248362" y="4540546"/>
            <a:chExt cx="3651209" cy="2649156"/>
          </a:xfrm>
        </p:grpSpPr>
        <p:sp>
          <p:nvSpPr>
            <p:cNvPr id="14" name="TextBox 13"/>
            <p:cNvSpPr txBox="1"/>
            <p:nvPr/>
          </p:nvSpPr>
          <p:spPr>
            <a:xfrm>
              <a:off x="8099664" y="6820370"/>
              <a:ext cx="184666" cy="369332"/>
            </a:xfrm>
            <a:prstGeom prst="rect">
              <a:avLst/>
            </a:prstGeom>
            <a:noFill/>
          </p:spPr>
          <p:txBody>
            <a:bodyPr wrap="none" rtlCol="0">
              <a:spAutoFit/>
            </a:bodyPr>
            <a:lstStyle/>
            <a:p>
              <a:endParaRPr lang="en-US" dirty="0"/>
            </a:p>
          </p:txBody>
        </p:sp>
        <p:grpSp>
          <p:nvGrpSpPr>
            <p:cNvPr id="38" name="Group 37"/>
            <p:cNvGrpSpPr/>
            <p:nvPr/>
          </p:nvGrpSpPr>
          <p:grpSpPr>
            <a:xfrm>
              <a:off x="5248362" y="4540546"/>
              <a:ext cx="3614664" cy="2300463"/>
              <a:chOff x="4608772" y="4540546"/>
              <a:chExt cx="3614664" cy="2300463"/>
            </a:xfrm>
          </p:grpSpPr>
          <p:pic>
            <p:nvPicPr>
              <p:cNvPr id="8" name="Picture 7" descr="gif1Rev.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377116">
                <a:off x="6156772" y="4540546"/>
                <a:ext cx="1496106" cy="1443079"/>
              </a:xfrm>
              <a:prstGeom prst="rect">
                <a:avLst/>
              </a:prstGeom>
            </p:spPr>
          </p:pic>
          <p:pic>
            <p:nvPicPr>
              <p:cNvPr id="10" name="Picture 9" descr="gif1.gif"/>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rot="2577024">
                <a:off x="4669500" y="5250060"/>
                <a:ext cx="1649410" cy="1590949"/>
              </a:xfrm>
              <a:prstGeom prst="rect">
                <a:avLst/>
              </a:prstGeom>
            </p:spPr>
          </p:pic>
          <p:sp>
            <p:nvSpPr>
              <p:cNvPr id="36" name="TextBox 35"/>
              <p:cNvSpPr txBox="1"/>
              <p:nvPr/>
            </p:nvSpPr>
            <p:spPr>
              <a:xfrm>
                <a:off x="4608772" y="4803769"/>
                <a:ext cx="1449158" cy="276999"/>
              </a:xfrm>
              <a:prstGeom prst="rect">
                <a:avLst/>
              </a:prstGeom>
              <a:noFill/>
            </p:spPr>
            <p:txBody>
              <a:bodyPr wrap="square" rtlCol="0">
                <a:spAutoFit/>
              </a:bodyPr>
              <a:lstStyle/>
              <a:p>
                <a:r>
                  <a:rPr lang="en-US" sz="1200" dirty="0" smtClean="0"/>
                  <a:t>Strided conv(</a:t>
                </a:r>
                <a:r>
                  <a:rPr lang="en-US" sz="1200" i="1" dirty="0" err="1" smtClean="0"/>
                  <a:t>k,s,p</a:t>
                </a:r>
                <a:r>
                  <a:rPr lang="en-US" sz="1200" dirty="0" smtClean="0"/>
                  <a:t>)</a:t>
                </a:r>
                <a:endParaRPr lang="en-US" sz="1200" dirty="0"/>
              </a:p>
            </p:txBody>
          </p:sp>
          <p:sp>
            <p:nvSpPr>
              <p:cNvPr id="37" name="TextBox 36"/>
              <p:cNvSpPr txBox="1"/>
              <p:nvPr/>
            </p:nvSpPr>
            <p:spPr>
              <a:xfrm>
                <a:off x="7123953" y="5668814"/>
                <a:ext cx="1099483" cy="276999"/>
              </a:xfrm>
              <a:prstGeom prst="rect">
                <a:avLst/>
              </a:prstGeom>
              <a:noFill/>
            </p:spPr>
            <p:txBody>
              <a:bodyPr wrap="square" rtlCol="0">
                <a:spAutoFit/>
              </a:bodyPr>
              <a:lstStyle/>
              <a:p>
                <a:r>
                  <a:rPr lang="en-US" sz="1200" dirty="0" err="1" smtClean="0"/>
                  <a:t>deconv</a:t>
                </a:r>
                <a:r>
                  <a:rPr lang="en-US" sz="1200" dirty="0" smtClean="0"/>
                  <a:t>(</a:t>
                </a:r>
                <a:r>
                  <a:rPr lang="en-US" sz="1200" i="1" dirty="0" err="1" smtClean="0"/>
                  <a:t>k,s,p</a:t>
                </a:r>
                <a:r>
                  <a:rPr lang="en-US" sz="1200" dirty="0" smtClean="0"/>
                  <a:t>)</a:t>
                </a:r>
                <a:endParaRPr lang="en-US" sz="1200" dirty="0"/>
              </a:p>
            </p:txBody>
          </p:sp>
        </p:grpSp>
        <p:sp>
          <p:nvSpPr>
            <p:cNvPr id="40" name="TextBox 39"/>
            <p:cNvSpPr txBox="1"/>
            <p:nvPr/>
          </p:nvSpPr>
          <p:spPr>
            <a:xfrm>
              <a:off x="7528998" y="6513781"/>
              <a:ext cx="1370573" cy="246221"/>
            </a:xfrm>
            <a:prstGeom prst="rect">
              <a:avLst/>
            </a:prstGeom>
            <a:noFill/>
          </p:spPr>
          <p:txBody>
            <a:bodyPr wrap="square" rtlCol="0">
              <a:spAutoFit/>
            </a:bodyPr>
            <a:lstStyle/>
            <a:p>
              <a:r>
                <a:rPr lang="en-US" sz="1000" dirty="0" smtClean="0"/>
                <a:t>From: </a:t>
              </a:r>
              <a:r>
                <a:rPr lang="en-US" sz="1000" dirty="0" smtClean="0">
                  <a:hlinkClick r:id="rId6"/>
                </a:rPr>
                <a:t>theano docs</a:t>
              </a:r>
              <a:endParaRPr lang="en-US" sz="1000" dirty="0"/>
            </a:p>
          </p:txBody>
        </p:sp>
      </p:grpSp>
      <p:graphicFrame>
        <p:nvGraphicFramePr>
          <p:cNvPr id="34" name="Table 33"/>
          <p:cNvGraphicFramePr>
            <a:graphicFrameLocks noGrp="1"/>
          </p:cNvGraphicFramePr>
          <p:nvPr>
            <p:extLst>
              <p:ext uri="{D42A27DB-BD31-4B8C-83A1-F6EECF244321}">
                <p14:modId xmlns:p14="http://schemas.microsoft.com/office/powerpoint/2010/main" val="2366445857"/>
              </p:ext>
            </p:extLst>
          </p:nvPr>
        </p:nvGraphicFramePr>
        <p:xfrm>
          <a:off x="3543694" y="3035759"/>
          <a:ext cx="758616" cy="798408"/>
        </p:xfrm>
        <a:graphic>
          <a:graphicData uri="http://schemas.openxmlformats.org/drawingml/2006/table">
            <a:tbl>
              <a:tblPr firstRow="1" bandRow="1"/>
              <a:tblGrid>
                <a:gridCol w="252872"/>
                <a:gridCol w="252872"/>
                <a:gridCol w="252872"/>
              </a:tblGrid>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w6</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w7</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w8</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w9</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bl>
          </a:graphicData>
        </a:graphic>
      </p:graphicFrame>
      <p:sp>
        <p:nvSpPr>
          <p:cNvPr id="2" name="TextBox 1"/>
          <p:cNvSpPr txBox="1"/>
          <p:nvPr/>
        </p:nvSpPr>
        <p:spPr>
          <a:xfrm>
            <a:off x="4742180" y="2983558"/>
            <a:ext cx="1458608" cy="923330"/>
          </a:xfrm>
          <a:prstGeom prst="rect">
            <a:avLst/>
          </a:prstGeom>
          <a:noFill/>
        </p:spPr>
        <p:txBody>
          <a:bodyPr wrap="square" rtlCol="0">
            <a:spAutoFit/>
          </a:bodyPr>
          <a:lstStyle/>
          <a:p>
            <a:pPr algn="ctr"/>
            <a:r>
              <a:rPr lang="en-US" dirty="0" smtClean="0"/>
              <a:t>Better,</a:t>
            </a:r>
            <a:br>
              <a:rPr lang="en-US" dirty="0" smtClean="0"/>
            </a:br>
            <a:r>
              <a:rPr lang="en-US" dirty="0" smtClean="0"/>
              <a:t> data-driven upsampling!</a:t>
            </a:r>
            <a:endParaRPr lang="en-US" dirty="0"/>
          </a:p>
        </p:txBody>
      </p:sp>
    </p:spTree>
    <p:extLst>
      <p:ext uri="{BB962C8B-B14F-4D97-AF65-F5344CB8AC3E}">
        <p14:creationId xmlns:p14="http://schemas.microsoft.com/office/powerpoint/2010/main" val="2373395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132080" y="1372616"/>
            <a:ext cx="8928992" cy="5405472"/>
          </a:xfrm>
          <a:prstGeom prst="roundRect">
            <a:avLst>
              <a:gd name="adj" fmla="val 4327"/>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80548881"/>
              </p:ext>
            </p:extLst>
          </p:nvPr>
        </p:nvGraphicFramePr>
        <p:xfrm>
          <a:off x="1273024" y="1850888"/>
          <a:ext cx="2049688" cy="2129088"/>
        </p:xfrm>
        <a:graphic>
          <a:graphicData uri="http://schemas.openxmlformats.org/drawingml/2006/table">
            <a:tbl>
              <a:tblPr firstRow="1" bandRow="1">
                <a:tableStyleId>{2D5ABB26-0587-4C30-8999-92F81FD0307C}</a:tableStyleId>
              </a:tblPr>
              <a:tblGrid>
                <a:gridCol w="256211"/>
                <a:gridCol w="256211"/>
                <a:gridCol w="256211"/>
                <a:gridCol w="256211"/>
                <a:gridCol w="256211"/>
                <a:gridCol w="256211"/>
                <a:gridCol w="256211"/>
                <a:gridCol w="256211"/>
              </a:tblGrid>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9D9D9"/>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bl>
          </a:graphicData>
        </a:graphic>
      </p:graphicFrame>
      <p:sp>
        <p:nvSpPr>
          <p:cNvPr id="3" name="Title 2"/>
          <p:cNvSpPr>
            <a:spLocks noGrp="1"/>
          </p:cNvSpPr>
          <p:nvPr>
            <p:ph type="title"/>
          </p:nvPr>
        </p:nvSpPr>
        <p:spPr/>
        <p:txBody>
          <a:bodyPr/>
          <a:lstStyle/>
          <a:p>
            <a:r>
              <a:rPr lang="en-US" dirty="0" err="1" smtClean="0"/>
              <a:t>Deconvolution</a:t>
            </a:r>
            <a:r>
              <a:rPr lang="en-US" dirty="0" smtClean="0"/>
              <a:t> #2</a:t>
            </a:r>
            <a:br>
              <a:rPr lang="en-US" dirty="0" smtClean="0"/>
            </a:br>
            <a:r>
              <a:rPr lang="en-US" dirty="0" smtClean="0"/>
              <a:t>via Nearest </a:t>
            </a:r>
            <a:r>
              <a:rPr lang="en-US" dirty="0" err="1" smtClean="0"/>
              <a:t>Neighbours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382413465"/>
              </p:ext>
            </p:extLst>
          </p:nvPr>
        </p:nvGraphicFramePr>
        <p:xfrm>
          <a:off x="200030" y="2378229"/>
          <a:ext cx="758616" cy="798408"/>
        </p:xfrm>
        <a:graphic>
          <a:graphicData uri="http://schemas.openxmlformats.org/drawingml/2006/table">
            <a:tbl>
              <a:tblPr firstRow="1" bandRow="1">
                <a:tableStyleId>{2D5ABB26-0587-4C30-8999-92F81FD0307C}</a:tableStyleId>
              </a:tblPr>
              <a:tblGrid>
                <a:gridCol w="252872"/>
                <a:gridCol w="252872"/>
                <a:gridCol w="252872"/>
              </a:tblGrid>
              <a:tr h="235423">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35423">
                <a:tc>
                  <a:txBody>
                    <a:bodyPr/>
                    <a:lstStyle/>
                    <a:p>
                      <a:pPr algn="ctr"/>
                      <a:r>
                        <a:rPr lang="en-US" sz="1000" dirty="0" smtClean="0"/>
                        <a:t>0</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r>
              <a:tr h="235423">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r>
            </a:tbl>
          </a:graphicData>
        </a:graphic>
      </p:graphicFrame>
      <p:sp>
        <p:nvSpPr>
          <p:cNvPr id="12" name="TextBox 11"/>
          <p:cNvSpPr txBox="1"/>
          <p:nvPr/>
        </p:nvSpPr>
        <p:spPr>
          <a:xfrm>
            <a:off x="4132" y="1911452"/>
            <a:ext cx="1214470" cy="461665"/>
          </a:xfrm>
          <a:prstGeom prst="rect">
            <a:avLst/>
          </a:prstGeom>
          <a:noFill/>
        </p:spPr>
        <p:txBody>
          <a:bodyPr wrap="square" rtlCol="0">
            <a:spAutoFit/>
          </a:bodyPr>
          <a:lstStyle/>
          <a:p>
            <a:pPr algn="ctr"/>
            <a:r>
              <a:rPr lang="en-US" sz="1200" dirty="0" smtClean="0"/>
              <a:t>Low Res.</a:t>
            </a:r>
            <a:br>
              <a:rPr lang="en-US" sz="1200" dirty="0" smtClean="0"/>
            </a:br>
            <a:r>
              <a:rPr lang="en-US" sz="1200" dirty="0" smtClean="0"/>
              <a:t>FM in</a:t>
            </a:r>
            <a:endParaRPr lang="en-US" sz="1200" dirty="0"/>
          </a:p>
        </p:txBody>
      </p:sp>
      <p:sp>
        <p:nvSpPr>
          <p:cNvPr id="13" name="TextBox 12"/>
          <p:cNvSpPr txBox="1"/>
          <p:nvPr/>
        </p:nvSpPr>
        <p:spPr>
          <a:xfrm>
            <a:off x="3280383" y="2597398"/>
            <a:ext cx="327105" cy="461665"/>
          </a:xfrm>
          <a:prstGeom prst="rect">
            <a:avLst/>
          </a:prstGeom>
          <a:noFill/>
        </p:spPr>
        <p:txBody>
          <a:bodyPr wrap="square" rtlCol="0">
            <a:spAutoFit/>
          </a:bodyPr>
          <a:lstStyle/>
          <a:p>
            <a:r>
              <a:rPr lang="en-US" sz="2400" dirty="0" smtClean="0"/>
              <a:t>*</a:t>
            </a:r>
            <a:endParaRPr lang="en-US" sz="2400" dirty="0"/>
          </a:p>
        </p:txBody>
      </p:sp>
      <p:sp>
        <p:nvSpPr>
          <p:cNvPr id="16" name="TextBox 15"/>
          <p:cNvSpPr txBox="1"/>
          <p:nvPr/>
        </p:nvSpPr>
        <p:spPr>
          <a:xfrm>
            <a:off x="4721701" y="1825650"/>
            <a:ext cx="1537266" cy="276999"/>
          </a:xfrm>
          <a:prstGeom prst="rect">
            <a:avLst/>
          </a:prstGeom>
          <a:noFill/>
        </p:spPr>
        <p:txBody>
          <a:bodyPr wrap="square" rtlCol="0">
            <a:spAutoFit/>
          </a:bodyPr>
          <a:lstStyle/>
          <a:p>
            <a:pPr algn="ctr"/>
            <a:r>
              <a:rPr lang="en-US" sz="1200" dirty="0" smtClean="0"/>
              <a:t>Upsampled FM out </a:t>
            </a:r>
            <a:endParaRPr lang="en-US" sz="1200" dirty="0"/>
          </a:p>
        </p:txBody>
      </p:sp>
      <p:sp>
        <p:nvSpPr>
          <p:cNvPr id="18" name="TextBox 17"/>
          <p:cNvSpPr txBox="1"/>
          <p:nvPr/>
        </p:nvSpPr>
        <p:spPr>
          <a:xfrm>
            <a:off x="3309232" y="1964150"/>
            <a:ext cx="1162194" cy="276999"/>
          </a:xfrm>
          <a:prstGeom prst="rect">
            <a:avLst/>
          </a:prstGeom>
          <a:noFill/>
        </p:spPr>
        <p:txBody>
          <a:bodyPr wrap="square" rtlCol="0">
            <a:spAutoFit/>
          </a:bodyPr>
          <a:lstStyle/>
          <a:p>
            <a:pPr algn="ctr"/>
            <a:r>
              <a:rPr lang="en-US" sz="1200" i="1" dirty="0"/>
              <a:t>k</a:t>
            </a:r>
            <a:r>
              <a:rPr lang="en-US" sz="1200" i="1" dirty="0" smtClean="0"/>
              <a:t>=3, s=2, p=2</a:t>
            </a:r>
            <a:endParaRPr lang="en-US" sz="1200" i="1" dirty="0"/>
          </a:p>
        </p:txBody>
      </p:sp>
      <p:graphicFrame>
        <p:nvGraphicFramePr>
          <p:cNvPr id="28" name="Table 27"/>
          <p:cNvGraphicFramePr>
            <a:graphicFrameLocks noGrp="1"/>
          </p:cNvGraphicFramePr>
          <p:nvPr>
            <p:extLst>
              <p:ext uri="{D42A27DB-BD31-4B8C-83A1-F6EECF244321}">
                <p14:modId xmlns:p14="http://schemas.microsoft.com/office/powerpoint/2010/main" val="3988997033"/>
              </p:ext>
            </p:extLst>
          </p:nvPr>
        </p:nvGraphicFramePr>
        <p:xfrm>
          <a:off x="4721700" y="2114675"/>
          <a:ext cx="1537266" cy="1596816"/>
        </p:xfrm>
        <a:graphic>
          <a:graphicData uri="http://schemas.openxmlformats.org/drawingml/2006/table">
            <a:tbl>
              <a:tblPr firstRow="1" bandRow="1"/>
              <a:tblGrid>
                <a:gridCol w="256211"/>
                <a:gridCol w="256211"/>
                <a:gridCol w="256211"/>
                <a:gridCol w="256211"/>
                <a:gridCol w="256211"/>
                <a:gridCol w="256211"/>
              </a:tblGrid>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7964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B9CDE5"/>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3A0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2D67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r>
            </a:tbl>
          </a:graphicData>
        </a:graphic>
      </p:graphicFrame>
      <p:sp>
        <p:nvSpPr>
          <p:cNvPr id="29" name="Right Arrow 28"/>
          <p:cNvSpPr/>
          <p:nvPr/>
        </p:nvSpPr>
        <p:spPr>
          <a:xfrm>
            <a:off x="4361052" y="2628956"/>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989704" y="2647769"/>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4" name="Table 33"/>
          <p:cNvGraphicFramePr>
            <a:graphicFrameLocks noGrp="1"/>
          </p:cNvGraphicFramePr>
          <p:nvPr>
            <p:extLst>
              <p:ext uri="{D42A27DB-BD31-4B8C-83A1-F6EECF244321}">
                <p14:modId xmlns:p14="http://schemas.microsoft.com/office/powerpoint/2010/main" val="489130611"/>
              </p:ext>
            </p:extLst>
          </p:nvPr>
        </p:nvGraphicFramePr>
        <p:xfrm>
          <a:off x="3556187" y="2375614"/>
          <a:ext cx="758616" cy="798408"/>
        </p:xfrm>
        <a:graphic>
          <a:graphicData uri="http://schemas.openxmlformats.org/drawingml/2006/table">
            <a:tbl>
              <a:tblPr firstRow="1" bandRow="1"/>
              <a:tblGrid>
                <a:gridCol w="252872"/>
                <a:gridCol w="252872"/>
                <a:gridCol w="252872"/>
              </a:tblGrid>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w6</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w7</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w8</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w9</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bl>
          </a:graphicData>
        </a:graphic>
      </p:graphicFrame>
      <p:sp>
        <p:nvSpPr>
          <p:cNvPr id="2" name="TextBox 1"/>
          <p:cNvSpPr txBox="1"/>
          <p:nvPr/>
        </p:nvSpPr>
        <p:spPr>
          <a:xfrm>
            <a:off x="4754673" y="2323413"/>
            <a:ext cx="1458608" cy="923330"/>
          </a:xfrm>
          <a:prstGeom prst="rect">
            <a:avLst/>
          </a:prstGeom>
          <a:noFill/>
        </p:spPr>
        <p:txBody>
          <a:bodyPr wrap="square" rtlCol="0">
            <a:spAutoFit/>
          </a:bodyPr>
          <a:lstStyle/>
          <a:p>
            <a:pPr algn="ctr"/>
            <a:r>
              <a:rPr lang="en-US" dirty="0" smtClean="0"/>
              <a:t>Better,</a:t>
            </a:r>
            <a:br>
              <a:rPr lang="en-US" dirty="0" smtClean="0"/>
            </a:br>
            <a:r>
              <a:rPr lang="en-US" dirty="0" smtClean="0"/>
              <a:t> data-driven upsampling!</a:t>
            </a:r>
            <a:endParaRPr lang="en-US" dirty="0"/>
          </a:p>
        </p:txBody>
      </p:sp>
      <p:graphicFrame>
        <p:nvGraphicFramePr>
          <p:cNvPr id="26" name="Table 25"/>
          <p:cNvGraphicFramePr>
            <a:graphicFrameLocks noGrp="1"/>
          </p:cNvGraphicFramePr>
          <p:nvPr>
            <p:extLst>
              <p:ext uri="{D42A27DB-BD31-4B8C-83A1-F6EECF244321}">
                <p14:modId xmlns:p14="http://schemas.microsoft.com/office/powerpoint/2010/main" val="4272068450"/>
              </p:ext>
            </p:extLst>
          </p:nvPr>
        </p:nvGraphicFramePr>
        <p:xfrm>
          <a:off x="1291298" y="4608630"/>
          <a:ext cx="2049688" cy="2129088"/>
        </p:xfrm>
        <a:graphic>
          <a:graphicData uri="http://schemas.openxmlformats.org/drawingml/2006/table">
            <a:tbl>
              <a:tblPr firstRow="1" bandRow="1">
                <a:tableStyleId>{2D5ABB26-0587-4C30-8999-92F81FD0307C}</a:tableStyleId>
              </a:tblPr>
              <a:tblGrid>
                <a:gridCol w="256211"/>
                <a:gridCol w="256211"/>
                <a:gridCol w="256211"/>
                <a:gridCol w="256211"/>
                <a:gridCol w="256211"/>
                <a:gridCol w="256211"/>
                <a:gridCol w="256211"/>
                <a:gridCol w="256211"/>
              </a:tblGrid>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DAFA76"/>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DAFA76"/>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9D9D9"/>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D9D9D9"/>
                    </a:solidFill>
                  </a:tcPr>
                </a:tc>
                <a:tc>
                  <a:txBody>
                    <a:body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accent2"/>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9D9D9"/>
                    </a:solidFill>
                  </a:tcPr>
                </a:tc>
                <a:tc>
                  <a:txBody>
                    <a:bodyPr/>
                    <a:lstStyle/>
                    <a:p>
                      <a:pPr algn="ctr"/>
                      <a:r>
                        <a:rPr lang="en-US" sz="1000" dirty="0" smtClean="0"/>
                        <a:t>0</a:t>
                      </a: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lumMod val="85000"/>
                      </a:schemeClr>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ACC82"/>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BACC82"/>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906907633"/>
              </p:ext>
            </p:extLst>
          </p:nvPr>
        </p:nvGraphicFramePr>
        <p:xfrm>
          <a:off x="218304" y="5135971"/>
          <a:ext cx="758616" cy="798408"/>
        </p:xfrm>
        <a:graphic>
          <a:graphicData uri="http://schemas.openxmlformats.org/drawingml/2006/table">
            <a:tbl>
              <a:tblPr firstRow="1" bandRow="1">
                <a:tableStyleId>{2D5ABB26-0587-4C30-8999-92F81FD0307C}</a:tableStyleId>
              </a:tblPr>
              <a:tblGrid>
                <a:gridCol w="252872"/>
                <a:gridCol w="252872"/>
                <a:gridCol w="252872"/>
              </a:tblGrid>
              <a:tr h="235423">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35423">
                <a:tc>
                  <a:txBody>
                    <a:bodyPr/>
                    <a:lstStyle/>
                    <a:p>
                      <a:pPr algn="ctr"/>
                      <a:r>
                        <a:rPr lang="en-US" sz="1000" dirty="0" smtClean="0"/>
                        <a:t>0</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r>
              <a:tr h="235423">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r>
            </a:tbl>
          </a:graphicData>
        </a:graphic>
      </p:graphicFrame>
      <p:sp>
        <p:nvSpPr>
          <p:cNvPr id="33" name="TextBox 32"/>
          <p:cNvSpPr txBox="1"/>
          <p:nvPr/>
        </p:nvSpPr>
        <p:spPr>
          <a:xfrm>
            <a:off x="163482" y="4669194"/>
            <a:ext cx="887291" cy="461665"/>
          </a:xfrm>
          <a:prstGeom prst="rect">
            <a:avLst/>
          </a:prstGeom>
          <a:noFill/>
        </p:spPr>
        <p:txBody>
          <a:bodyPr wrap="square" rtlCol="0">
            <a:spAutoFit/>
          </a:bodyPr>
          <a:lstStyle/>
          <a:p>
            <a:pPr algn="ctr"/>
            <a:r>
              <a:rPr lang="en-US" sz="1200" dirty="0" smtClean="0"/>
              <a:t>Low Res.</a:t>
            </a:r>
            <a:br>
              <a:rPr lang="en-US" sz="1200" dirty="0" smtClean="0"/>
            </a:br>
            <a:r>
              <a:rPr lang="en-US" sz="1200" dirty="0" smtClean="0"/>
              <a:t>FM in</a:t>
            </a:r>
            <a:endParaRPr lang="en-US" sz="1200" dirty="0"/>
          </a:p>
        </p:txBody>
      </p:sp>
      <p:sp>
        <p:nvSpPr>
          <p:cNvPr id="39" name="TextBox 38"/>
          <p:cNvSpPr txBox="1"/>
          <p:nvPr/>
        </p:nvSpPr>
        <p:spPr>
          <a:xfrm>
            <a:off x="3298657" y="5355140"/>
            <a:ext cx="327105" cy="461665"/>
          </a:xfrm>
          <a:prstGeom prst="rect">
            <a:avLst/>
          </a:prstGeom>
          <a:noFill/>
        </p:spPr>
        <p:txBody>
          <a:bodyPr wrap="square" rtlCol="0">
            <a:spAutoFit/>
          </a:bodyPr>
          <a:lstStyle/>
          <a:p>
            <a:r>
              <a:rPr lang="en-US" sz="2400" dirty="0" smtClean="0"/>
              <a:t>*</a:t>
            </a:r>
            <a:endParaRPr lang="en-US" sz="2400" dirty="0"/>
          </a:p>
        </p:txBody>
      </p:sp>
      <p:sp>
        <p:nvSpPr>
          <p:cNvPr id="42" name="TextBox 41"/>
          <p:cNvSpPr txBox="1"/>
          <p:nvPr/>
        </p:nvSpPr>
        <p:spPr>
          <a:xfrm>
            <a:off x="3327506" y="4676212"/>
            <a:ext cx="1162194" cy="276999"/>
          </a:xfrm>
          <a:prstGeom prst="rect">
            <a:avLst/>
          </a:prstGeom>
          <a:noFill/>
        </p:spPr>
        <p:txBody>
          <a:bodyPr wrap="square" rtlCol="0">
            <a:spAutoFit/>
          </a:bodyPr>
          <a:lstStyle/>
          <a:p>
            <a:pPr algn="ctr"/>
            <a:r>
              <a:rPr lang="en-US" sz="1200" i="1" dirty="0"/>
              <a:t>k</a:t>
            </a:r>
            <a:r>
              <a:rPr lang="en-US" sz="1200" i="1" dirty="0" smtClean="0"/>
              <a:t>=3, s=2, p=2</a:t>
            </a:r>
            <a:endParaRPr lang="en-US" sz="1200" i="1" dirty="0"/>
          </a:p>
        </p:txBody>
      </p:sp>
      <p:sp>
        <p:nvSpPr>
          <p:cNvPr id="43" name="Right Arrow 42"/>
          <p:cNvSpPr/>
          <p:nvPr/>
        </p:nvSpPr>
        <p:spPr>
          <a:xfrm>
            <a:off x="1007978" y="5405511"/>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468590894"/>
              </p:ext>
            </p:extLst>
          </p:nvPr>
        </p:nvGraphicFramePr>
        <p:xfrm>
          <a:off x="3574461" y="5133356"/>
          <a:ext cx="758616" cy="798408"/>
        </p:xfrm>
        <a:graphic>
          <a:graphicData uri="http://schemas.openxmlformats.org/drawingml/2006/table">
            <a:tbl>
              <a:tblPr firstRow="1" bandRow="1"/>
              <a:tblGrid>
                <a:gridCol w="252872"/>
                <a:gridCol w="252872"/>
                <a:gridCol w="252872"/>
              </a:tblGrid>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w6</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w7</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w8</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w9</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bl>
          </a:graphicData>
        </a:graphic>
      </p:graphicFrame>
      <p:sp>
        <p:nvSpPr>
          <p:cNvPr id="45" name="Right Arrow 44"/>
          <p:cNvSpPr/>
          <p:nvPr/>
        </p:nvSpPr>
        <p:spPr>
          <a:xfrm>
            <a:off x="4480563" y="5405511"/>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83251" y="1372616"/>
            <a:ext cx="6697530" cy="338554"/>
          </a:xfrm>
          <a:prstGeom prst="rect">
            <a:avLst/>
          </a:prstGeom>
          <a:noFill/>
        </p:spPr>
        <p:txBody>
          <a:bodyPr wrap="square" rtlCol="0">
            <a:spAutoFit/>
          </a:bodyPr>
          <a:lstStyle/>
          <a:p>
            <a:r>
              <a:rPr lang="en-US" sz="1600" dirty="0" err="1" smtClean="0"/>
              <a:t>Deconvolution</a:t>
            </a:r>
            <a:r>
              <a:rPr lang="en-US" sz="1600" dirty="0" smtClean="0"/>
              <a:t> via Zero-fill + Conv (common/</a:t>
            </a:r>
            <a:r>
              <a:rPr lang="en-US" sz="1600" dirty="0" err="1" smtClean="0"/>
              <a:t>backprop</a:t>
            </a:r>
            <a:r>
              <a:rPr lang="en-US" sz="1600" dirty="0" smtClean="0"/>
              <a:t> implementation): </a:t>
            </a:r>
            <a:endParaRPr lang="en-US" sz="1600" dirty="0"/>
          </a:p>
        </p:txBody>
      </p:sp>
      <p:sp>
        <p:nvSpPr>
          <p:cNvPr id="46" name="TextBox 45"/>
          <p:cNvSpPr txBox="1"/>
          <p:nvPr/>
        </p:nvSpPr>
        <p:spPr>
          <a:xfrm>
            <a:off x="325956" y="4239298"/>
            <a:ext cx="4414820" cy="338554"/>
          </a:xfrm>
          <a:prstGeom prst="rect">
            <a:avLst/>
          </a:prstGeom>
          <a:noFill/>
        </p:spPr>
        <p:txBody>
          <a:bodyPr wrap="square" rtlCol="0">
            <a:spAutoFit/>
          </a:bodyPr>
          <a:lstStyle/>
          <a:p>
            <a:r>
              <a:rPr lang="en-US" sz="1600" dirty="0" err="1" smtClean="0"/>
              <a:t>Deconvolution</a:t>
            </a:r>
            <a:r>
              <a:rPr lang="en-US" sz="1600" dirty="0" smtClean="0"/>
              <a:t> via Nearest-Neighbors + Conv: </a:t>
            </a:r>
            <a:endParaRPr lang="en-US" sz="1600" dirty="0"/>
          </a:p>
        </p:txBody>
      </p:sp>
      <p:sp>
        <p:nvSpPr>
          <p:cNvPr id="47" name="TextBox 46"/>
          <p:cNvSpPr txBox="1"/>
          <p:nvPr/>
        </p:nvSpPr>
        <p:spPr>
          <a:xfrm>
            <a:off x="4800359" y="5185041"/>
            <a:ext cx="1458608" cy="646331"/>
          </a:xfrm>
          <a:prstGeom prst="rect">
            <a:avLst/>
          </a:prstGeom>
          <a:noFill/>
        </p:spPr>
        <p:txBody>
          <a:bodyPr wrap="square" rtlCol="0">
            <a:spAutoFit/>
          </a:bodyPr>
          <a:lstStyle/>
          <a:p>
            <a:pPr algn="ctr"/>
            <a:r>
              <a:rPr lang="en-US" dirty="0" smtClean="0"/>
              <a:t>Smoother results!?!</a:t>
            </a:r>
            <a:endParaRPr lang="en-US" dirty="0"/>
          </a:p>
        </p:txBody>
      </p:sp>
    </p:spTree>
    <p:extLst>
      <p:ext uri="{BB962C8B-B14F-4D97-AF65-F5344CB8AC3E}">
        <p14:creationId xmlns:p14="http://schemas.microsoft.com/office/powerpoint/2010/main" val="358822319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Checkerboard artifacts</a:t>
            </a:r>
            <a:endParaRPr lang="en-US" dirty="0"/>
          </a:p>
        </p:txBody>
      </p:sp>
      <p:pic>
        <p:nvPicPr>
          <p:cNvPr id="8" name="Picture 7" descr="checkerboard.png"/>
          <p:cNvPicPr>
            <a:picLocks noChangeAspect="1"/>
          </p:cNvPicPr>
          <p:nvPr/>
        </p:nvPicPr>
        <p:blipFill rotWithShape="1">
          <a:blip r:embed="rId3">
            <a:extLst>
              <a:ext uri="{28A0092B-C50C-407E-A947-70E740481C1C}">
                <a14:useLocalDpi xmlns:a14="http://schemas.microsoft.com/office/drawing/2010/main" val="0"/>
              </a:ext>
            </a:extLst>
          </a:blip>
          <a:srcRect l="1120" t="1909" r="1649" b="52581"/>
          <a:stretch/>
        </p:blipFill>
        <p:spPr>
          <a:xfrm>
            <a:off x="1397000" y="1839424"/>
            <a:ext cx="6063074" cy="1722367"/>
          </a:xfrm>
          <a:prstGeom prst="rect">
            <a:avLst/>
          </a:prstGeom>
        </p:spPr>
      </p:pic>
      <p:sp>
        <p:nvSpPr>
          <p:cNvPr id="7" name="TextBox 6"/>
          <p:cNvSpPr txBox="1"/>
          <p:nvPr/>
        </p:nvSpPr>
        <p:spPr>
          <a:xfrm>
            <a:off x="1396999" y="1350053"/>
            <a:ext cx="3692392" cy="369332"/>
          </a:xfrm>
          <a:prstGeom prst="rect">
            <a:avLst/>
          </a:prstGeom>
          <a:noFill/>
        </p:spPr>
        <p:txBody>
          <a:bodyPr wrap="square" rtlCol="0">
            <a:spAutoFit/>
          </a:bodyPr>
          <a:lstStyle/>
          <a:p>
            <a:r>
              <a:rPr lang="en-US" dirty="0" err="1" smtClean="0"/>
              <a:t>Deconv</a:t>
            </a:r>
            <a:r>
              <a:rPr lang="en-US" dirty="0" smtClean="0"/>
              <a:t>. via Zero-fill + Conv. :</a:t>
            </a:r>
            <a:endParaRPr lang="en-US" dirty="0"/>
          </a:p>
        </p:txBody>
      </p:sp>
      <p:pic>
        <p:nvPicPr>
          <p:cNvPr id="10" name="Picture 9" descr="checkerboard.png"/>
          <p:cNvPicPr>
            <a:picLocks noChangeAspect="1"/>
          </p:cNvPicPr>
          <p:nvPr/>
        </p:nvPicPr>
        <p:blipFill rotWithShape="1">
          <a:blip r:embed="rId3">
            <a:extLst>
              <a:ext uri="{28A0092B-C50C-407E-A947-70E740481C1C}">
                <a14:useLocalDpi xmlns:a14="http://schemas.microsoft.com/office/drawing/2010/main" val="0"/>
              </a:ext>
            </a:extLst>
          </a:blip>
          <a:srcRect l="1120" t="51057" r="1649" b="2480"/>
          <a:stretch/>
        </p:blipFill>
        <p:spPr>
          <a:xfrm>
            <a:off x="1397000" y="4362505"/>
            <a:ext cx="6063074" cy="1758462"/>
          </a:xfrm>
          <a:prstGeom prst="rect">
            <a:avLst/>
          </a:prstGeom>
        </p:spPr>
      </p:pic>
      <p:sp>
        <p:nvSpPr>
          <p:cNvPr id="11" name="TextBox 10"/>
          <p:cNvSpPr txBox="1"/>
          <p:nvPr/>
        </p:nvSpPr>
        <p:spPr>
          <a:xfrm>
            <a:off x="1397000" y="3920882"/>
            <a:ext cx="5080000" cy="369332"/>
          </a:xfrm>
          <a:prstGeom prst="rect">
            <a:avLst/>
          </a:prstGeom>
          <a:noFill/>
        </p:spPr>
        <p:txBody>
          <a:bodyPr wrap="square" rtlCol="0">
            <a:spAutoFit/>
          </a:bodyPr>
          <a:lstStyle/>
          <a:p>
            <a:r>
              <a:rPr lang="en-US" dirty="0" err="1" smtClean="0"/>
              <a:t>Deconv</a:t>
            </a:r>
            <a:r>
              <a:rPr lang="en-US" dirty="0" smtClean="0"/>
              <a:t>. via NN + Conv. :</a:t>
            </a:r>
            <a:endParaRPr lang="en-US" dirty="0"/>
          </a:p>
        </p:txBody>
      </p:sp>
      <p:sp>
        <p:nvSpPr>
          <p:cNvPr id="9" name="TextBox 8"/>
          <p:cNvSpPr txBox="1"/>
          <p:nvPr/>
        </p:nvSpPr>
        <p:spPr>
          <a:xfrm>
            <a:off x="1416233" y="6513781"/>
            <a:ext cx="3070093" cy="246221"/>
          </a:xfrm>
          <a:prstGeom prst="rect">
            <a:avLst/>
          </a:prstGeom>
          <a:noFill/>
        </p:spPr>
        <p:txBody>
          <a:bodyPr wrap="square" rtlCol="0">
            <a:spAutoFit/>
          </a:bodyPr>
          <a:lstStyle/>
          <a:p>
            <a:pPr defTabSz="457200">
              <a:defRPr/>
            </a:pPr>
            <a:r>
              <a:rPr lang="en-US" sz="1000" dirty="0" smtClean="0"/>
              <a:t>From: </a:t>
            </a:r>
            <a:r>
              <a:rPr lang="en-US" sz="1000" dirty="0"/>
              <a:t>http://</a:t>
            </a:r>
            <a:r>
              <a:rPr lang="en-US" sz="1000" dirty="0" err="1"/>
              <a:t>distill.pub</a:t>
            </a:r>
            <a:r>
              <a:rPr lang="en-US" sz="1000" dirty="0"/>
              <a:t>/2016/</a:t>
            </a:r>
            <a:r>
              <a:rPr lang="en-US" sz="1000" dirty="0" err="1"/>
              <a:t>deconv</a:t>
            </a:r>
            <a:r>
              <a:rPr lang="en-US" sz="1000" dirty="0"/>
              <a:t>-checkerboard</a:t>
            </a:r>
            <a:r>
              <a:rPr lang="en-US" sz="1000" dirty="0" smtClean="0"/>
              <a:t>/</a:t>
            </a:r>
            <a:endParaRPr lang="en-US" sz="1000" dirty="0"/>
          </a:p>
        </p:txBody>
      </p:sp>
    </p:spTree>
    <p:extLst>
      <p:ext uri="{BB962C8B-B14F-4D97-AF65-F5344CB8AC3E}">
        <p14:creationId xmlns:p14="http://schemas.microsoft.com/office/powerpoint/2010/main" val="20918979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originalLaplaci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027" y="1416140"/>
            <a:ext cx="1386547" cy="1383189"/>
          </a:xfrm>
          <a:prstGeom prst="rect">
            <a:avLst/>
          </a:prstGeom>
          <a:ln>
            <a:solidFill>
              <a:srgbClr val="000000"/>
            </a:solidFill>
          </a:ln>
        </p:spPr>
      </p:pic>
      <p:sp>
        <p:nvSpPr>
          <p:cNvPr id="3" name="Title 2"/>
          <p:cNvSpPr>
            <a:spLocks noGrp="1"/>
          </p:cNvSpPr>
          <p:nvPr>
            <p:ph type="title"/>
          </p:nvPr>
        </p:nvSpPr>
        <p:spPr/>
        <p:txBody>
          <a:bodyPr/>
          <a:lstStyle/>
          <a:p>
            <a:r>
              <a:rPr lang="en-US" dirty="0" smtClean="0"/>
              <a:t>Encoder - Decoder networks</a:t>
            </a:r>
            <a:br>
              <a:rPr lang="en-US" dirty="0" smtClean="0"/>
            </a:br>
            <a:r>
              <a:rPr lang="en-US" dirty="0" smtClean="0"/>
              <a:t>for segmentation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5" name="Picture 4" descr="orig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288" y="1735913"/>
            <a:ext cx="1386545" cy="1383188"/>
          </a:xfrm>
          <a:prstGeom prst="rect">
            <a:avLst/>
          </a:prstGeom>
        </p:spPr>
      </p:pic>
      <p:pic>
        <p:nvPicPr>
          <p:cNvPr id="6" name="Picture 5" descr="originalLaplaci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23" y="1735914"/>
            <a:ext cx="1386545" cy="1383188"/>
          </a:xfrm>
          <a:prstGeom prst="rect">
            <a:avLst/>
          </a:prstGeom>
          <a:ln>
            <a:solidFill>
              <a:srgbClr val="000000"/>
            </a:solidFill>
          </a:ln>
        </p:spPr>
      </p:pic>
      <p:pic>
        <p:nvPicPr>
          <p:cNvPr id="7" name="Picture 6" descr="30x3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8403" y="3831561"/>
            <a:ext cx="656556" cy="656556"/>
          </a:xfrm>
          <a:prstGeom prst="rect">
            <a:avLst/>
          </a:prstGeom>
          <a:ln>
            <a:solidFill>
              <a:srgbClr val="000000"/>
            </a:solidFill>
          </a:ln>
        </p:spPr>
      </p:pic>
      <p:pic>
        <p:nvPicPr>
          <p:cNvPr id="8" name="Picture 7" descr="embossBilinea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510" y="1735913"/>
            <a:ext cx="1379918" cy="1383188"/>
          </a:xfrm>
          <a:prstGeom prst="rect">
            <a:avLst/>
          </a:prstGeom>
        </p:spPr>
      </p:pic>
      <p:pic>
        <p:nvPicPr>
          <p:cNvPr id="13" name="Picture 12" descr="original.png"/>
          <p:cNvPicPr>
            <a:picLocks noChangeAspect="1"/>
          </p:cNvPicPr>
          <p:nvPr/>
        </p:nvPicPr>
        <p:blipFill>
          <a:blip r:embed="rId7">
            <a:alphaModFix/>
            <a:extLst>
              <a:ext uri="{BEBA8EAE-BF5A-486C-A8C5-ECC9F3942E4B}">
                <a14:imgProps xmlns:a14="http://schemas.microsoft.com/office/drawing/2010/main">
                  <a14:imgLayer r:embed="rId8">
                    <a14:imgEffect>
                      <a14:backgroundRemoval t="34163" b="100000" l="35412" r="99213"/>
                    </a14:imgEffect>
                  </a14:imgLayer>
                </a14:imgProps>
              </a:ext>
              <a:ext uri="{28A0092B-C50C-407E-A947-70E740481C1C}">
                <a14:useLocalDpi xmlns:a14="http://schemas.microsoft.com/office/drawing/2010/main" val="0"/>
              </a:ext>
            </a:extLst>
          </a:blip>
          <a:stretch>
            <a:fillRect/>
          </a:stretch>
        </p:blipFill>
        <p:spPr>
          <a:xfrm>
            <a:off x="7542307" y="1735914"/>
            <a:ext cx="1386545" cy="1383187"/>
          </a:xfrm>
          <a:prstGeom prst="rect">
            <a:avLst/>
          </a:prstGeom>
          <a:solidFill>
            <a:schemeClr val="tx1"/>
          </a:solidFill>
          <a:ln>
            <a:solidFill>
              <a:schemeClr val="tx1"/>
            </a:solidFill>
          </a:ln>
        </p:spPr>
      </p:pic>
      <p:pic>
        <p:nvPicPr>
          <p:cNvPr id="15" name="Picture 14" descr="emboss30x3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1834" y="3772676"/>
            <a:ext cx="656556" cy="656556"/>
          </a:xfrm>
          <a:prstGeom prst="rect">
            <a:avLst/>
          </a:prstGeom>
          <a:ln>
            <a:solidFill>
              <a:srgbClr val="000000"/>
            </a:solidFill>
          </a:ln>
        </p:spPr>
      </p:pic>
      <p:grpSp>
        <p:nvGrpSpPr>
          <p:cNvPr id="16" name="Group 15"/>
          <p:cNvGrpSpPr/>
          <p:nvPr/>
        </p:nvGrpSpPr>
        <p:grpSpPr>
          <a:xfrm>
            <a:off x="1521361" y="1955191"/>
            <a:ext cx="717242" cy="653276"/>
            <a:chOff x="1621868" y="2192727"/>
            <a:chExt cx="717242" cy="653276"/>
          </a:xfrm>
        </p:grpSpPr>
        <p:sp>
          <p:nvSpPr>
            <p:cNvPr id="4" name="Isosceles Triangle 3"/>
            <p:cNvSpPr/>
            <p:nvPr/>
          </p:nvSpPr>
          <p:spPr>
            <a:xfrm rot="5400000">
              <a:off x="1745198" y="2393736"/>
              <a:ext cx="392897" cy="511638"/>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TextBox 10"/>
            <p:cNvSpPr txBox="1"/>
            <p:nvPr/>
          </p:nvSpPr>
          <p:spPr>
            <a:xfrm>
              <a:off x="1621868" y="2192727"/>
              <a:ext cx="717242" cy="307777"/>
            </a:xfrm>
            <a:prstGeom prst="rect">
              <a:avLst/>
            </a:prstGeom>
            <a:noFill/>
          </p:spPr>
          <p:txBody>
            <a:bodyPr wrap="square" rtlCol="0">
              <a:spAutoFit/>
            </a:bodyPr>
            <a:lstStyle/>
            <a:p>
              <a:pPr algn="ctr"/>
              <a:r>
                <a:rPr lang="en-US" sz="1400" dirty="0" smtClean="0"/>
                <a:t>conv.</a:t>
              </a:r>
              <a:endParaRPr lang="en-US" sz="1400" dirty="0"/>
            </a:p>
          </p:txBody>
        </p:sp>
      </p:grpSp>
      <p:sp>
        <p:nvSpPr>
          <p:cNvPr id="12" name="Down Arrow 11"/>
          <p:cNvSpPr/>
          <p:nvPr/>
        </p:nvSpPr>
        <p:spPr>
          <a:xfrm>
            <a:off x="2713734" y="3243430"/>
            <a:ext cx="347211" cy="502502"/>
          </a:xfrm>
          <a:prstGeom prst="downArrow">
            <a:avLst/>
          </a:prstGeom>
          <a:solidFill>
            <a:schemeClr val="tx1">
              <a:lumMod val="85000"/>
              <a:lumOff val="15000"/>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6917394" y="1931700"/>
            <a:ext cx="717242" cy="653276"/>
            <a:chOff x="1621868" y="2192727"/>
            <a:chExt cx="717242" cy="653276"/>
          </a:xfrm>
        </p:grpSpPr>
        <p:sp>
          <p:nvSpPr>
            <p:cNvPr id="18" name="Isosceles Triangle 17"/>
            <p:cNvSpPr/>
            <p:nvPr/>
          </p:nvSpPr>
          <p:spPr>
            <a:xfrm rot="5400000">
              <a:off x="1745198" y="2393736"/>
              <a:ext cx="392897" cy="511638"/>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TextBox 18"/>
            <p:cNvSpPr txBox="1"/>
            <p:nvPr/>
          </p:nvSpPr>
          <p:spPr>
            <a:xfrm>
              <a:off x="1621868" y="2192727"/>
              <a:ext cx="717242" cy="307777"/>
            </a:xfrm>
            <a:prstGeom prst="rect">
              <a:avLst/>
            </a:prstGeom>
            <a:noFill/>
          </p:spPr>
          <p:txBody>
            <a:bodyPr wrap="square" rtlCol="0">
              <a:spAutoFit/>
            </a:bodyPr>
            <a:lstStyle/>
            <a:p>
              <a:pPr algn="ctr"/>
              <a:r>
                <a:rPr lang="en-US" sz="1400" dirty="0" smtClean="0"/>
                <a:t>conv.</a:t>
              </a:r>
              <a:endParaRPr lang="en-US" sz="1400" dirty="0"/>
            </a:p>
          </p:txBody>
        </p:sp>
      </p:grpSp>
      <p:grpSp>
        <p:nvGrpSpPr>
          <p:cNvPr id="20" name="Group 19"/>
          <p:cNvGrpSpPr/>
          <p:nvPr/>
        </p:nvGrpSpPr>
        <p:grpSpPr>
          <a:xfrm>
            <a:off x="3254490" y="3709862"/>
            <a:ext cx="717242" cy="653276"/>
            <a:chOff x="1621868" y="2192727"/>
            <a:chExt cx="717242" cy="653276"/>
          </a:xfrm>
        </p:grpSpPr>
        <p:sp>
          <p:nvSpPr>
            <p:cNvPr id="21" name="Isosceles Triangle 20"/>
            <p:cNvSpPr/>
            <p:nvPr/>
          </p:nvSpPr>
          <p:spPr>
            <a:xfrm rot="5400000">
              <a:off x="1745198" y="2393736"/>
              <a:ext cx="392897" cy="511638"/>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2" name="TextBox 21"/>
            <p:cNvSpPr txBox="1"/>
            <p:nvPr/>
          </p:nvSpPr>
          <p:spPr>
            <a:xfrm>
              <a:off x="1621868" y="2192727"/>
              <a:ext cx="717242" cy="338554"/>
            </a:xfrm>
            <a:prstGeom prst="rect">
              <a:avLst/>
            </a:prstGeom>
            <a:noFill/>
          </p:spPr>
          <p:txBody>
            <a:bodyPr wrap="square" rtlCol="0">
              <a:spAutoFit/>
            </a:bodyPr>
            <a:lstStyle/>
            <a:p>
              <a:r>
                <a:rPr lang="en-US" sz="1600" dirty="0" smtClean="0"/>
                <a:t>conv.</a:t>
              </a:r>
              <a:endParaRPr lang="en-US" sz="1600" dirty="0"/>
            </a:p>
          </p:txBody>
        </p:sp>
      </p:grpSp>
      <p:grpSp>
        <p:nvGrpSpPr>
          <p:cNvPr id="23" name="Group 22"/>
          <p:cNvGrpSpPr/>
          <p:nvPr/>
        </p:nvGrpSpPr>
        <p:grpSpPr>
          <a:xfrm>
            <a:off x="5268551" y="3709862"/>
            <a:ext cx="717242" cy="653276"/>
            <a:chOff x="1621868" y="2192727"/>
            <a:chExt cx="717242" cy="653276"/>
          </a:xfrm>
        </p:grpSpPr>
        <p:sp>
          <p:nvSpPr>
            <p:cNvPr id="24" name="Isosceles Triangle 23"/>
            <p:cNvSpPr/>
            <p:nvPr/>
          </p:nvSpPr>
          <p:spPr>
            <a:xfrm rot="5400000">
              <a:off x="1745198" y="2393736"/>
              <a:ext cx="392897" cy="511638"/>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TextBox 24"/>
            <p:cNvSpPr txBox="1"/>
            <p:nvPr/>
          </p:nvSpPr>
          <p:spPr>
            <a:xfrm>
              <a:off x="1621868" y="2192727"/>
              <a:ext cx="717242" cy="338554"/>
            </a:xfrm>
            <a:prstGeom prst="rect">
              <a:avLst/>
            </a:prstGeom>
            <a:noFill/>
          </p:spPr>
          <p:txBody>
            <a:bodyPr wrap="square" rtlCol="0">
              <a:spAutoFit/>
            </a:bodyPr>
            <a:lstStyle/>
            <a:p>
              <a:r>
                <a:rPr lang="en-US" sz="1600" dirty="0" smtClean="0"/>
                <a:t>conv.</a:t>
              </a:r>
              <a:endParaRPr lang="en-US" sz="1600" dirty="0"/>
            </a:p>
          </p:txBody>
        </p:sp>
      </p:grpSp>
      <p:sp>
        <p:nvSpPr>
          <p:cNvPr id="26" name="TextBox 25"/>
          <p:cNvSpPr txBox="1"/>
          <p:nvPr/>
        </p:nvSpPr>
        <p:spPr>
          <a:xfrm>
            <a:off x="1023361" y="3214050"/>
            <a:ext cx="1827430" cy="523220"/>
          </a:xfrm>
          <a:prstGeom prst="rect">
            <a:avLst/>
          </a:prstGeom>
          <a:noFill/>
        </p:spPr>
        <p:txBody>
          <a:bodyPr wrap="square" rtlCol="0">
            <a:spAutoFit/>
          </a:bodyPr>
          <a:lstStyle/>
          <a:p>
            <a:pPr algn="ctr"/>
            <a:r>
              <a:rPr lang="en-US" sz="1400" dirty="0" err="1" smtClean="0"/>
              <a:t>Downsample</a:t>
            </a:r>
            <a:r>
              <a:rPr lang="en-US" sz="1400" dirty="0" smtClean="0"/>
              <a:t/>
            </a:r>
            <a:br>
              <a:rPr lang="en-US" sz="1400" dirty="0" smtClean="0"/>
            </a:br>
            <a:r>
              <a:rPr lang="en-US" sz="1400" dirty="0" smtClean="0"/>
              <a:t>(</a:t>
            </a:r>
            <a:r>
              <a:rPr lang="en-US" sz="1400" dirty="0" err="1" smtClean="0"/>
              <a:t>strided</a:t>
            </a:r>
            <a:r>
              <a:rPr lang="en-US" sz="1400" dirty="0" smtClean="0"/>
              <a:t> pool/conv.)</a:t>
            </a:r>
            <a:endParaRPr lang="en-US" sz="1400" dirty="0"/>
          </a:p>
        </p:txBody>
      </p:sp>
      <p:sp>
        <p:nvSpPr>
          <p:cNvPr id="27" name="TextBox 26"/>
          <p:cNvSpPr txBox="1"/>
          <p:nvPr/>
        </p:nvSpPr>
        <p:spPr>
          <a:xfrm>
            <a:off x="6259321" y="3178831"/>
            <a:ext cx="2366876" cy="523220"/>
          </a:xfrm>
          <a:prstGeom prst="rect">
            <a:avLst/>
          </a:prstGeom>
          <a:noFill/>
        </p:spPr>
        <p:txBody>
          <a:bodyPr wrap="square" rtlCol="0">
            <a:spAutoFit/>
          </a:bodyPr>
          <a:lstStyle/>
          <a:p>
            <a:pPr algn="ctr"/>
            <a:r>
              <a:rPr lang="en-US" sz="1400" dirty="0" err="1"/>
              <a:t>U</a:t>
            </a:r>
            <a:r>
              <a:rPr lang="en-US" sz="1400" dirty="0" err="1" smtClean="0"/>
              <a:t>psample</a:t>
            </a:r>
            <a:r>
              <a:rPr lang="en-US" sz="1400" dirty="0" smtClean="0"/>
              <a:t/>
            </a:r>
            <a:br>
              <a:rPr lang="en-US" sz="1400" dirty="0" smtClean="0"/>
            </a:br>
            <a:r>
              <a:rPr lang="en-US" sz="1400" dirty="0" smtClean="0"/>
              <a:t>(</a:t>
            </a:r>
            <a:r>
              <a:rPr lang="en-US" sz="1400" dirty="0" err="1" smtClean="0"/>
              <a:t>deconv</a:t>
            </a:r>
            <a:r>
              <a:rPr lang="en-US" sz="1400" dirty="0" smtClean="0"/>
              <a:t>, NN/</a:t>
            </a:r>
            <a:r>
              <a:rPr lang="en-US" sz="1400" dirty="0" err="1" smtClean="0"/>
              <a:t>bilin+conv</a:t>
            </a:r>
            <a:r>
              <a:rPr lang="en-US" sz="1400" dirty="0" smtClean="0"/>
              <a:t>…) </a:t>
            </a:r>
            <a:endParaRPr lang="en-US" sz="1400" dirty="0"/>
          </a:p>
        </p:txBody>
      </p:sp>
      <p:sp>
        <p:nvSpPr>
          <p:cNvPr id="29" name="Down Arrow 28"/>
          <p:cNvSpPr/>
          <p:nvPr/>
        </p:nvSpPr>
        <p:spPr>
          <a:xfrm rot="10800000">
            <a:off x="6077163" y="3195778"/>
            <a:ext cx="347211" cy="502502"/>
          </a:xfrm>
          <a:prstGeom prst="downArrow">
            <a:avLst/>
          </a:prstGeom>
          <a:solidFill>
            <a:schemeClr val="tx1">
              <a:lumMod val="85000"/>
              <a:lumOff val="15000"/>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73253" y="4112368"/>
            <a:ext cx="99513" cy="99513"/>
          </a:xfrm>
          <a:prstGeom prst="ellipse">
            <a:avLst/>
          </a:prstGeom>
          <a:solidFill>
            <a:srgbClr val="262626">
              <a:alpha val="85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455346" y="4112368"/>
            <a:ext cx="99513" cy="99513"/>
          </a:xfrm>
          <a:prstGeom prst="ellipse">
            <a:avLst/>
          </a:prstGeom>
          <a:solidFill>
            <a:srgbClr val="262626">
              <a:alpha val="85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632226" y="4112368"/>
            <a:ext cx="99513" cy="99513"/>
          </a:xfrm>
          <a:prstGeom prst="ellipse">
            <a:avLst/>
          </a:prstGeom>
          <a:solidFill>
            <a:srgbClr val="262626">
              <a:alpha val="85000"/>
            </a:srgb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p:cNvGrpSpPr/>
          <p:nvPr/>
        </p:nvGrpSpPr>
        <p:grpSpPr>
          <a:xfrm>
            <a:off x="1917855" y="4917887"/>
            <a:ext cx="5312664" cy="1383744"/>
            <a:chOff x="1863033" y="5064063"/>
            <a:chExt cx="5312664" cy="1383744"/>
          </a:xfrm>
        </p:grpSpPr>
        <p:pic>
          <p:nvPicPr>
            <p:cNvPr id="2" name="Picture 1" descr="deconvnet.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63033" y="5118879"/>
              <a:ext cx="5312664" cy="1328928"/>
            </a:xfrm>
            <a:prstGeom prst="rect">
              <a:avLst/>
            </a:prstGeom>
          </p:spPr>
        </p:pic>
        <p:sp>
          <p:nvSpPr>
            <p:cNvPr id="33" name="TextBox 32"/>
            <p:cNvSpPr txBox="1"/>
            <p:nvPr/>
          </p:nvSpPr>
          <p:spPr>
            <a:xfrm>
              <a:off x="2721121" y="5064063"/>
              <a:ext cx="1145515" cy="369332"/>
            </a:xfrm>
            <a:prstGeom prst="rect">
              <a:avLst/>
            </a:prstGeom>
            <a:solidFill>
              <a:schemeClr val="bg1">
                <a:lumMod val="95000"/>
              </a:schemeClr>
            </a:solidFill>
          </p:spPr>
          <p:txBody>
            <a:bodyPr wrap="square" rtlCol="0">
              <a:spAutoFit/>
            </a:bodyPr>
            <a:lstStyle/>
            <a:p>
              <a:pPr algn="ctr"/>
              <a:r>
                <a:rPr lang="en-US" dirty="0" smtClean="0"/>
                <a:t>Encoder</a:t>
              </a:r>
              <a:endParaRPr lang="en-US" dirty="0"/>
            </a:p>
          </p:txBody>
        </p:sp>
        <p:sp>
          <p:nvSpPr>
            <p:cNvPr id="34" name="TextBox 33"/>
            <p:cNvSpPr txBox="1"/>
            <p:nvPr/>
          </p:nvSpPr>
          <p:spPr>
            <a:xfrm>
              <a:off x="5078881" y="5071253"/>
              <a:ext cx="1145515" cy="369332"/>
            </a:xfrm>
            <a:prstGeom prst="rect">
              <a:avLst/>
            </a:prstGeom>
            <a:solidFill>
              <a:schemeClr val="bg1">
                <a:lumMod val="95000"/>
              </a:schemeClr>
            </a:solidFill>
          </p:spPr>
          <p:txBody>
            <a:bodyPr wrap="square" rtlCol="0">
              <a:spAutoFit/>
            </a:bodyPr>
            <a:lstStyle/>
            <a:p>
              <a:pPr algn="ctr"/>
              <a:r>
                <a:rPr lang="en-US" dirty="0" smtClean="0"/>
                <a:t>Decoder</a:t>
              </a:r>
              <a:endParaRPr lang="en-US" dirty="0"/>
            </a:p>
          </p:txBody>
        </p:sp>
      </p:grpSp>
      <p:sp>
        <p:nvSpPr>
          <p:cNvPr id="37" name="TextBox 36"/>
          <p:cNvSpPr txBox="1"/>
          <p:nvPr/>
        </p:nvSpPr>
        <p:spPr>
          <a:xfrm>
            <a:off x="1998325" y="6438211"/>
            <a:ext cx="4871373" cy="400110"/>
          </a:xfrm>
          <a:prstGeom prst="rect">
            <a:avLst/>
          </a:prstGeom>
          <a:noFill/>
        </p:spPr>
        <p:txBody>
          <a:bodyPr wrap="square" rtlCol="0">
            <a:spAutoFit/>
          </a:bodyPr>
          <a:lstStyle/>
          <a:p>
            <a:r>
              <a:rPr lang="en-US" sz="1000" dirty="0" smtClean="0"/>
              <a:t>Noh et al, “Learning </a:t>
            </a:r>
            <a:r>
              <a:rPr lang="en-US" sz="1000" dirty="0" err="1" smtClean="0"/>
              <a:t>deconvolution</a:t>
            </a:r>
            <a:r>
              <a:rPr lang="en-US" sz="1000" dirty="0" smtClean="0"/>
              <a:t> network for semantic segmentation”, ICCV 2015</a:t>
            </a:r>
          </a:p>
          <a:p>
            <a:r>
              <a:rPr lang="en-US" sz="1000" dirty="0" smtClean="0"/>
              <a:t>Long et al, “Fully convolutional networks for semantic segmentation”, CVPR 2015</a:t>
            </a:r>
            <a:endParaRPr lang="en-US" sz="1000" dirty="0"/>
          </a:p>
        </p:txBody>
      </p:sp>
      <p:grpSp>
        <p:nvGrpSpPr>
          <p:cNvPr id="35" name="Group 34"/>
          <p:cNvGrpSpPr/>
          <p:nvPr/>
        </p:nvGrpSpPr>
        <p:grpSpPr>
          <a:xfrm>
            <a:off x="3499531" y="1735914"/>
            <a:ext cx="1433158" cy="328909"/>
            <a:chOff x="3499531" y="1735914"/>
            <a:chExt cx="1433158" cy="328909"/>
          </a:xfrm>
        </p:grpSpPr>
        <p:cxnSp>
          <p:nvCxnSpPr>
            <p:cNvPr id="10" name="Straight Arrow Connector 9"/>
            <p:cNvCxnSpPr/>
            <p:nvPr/>
          </p:nvCxnSpPr>
          <p:spPr>
            <a:xfrm>
              <a:off x="3645723" y="2064823"/>
              <a:ext cx="1159487"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499531" y="1735914"/>
              <a:ext cx="1433158" cy="307777"/>
            </a:xfrm>
            <a:prstGeom prst="rect">
              <a:avLst/>
            </a:prstGeom>
            <a:noFill/>
          </p:spPr>
          <p:txBody>
            <a:bodyPr wrap="square" rtlCol="0">
              <a:spAutoFit/>
            </a:bodyPr>
            <a:lstStyle/>
            <a:p>
              <a:r>
                <a:rPr lang="en-US" sz="1400" dirty="0"/>
                <a:t>s</a:t>
              </a:r>
              <a:r>
                <a:rPr lang="en-US" sz="1400" dirty="0" smtClean="0"/>
                <a:t>kip connection</a:t>
              </a:r>
              <a:endParaRPr lang="en-US" sz="1400" dirty="0"/>
            </a:p>
          </p:txBody>
        </p:sp>
      </p:grpSp>
    </p:spTree>
    <p:extLst>
      <p:ext uri="{BB962C8B-B14F-4D97-AF65-F5344CB8AC3E}">
        <p14:creationId xmlns:p14="http://schemas.microsoft.com/office/powerpoint/2010/main" val="3761817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FCN: Fully convolutional network</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5" name="Picture 4" descr="fc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058" y="1470958"/>
            <a:ext cx="2571911" cy="1343049"/>
          </a:xfrm>
          <a:prstGeom prst="rect">
            <a:avLst/>
          </a:prstGeom>
        </p:spPr>
      </p:pic>
      <p:sp>
        <p:nvSpPr>
          <p:cNvPr id="6" name="TextBox 5"/>
          <p:cNvSpPr txBox="1"/>
          <p:nvPr/>
        </p:nvSpPr>
        <p:spPr>
          <a:xfrm>
            <a:off x="137056" y="1470958"/>
            <a:ext cx="6238001" cy="1323439"/>
          </a:xfrm>
          <a:prstGeom prst="rect">
            <a:avLst/>
          </a:prstGeom>
          <a:noFill/>
        </p:spPr>
        <p:txBody>
          <a:bodyPr wrap="square" rtlCol="0">
            <a:spAutoFit/>
          </a:bodyPr>
          <a:lstStyle/>
          <a:p>
            <a:pPr defTabSz="457200">
              <a:defRPr/>
            </a:pPr>
            <a:r>
              <a:rPr lang="en-US" sz="1600" dirty="0"/>
              <a:t>Long et al, </a:t>
            </a:r>
            <a:r>
              <a:rPr lang="en-US" sz="1600" dirty="0" smtClean="0"/>
              <a:t>Fully </a:t>
            </a:r>
            <a:r>
              <a:rPr lang="en-US" sz="1600" dirty="0"/>
              <a:t>convolutional networks for semantic </a:t>
            </a:r>
            <a:r>
              <a:rPr lang="en-US" sz="1600" dirty="0" smtClean="0"/>
              <a:t>segmentation, </a:t>
            </a:r>
            <a:r>
              <a:rPr lang="en-US" sz="1600" dirty="0"/>
              <a:t>CVPR </a:t>
            </a:r>
            <a:r>
              <a:rPr lang="en-US" sz="1600" dirty="0" smtClean="0"/>
              <a:t>2015</a:t>
            </a:r>
            <a:r>
              <a:rPr lang="el-GR" sz="1600" dirty="0" smtClean="0"/>
              <a:t> (1800+ </a:t>
            </a:r>
            <a:r>
              <a:rPr lang="en-US" sz="1600" dirty="0" smtClean="0"/>
              <a:t>citations)</a:t>
            </a:r>
            <a:endParaRPr lang="el-GR" sz="1600" dirty="0" smtClean="0"/>
          </a:p>
          <a:p>
            <a:pPr marL="171450" indent="-171450" defTabSz="457200">
              <a:buFontTx/>
              <a:buChar char="-"/>
              <a:defRPr/>
            </a:pPr>
            <a:r>
              <a:rPr lang="en-US" sz="1600" u="sng" dirty="0" err="1" smtClean="0"/>
              <a:t>Deconvolution</a:t>
            </a:r>
            <a:r>
              <a:rPr lang="en-US" sz="1600" dirty="0" smtClean="0"/>
              <a:t> to </a:t>
            </a:r>
            <a:r>
              <a:rPr lang="en-US" sz="1600" dirty="0" err="1" smtClean="0"/>
              <a:t>upsample</a:t>
            </a:r>
            <a:r>
              <a:rPr lang="en-US" sz="1600" dirty="0" smtClean="0"/>
              <a:t> segmentation.</a:t>
            </a:r>
            <a:endParaRPr lang="en-US" sz="1600" dirty="0"/>
          </a:p>
          <a:p>
            <a:pPr marL="171450" indent="-171450" defTabSz="457200">
              <a:buFontTx/>
              <a:buChar char="-"/>
              <a:defRPr/>
            </a:pPr>
            <a:r>
              <a:rPr lang="en-US" sz="1600" u="sng" dirty="0"/>
              <a:t>Skip </a:t>
            </a:r>
            <a:r>
              <a:rPr lang="en-US" sz="1600" u="sng" dirty="0" smtClean="0"/>
              <a:t>connections</a:t>
            </a:r>
            <a:r>
              <a:rPr lang="en-US" sz="1600" dirty="0" smtClean="0"/>
              <a:t> </a:t>
            </a:r>
            <a:r>
              <a:rPr lang="en-US" sz="1600" dirty="0"/>
              <a:t>to combine multi-scale info for better accuracy.</a:t>
            </a:r>
          </a:p>
          <a:p>
            <a:pPr marL="171450" indent="-171450" defTabSz="457200">
              <a:buFontTx/>
              <a:buChar char="-"/>
              <a:defRPr/>
            </a:pPr>
            <a:r>
              <a:rPr lang="en-US" sz="1600" dirty="0" smtClean="0"/>
              <a:t>Popularized </a:t>
            </a:r>
            <a:r>
              <a:rPr lang="en-US" sz="1600" u="sng" dirty="0"/>
              <a:t>fully </a:t>
            </a:r>
            <a:r>
              <a:rPr lang="en-US" sz="1600" u="sng" dirty="0" smtClean="0"/>
              <a:t>conv net </a:t>
            </a:r>
            <a:r>
              <a:rPr lang="en-US" sz="1600" dirty="0" smtClean="0"/>
              <a:t>(previously [</a:t>
            </a:r>
            <a:r>
              <a:rPr lang="en-US" sz="1600" dirty="0" err="1" smtClean="0"/>
              <a:t>LeCun</a:t>
            </a:r>
            <a:r>
              <a:rPr lang="en-US" sz="1600" dirty="0" smtClean="0"/>
              <a:t> ‘98, </a:t>
            </a:r>
            <a:r>
              <a:rPr lang="en-US" sz="1600" dirty="0" err="1" smtClean="0"/>
              <a:t>Farabet</a:t>
            </a:r>
            <a:r>
              <a:rPr lang="en-US" sz="1600" dirty="0" smtClean="0"/>
              <a:t> ’13])</a:t>
            </a:r>
          </a:p>
        </p:txBody>
      </p:sp>
      <p:sp>
        <p:nvSpPr>
          <p:cNvPr id="11" name="Rectangle 10"/>
          <p:cNvSpPr>
            <a:spLocks noChangeAspect="1"/>
          </p:cNvSpPr>
          <p:nvPr/>
        </p:nvSpPr>
        <p:spPr>
          <a:xfrm>
            <a:off x="4786145" y="5797527"/>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 name="Rectangle 11"/>
          <p:cNvSpPr>
            <a:spLocks noChangeAspect="1"/>
          </p:cNvSpPr>
          <p:nvPr/>
        </p:nvSpPr>
        <p:spPr>
          <a:xfrm>
            <a:off x="5015092" y="5797527"/>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 name="Rectangle 12"/>
          <p:cNvSpPr>
            <a:spLocks noChangeAspect="1"/>
          </p:cNvSpPr>
          <p:nvPr/>
        </p:nvSpPr>
        <p:spPr>
          <a:xfrm>
            <a:off x="5252571" y="5797527"/>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Rectangle 14"/>
          <p:cNvSpPr>
            <a:spLocks noChangeAspect="1"/>
          </p:cNvSpPr>
          <p:nvPr/>
        </p:nvSpPr>
        <p:spPr>
          <a:xfrm>
            <a:off x="5293225" y="6107137"/>
            <a:ext cx="76800" cy="72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Rectangle 15"/>
          <p:cNvSpPr>
            <a:spLocks noChangeAspect="1"/>
          </p:cNvSpPr>
          <p:nvPr/>
        </p:nvSpPr>
        <p:spPr>
          <a:xfrm>
            <a:off x="5484084" y="6107137"/>
            <a:ext cx="76800" cy="72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Rectangle 16"/>
          <p:cNvSpPr>
            <a:spLocks noChangeAspect="1"/>
          </p:cNvSpPr>
          <p:nvPr/>
        </p:nvSpPr>
        <p:spPr>
          <a:xfrm>
            <a:off x="5658522" y="6107137"/>
            <a:ext cx="76800" cy="72000"/>
          </a:xfrm>
          <a:prstGeom prst="rect">
            <a:avLst/>
          </a:prstGeom>
          <a:gradFill flip="none" rotWithShape="1">
            <a:gsLst>
              <a:gs pos="61000">
                <a:srgbClr val="FF0000"/>
              </a:gs>
              <a:gs pos="0">
                <a:srgbClr val="FFFFFF"/>
              </a:gs>
            </a:gsLst>
            <a:path path="rect">
              <a:fillToRect l="100000" t="100000"/>
            </a:path>
            <a:tileRect r="-100000" b="-100000"/>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Rectangle 20"/>
          <p:cNvSpPr>
            <a:spLocks/>
          </p:cNvSpPr>
          <p:nvPr/>
        </p:nvSpPr>
        <p:spPr>
          <a:xfrm>
            <a:off x="4036593" y="5375402"/>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Rectangle 21"/>
          <p:cNvSpPr>
            <a:spLocks/>
          </p:cNvSpPr>
          <p:nvPr/>
        </p:nvSpPr>
        <p:spPr>
          <a:xfrm>
            <a:off x="4383979" y="5375402"/>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Rectangle 22"/>
          <p:cNvSpPr>
            <a:spLocks/>
          </p:cNvSpPr>
          <p:nvPr/>
        </p:nvSpPr>
        <p:spPr>
          <a:xfrm>
            <a:off x="4725444" y="5375402"/>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Rectangle 26"/>
          <p:cNvSpPr>
            <a:spLocks/>
          </p:cNvSpPr>
          <p:nvPr/>
        </p:nvSpPr>
        <p:spPr>
          <a:xfrm>
            <a:off x="1481586" y="3566563"/>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a:spLocks/>
          </p:cNvSpPr>
          <p:nvPr/>
        </p:nvSpPr>
        <p:spPr>
          <a:xfrm>
            <a:off x="2577105" y="3566562"/>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a:spLocks/>
          </p:cNvSpPr>
          <p:nvPr/>
        </p:nvSpPr>
        <p:spPr>
          <a:xfrm>
            <a:off x="2806256" y="4723456"/>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a:spLocks/>
          </p:cNvSpPr>
          <p:nvPr/>
        </p:nvSpPr>
        <p:spPr>
          <a:xfrm>
            <a:off x="3371618" y="4723456"/>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Rectangle 30"/>
          <p:cNvSpPr>
            <a:spLocks/>
          </p:cNvSpPr>
          <p:nvPr/>
        </p:nvSpPr>
        <p:spPr>
          <a:xfrm>
            <a:off x="3940760" y="4723456"/>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Rectangle 49"/>
          <p:cNvSpPr/>
          <p:nvPr/>
        </p:nvSpPr>
        <p:spPr>
          <a:xfrm>
            <a:off x="1471737" y="3563822"/>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2567627" y="3563822"/>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1419333" y="4498677"/>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53" name="TextBox 52"/>
          <p:cNvSpPr txBox="1"/>
          <p:nvPr/>
        </p:nvSpPr>
        <p:spPr>
          <a:xfrm>
            <a:off x="2497283" y="4500902"/>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54" name="TextBox 53"/>
          <p:cNvSpPr txBox="1"/>
          <p:nvPr/>
        </p:nvSpPr>
        <p:spPr>
          <a:xfrm>
            <a:off x="3663119" y="4500902"/>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55" name="TextBox 54"/>
          <p:cNvSpPr txBox="1"/>
          <p:nvPr/>
        </p:nvSpPr>
        <p:spPr>
          <a:xfrm>
            <a:off x="4196243" y="4500976"/>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56" name="TextBox 55"/>
          <p:cNvSpPr txBox="1"/>
          <p:nvPr/>
        </p:nvSpPr>
        <p:spPr>
          <a:xfrm>
            <a:off x="4443431" y="5140052"/>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57" name="TextBox 56"/>
          <p:cNvSpPr txBox="1"/>
          <p:nvPr/>
        </p:nvSpPr>
        <p:spPr>
          <a:xfrm>
            <a:off x="4776259" y="5143191"/>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58" name="TextBox 57"/>
          <p:cNvSpPr txBox="1"/>
          <p:nvPr/>
        </p:nvSpPr>
        <p:spPr>
          <a:xfrm>
            <a:off x="4979920" y="5586916"/>
            <a:ext cx="263898" cy="246221"/>
          </a:xfrm>
          <a:prstGeom prst="rect">
            <a:avLst/>
          </a:prstGeom>
          <a:noFill/>
        </p:spPr>
        <p:txBody>
          <a:bodyPr wrap="square" lIns="0" rIns="0" rtlCol="0">
            <a:spAutoFit/>
          </a:bodyPr>
          <a:lstStyle/>
          <a:p>
            <a:pPr algn="ctr"/>
            <a:r>
              <a:rPr lang="en-US" sz="1000" dirty="0" smtClean="0"/>
              <a:t>512</a:t>
            </a:r>
            <a:endParaRPr lang="en-US" sz="1000" dirty="0"/>
          </a:p>
        </p:txBody>
      </p:sp>
      <p:sp>
        <p:nvSpPr>
          <p:cNvPr id="59" name="TextBox 58"/>
          <p:cNvSpPr txBox="1"/>
          <p:nvPr/>
        </p:nvSpPr>
        <p:spPr>
          <a:xfrm>
            <a:off x="5238076" y="5583667"/>
            <a:ext cx="263898" cy="246221"/>
          </a:xfrm>
          <a:prstGeom prst="rect">
            <a:avLst/>
          </a:prstGeom>
          <a:noFill/>
        </p:spPr>
        <p:txBody>
          <a:bodyPr wrap="square" lIns="0" rIns="0" rtlCol="0">
            <a:spAutoFit/>
          </a:bodyPr>
          <a:lstStyle/>
          <a:p>
            <a:pPr algn="ctr"/>
            <a:r>
              <a:rPr lang="en-US" sz="1000" dirty="0" smtClean="0"/>
              <a:t>512</a:t>
            </a:r>
            <a:endParaRPr lang="en-US" sz="1000" dirty="0"/>
          </a:p>
        </p:txBody>
      </p:sp>
      <p:sp>
        <p:nvSpPr>
          <p:cNvPr id="60" name="TextBox 59"/>
          <p:cNvSpPr txBox="1"/>
          <p:nvPr/>
        </p:nvSpPr>
        <p:spPr>
          <a:xfrm>
            <a:off x="5320663" y="6153086"/>
            <a:ext cx="413683" cy="246221"/>
          </a:xfrm>
          <a:prstGeom prst="rect">
            <a:avLst/>
          </a:prstGeom>
          <a:noFill/>
        </p:spPr>
        <p:txBody>
          <a:bodyPr wrap="square" lIns="0" rIns="0" rtlCol="0">
            <a:spAutoFit/>
          </a:bodyPr>
          <a:lstStyle/>
          <a:p>
            <a:pPr algn="ctr"/>
            <a:r>
              <a:rPr lang="en-US" sz="1000" dirty="0" smtClean="0"/>
              <a:t>1024</a:t>
            </a:r>
            <a:endParaRPr lang="en-US" sz="1000" dirty="0"/>
          </a:p>
        </p:txBody>
      </p:sp>
      <p:sp>
        <p:nvSpPr>
          <p:cNvPr id="72" name="Down Arrow 71"/>
          <p:cNvSpPr/>
          <p:nvPr/>
        </p:nvSpPr>
        <p:spPr>
          <a:xfrm>
            <a:off x="2905344" y="4574402"/>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3" name="Isosceles Triangle 72"/>
          <p:cNvSpPr/>
          <p:nvPr/>
        </p:nvSpPr>
        <p:spPr>
          <a:xfrm rot="5400000">
            <a:off x="2341793" y="4024655"/>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4" name="Isosceles Triangle 73"/>
          <p:cNvSpPr/>
          <p:nvPr/>
        </p:nvSpPr>
        <p:spPr>
          <a:xfrm rot="5400000">
            <a:off x="1243365" y="4027023"/>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5" name="Isosceles Triangle 74"/>
          <p:cNvSpPr/>
          <p:nvPr/>
        </p:nvSpPr>
        <p:spPr>
          <a:xfrm rot="5400000">
            <a:off x="3163753" y="4917447"/>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6" name="Isosceles Triangle 75"/>
          <p:cNvSpPr/>
          <p:nvPr/>
        </p:nvSpPr>
        <p:spPr>
          <a:xfrm rot="5400000">
            <a:off x="3728268" y="4921480"/>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7" name="Down Arrow 76"/>
          <p:cNvSpPr/>
          <p:nvPr/>
        </p:nvSpPr>
        <p:spPr>
          <a:xfrm>
            <a:off x="4030252" y="5231496"/>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8" name="Isosceles Triangle 77"/>
          <p:cNvSpPr/>
          <p:nvPr/>
        </p:nvSpPr>
        <p:spPr>
          <a:xfrm rot="5400000">
            <a:off x="4239320" y="5466550"/>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9" name="Isosceles Triangle 78"/>
          <p:cNvSpPr/>
          <p:nvPr/>
        </p:nvSpPr>
        <p:spPr>
          <a:xfrm rot="5400000">
            <a:off x="4581728" y="5472009"/>
            <a:ext cx="214888"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0" name="Down Arrow 79"/>
          <p:cNvSpPr/>
          <p:nvPr/>
        </p:nvSpPr>
        <p:spPr>
          <a:xfrm>
            <a:off x="4747792" y="5657365"/>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1" name="Isosceles Triangle 80"/>
          <p:cNvSpPr/>
          <p:nvPr/>
        </p:nvSpPr>
        <p:spPr>
          <a:xfrm rot="5400000">
            <a:off x="4904414" y="5842758"/>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2" name="Isosceles Triangle 81"/>
          <p:cNvSpPr/>
          <p:nvPr/>
        </p:nvSpPr>
        <p:spPr>
          <a:xfrm rot="5400000">
            <a:off x="5135083" y="5842685"/>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3" name="Down Arrow 82"/>
          <p:cNvSpPr/>
          <p:nvPr/>
        </p:nvSpPr>
        <p:spPr>
          <a:xfrm>
            <a:off x="5216019" y="5971738"/>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4" name="Isosceles Triangle 83"/>
          <p:cNvSpPr/>
          <p:nvPr/>
        </p:nvSpPr>
        <p:spPr>
          <a:xfrm rot="5400000">
            <a:off x="5370518" y="6118572"/>
            <a:ext cx="75411" cy="45719"/>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5" name="Isosceles Triangle 84"/>
          <p:cNvSpPr/>
          <p:nvPr/>
        </p:nvSpPr>
        <p:spPr>
          <a:xfrm rot="5400000">
            <a:off x="5562338" y="6121158"/>
            <a:ext cx="75411" cy="45719"/>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6" name="Down Arrow 85"/>
          <p:cNvSpPr/>
          <p:nvPr/>
        </p:nvSpPr>
        <p:spPr>
          <a:xfrm rot="10800000">
            <a:off x="5934518" y="6004702"/>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9" name="Down Arrow 88"/>
          <p:cNvSpPr/>
          <p:nvPr/>
        </p:nvSpPr>
        <p:spPr>
          <a:xfrm rot="10800000">
            <a:off x="6174159" y="5652061"/>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0" name="Isosceles Triangle 89"/>
          <p:cNvSpPr/>
          <p:nvPr/>
        </p:nvSpPr>
        <p:spPr>
          <a:xfrm rot="5400000">
            <a:off x="5418493" y="5450300"/>
            <a:ext cx="268834" cy="101872"/>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1" name="Straight Arrow Connector 100"/>
          <p:cNvCxnSpPr/>
          <p:nvPr/>
        </p:nvCxnSpPr>
        <p:spPr>
          <a:xfrm>
            <a:off x="5422853" y="5872233"/>
            <a:ext cx="152400"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2" name="Picture 1" descr="Screen Shot 2017-07-10 at 08.48.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 y="3563822"/>
            <a:ext cx="1291388" cy="969817"/>
          </a:xfrm>
          <a:prstGeom prst="rect">
            <a:avLst/>
          </a:prstGeom>
        </p:spPr>
      </p:pic>
      <p:sp>
        <p:nvSpPr>
          <p:cNvPr id="107" name="Rectangle 106"/>
          <p:cNvSpPr>
            <a:spLocks noChangeAspect="1"/>
          </p:cNvSpPr>
          <p:nvPr/>
        </p:nvSpPr>
        <p:spPr>
          <a:xfrm>
            <a:off x="5630207" y="5795866"/>
            <a:ext cx="153600" cy="144000"/>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9" name="Rectangle 108"/>
          <p:cNvSpPr>
            <a:spLocks/>
          </p:cNvSpPr>
          <p:nvPr/>
        </p:nvSpPr>
        <p:spPr>
          <a:xfrm>
            <a:off x="5618427" y="5375455"/>
            <a:ext cx="270006" cy="253131"/>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0" name="Rectangle 109"/>
          <p:cNvSpPr>
            <a:spLocks/>
          </p:cNvSpPr>
          <p:nvPr/>
        </p:nvSpPr>
        <p:spPr>
          <a:xfrm>
            <a:off x="6135840" y="5373459"/>
            <a:ext cx="270006" cy="253131"/>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7" name="Rectangle 116"/>
          <p:cNvSpPr>
            <a:spLocks noChangeAspect="1"/>
          </p:cNvSpPr>
          <p:nvPr/>
        </p:nvSpPr>
        <p:spPr>
          <a:xfrm>
            <a:off x="5981435" y="5802191"/>
            <a:ext cx="153600" cy="144000"/>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TextBox 3"/>
          <p:cNvSpPr txBox="1"/>
          <p:nvPr/>
        </p:nvSpPr>
        <p:spPr>
          <a:xfrm>
            <a:off x="1403939" y="3194242"/>
            <a:ext cx="1713334" cy="338554"/>
          </a:xfrm>
          <a:prstGeom prst="rect">
            <a:avLst/>
          </a:prstGeom>
          <a:noFill/>
        </p:spPr>
        <p:txBody>
          <a:bodyPr wrap="square" rtlCol="0">
            <a:spAutoFit/>
          </a:bodyPr>
          <a:lstStyle/>
          <a:p>
            <a:r>
              <a:rPr lang="en-US" sz="1600" dirty="0" smtClean="0"/>
              <a:t>High resolution</a:t>
            </a:r>
            <a:endParaRPr lang="en-US" sz="1600" dirty="0"/>
          </a:p>
        </p:txBody>
      </p:sp>
      <p:sp>
        <p:nvSpPr>
          <p:cNvPr id="118" name="TextBox 117"/>
          <p:cNvSpPr txBox="1"/>
          <p:nvPr/>
        </p:nvSpPr>
        <p:spPr>
          <a:xfrm>
            <a:off x="1141598" y="4806152"/>
            <a:ext cx="1336828" cy="338554"/>
          </a:xfrm>
          <a:prstGeom prst="rect">
            <a:avLst/>
          </a:prstGeom>
          <a:noFill/>
        </p:spPr>
        <p:txBody>
          <a:bodyPr wrap="square" rtlCol="0">
            <a:spAutoFit/>
          </a:bodyPr>
          <a:lstStyle/>
          <a:p>
            <a:r>
              <a:rPr lang="en-US" sz="1600" dirty="0" smtClean="0"/>
              <a:t>2x lower res.</a:t>
            </a:r>
            <a:endParaRPr lang="en-US" sz="1600" dirty="0"/>
          </a:p>
        </p:txBody>
      </p:sp>
      <p:sp>
        <p:nvSpPr>
          <p:cNvPr id="119" name="TextBox 118"/>
          <p:cNvSpPr txBox="1"/>
          <p:nvPr/>
        </p:nvSpPr>
        <p:spPr>
          <a:xfrm>
            <a:off x="1859657" y="5341333"/>
            <a:ext cx="1336828" cy="338554"/>
          </a:xfrm>
          <a:prstGeom prst="rect">
            <a:avLst/>
          </a:prstGeom>
          <a:noFill/>
        </p:spPr>
        <p:txBody>
          <a:bodyPr wrap="square" rtlCol="0">
            <a:spAutoFit/>
          </a:bodyPr>
          <a:lstStyle/>
          <a:p>
            <a:r>
              <a:rPr lang="en-US" sz="1600" dirty="0"/>
              <a:t>4</a:t>
            </a:r>
            <a:r>
              <a:rPr lang="en-US" sz="1600" dirty="0" smtClean="0"/>
              <a:t>x lower res.</a:t>
            </a:r>
            <a:endParaRPr lang="en-US" sz="1600" dirty="0"/>
          </a:p>
        </p:txBody>
      </p:sp>
      <p:sp>
        <p:nvSpPr>
          <p:cNvPr id="120" name="TextBox 119"/>
          <p:cNvSpPr txBox="1"/>
          <p:nvPr/>
        </p:nvSpPr>
        <p:spPr>
          <a:xfrm>
            <a:off x="2615056" y="5670305"/>
            <a:ext cx="1336828" cy="338554"/>
          </a:xfrm>
          <a:prstGeom prst="rect">
            <a:avLst/>
          </a:prstGeom>
          <a:noFill/>
        </p:spPr>
        <p:txBody>
          <a:bodyPr wrap="square" rtlCol="0">
            <a:spAutoFit/>
          </a:bodyPr>
          <a:lstStyle/>
          <a:p>
            <a:r>
              <a:rPr lang="en-US" sz="1600" dirty="0" smtClean="0"/>
              <a:t>8x lower res.</a:t>
            </a:r>
            <a:endParaRPr lang="en-US" sz="1600" dirty="0"/>
          </a:p>
        </p:txBody>
      </p:sp>
      <p:sp>
        <p:nvSpPr>
          <p:cNvPr id="121" name="TextBox 120"/>
          <p:cNvSpPr txBox="1"/>
          <p:nvPr/>
        </p:nvSpPr>
        <p:spPr>
          <a:xfrm>
            <a:off x="3015895" y="5967175"/>
            <a:ext cx="1523365" cy="338554"/>
          </a:xfrm>
          <a:prstGeom prst="rect">
            <a:avLst/>
          </a:prstGeom>
          <a:noFill/>
        </p:spPr>
        <p:txBody>
          <a:bodyPr wrap="square" rtlCol="0">
            <a:spAutoFit/>
          </a:bodyPr>
          <a:lstStyle/>
          <a:p>
            <a:r>
              <a:rPr lang="en-US" sz="1600" dirty="0" smtClean="0"/>
              <a:t>16x lower res.</a:t>
            </a:r>
            <a:endParaRPr lang="en-US" sz="1600" dirty="0"/>
          </a:p>
        </p:txBody>
      </p:sp>
      <p:cxnSp>
        <p:nvCxnSpPr>
          <p:cNvPr id="91" name="Straight Arrow Connector 90"/>
          <p:cNvCxnSpPr/>
          <p:nvPr/>
        </p:nvCxnSpPr>
        <p:spPr>
          <a:xfrm flipV="1">
            <a:off x="5039141" y="5497938"/>
            <a:ext cx="444943" cy="638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34" name="Isosceles Triangle 133"/>
          <p:cNvSpPr/>
          <p:nvPr/>
        </p:nvSpPr>
        <p:spPr>
          <a:xfrm rot="5400000">
            <a:off x="5527062" y="5850574"/>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5" name="Oval 134"/>
          <p:cNvSpPr/>
          <p:nvPr/>
        </p:nvSpPr>
        <p:spPr>
          <a:xfrm>
            <a:off x="5763359" y="5743755"/>
            <a:ext cx="233356" cy="233356"/>
          </a:xfrm>
          <a:prstGeom prst="ellipse">
            <a:avLst/>
          </a:prstGeom>
          <a:noFill/>
          <a:ln w="38100" cmpd="sng">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smtClean="0">
                <a:solidFill>
                  <a:schemeClr val="tx1"/>
                </a:solidFill>
              </a:rPr>
              <a:t>+</a:t>
            </a:r>
            <a:endParaRPr lang="en-US" sz="2000" dirty="0">
              <a:solidFill>
                <a:schemeClr val="tx1"/>
              </a:solidFill>
            </a:endParaRPr>
          </a:p>
        </p:txBody>
      </p:sp>
      <p:sp>
        <p:nvSpPr>
          <p:cNvPr id="138" name="Oval 137"/>
          <p:cNvSpPr/>
          <p:nvPr/>
        </p:nvSpPr>
        <p:spPr>
          <a:xfrm>
            <a:off x="5891176" y="5372308"/>
            <a:ext cx="233356" cy="233356"/>
          </a:xfrm>
          <a:prstGeom prst="ellipse">
            <a:avLst/>
          </a:prstGeom>
          <a:noFill/>
          <a:ln w="38100" cmpd="sng">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smtClean="0">
                <a:solidFill>
                  <a:schemeClr val="tx1"/>
                </a:solidFill>
              </a:rPr>
              <a:t>+</a:t>
            </a:r>
            <a:endParaRPr lang="en-US" sz="2000" dirty="0">
              <a:solidFill>
                <a:schemeClr val="tx1"/>
              </a:solidFill>
            </a:endParaRPr>
          </a:p>
        </p:txBody>
      </p:sp>
      <p:sp>
        <p:nvSpPr>
          <p:cNvPr id="140" name="TextBox 139"/>
          <p:cNvSpPr txBox="1"/>
          <p:nvPr/>
        </p:nvSpPr>
        <p:spPr>
          <a:xfrm>
            <a:off x="7557846" y="5812931"/>
            <a:ext cx="785669" cy="246221"/>
          </a:xfrm>
          <a:prstGeom prst="rect">
            <a:avLst/>
          </a:prstGeom>
          <a:noFill/>
        </p:spPr>
        <p:txBody>
          <a:bodyPr wrap="square" rtlCol="0">
            <a:spAutoFit/>
          </a:bodyPr>
          <a:lstStyle/>
          <a:p>
            <a:r>
              <a:rPr lang="en-US" sz="1000" dirty="0" err="1" smtClean="0"/>
              <a:t>Deconv</a:t>
            </a:r>
            <a:r>
              <a:rPr lang="en-US" sz="1000" dirty="0" smtClean="0"/>
              <a:t>.</a:t>
            </a:r>
            <a:endParaRPr lang="en-US" sz="1000" dirty="0"/>
          </a:p>
        </p:txBody>
      </p:sp>
      <p:sp>
        <p:nvSpPr>
          <p:cNvPr id="141" name="TextBox 140"/>
          <p:cNvSpPr txBox="1"/>
          <p:nvPr/>
        </p:nvSpPr>
        <p:spPr>
          <a:xfrm>
            <a:off x="7568014" y="5570493"/>
            <a:ext cx="775501" cy="246221"/>
          </a:xfrm>
          <a:prstGeom prst="rect">
            <a:avLst/>
          </a:prstGeom>
          <a:noFill/>
        </p:spPr>
        <p:txBody>
          <a:bodyPr wrap="square" rtlCol="0">
            <a:spAutoFit/>
          </a:bodyPr>
          <a:lstStyle/>
          <a:p>
            <a:r>
              <a:rPr lang="en-US" sz="1000" dirty="0" smtClean="0"/>
              <a:t>Max-pool</a:t>
            </a:r>
            <a:endParaRPr lang="en-US" sz="1000" dirty="0"/>
          </a:p>
        </p:txBody>
      </p:sp>
      <p:cxnSp>
        <p:nvCxnSpPr>
          <p:cNvPr id="142" name="Straight Arrow Connector 141"/>
          <p:cNvCxnSpPr/>
          <p:nvPr/>
        </p:nvCxnSpPr>
        <p:spPr>
          <a:xfrm>
            <a:off x="7244348" y="6167217"/>
            <a:ext cx="370714"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43" name="Isosceles Triangle 142"/>
          <p:cNvSpPr/>
          <p:nvPr/>
        </p:nvSpPr>
        <p:spPr>
          <a:xfrm rot="5400000">
            <a:off x="7304627" y="5388211"/>
            <a:ext cx="184146" cy="172691"/>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4" name="Down Arrow 143"/>
          <p:cNvSpPr/>
          <p:nvPr/>
        </p:nvSpPr>
        <p:spPr>
          <a:xfrm rot="10800000">
            <a:off x="7275217" y="5884269"/>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5" name="Down Arrow 144"/>
          <p:cNvSpPr/>
          <p:nvPr/>
        </p:nvSpPr>
        <p:spPr>
          <a:xfrm>
            <a:off x="7273498" y="5652007"/>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6" name="TextBox 145"/>
          <p:cNvSpPr txBox="1"/>
          <p:nvPr/>
        </p:nvSpPr>
        <p:spPr>
          <a:xfrm>
            <a:off x="7550805" y="5356410"/>
            <a:ext cx="923559" cy="246221"/>
          </a:xfrm>
          <a:prstGeom prst="rect">
            <a:avLst/>
          </a:prstGeom>
          <a:noFill/>
        </p:spPr>
        <p:txBody>
          <a:bodyPr wrap="square" rtlCol="0">
            <a:spAutoFit/>
          </a:bodyPr>
          <a:lstStyle/>
          <a:p>
            <a:r>
              <a:rPr lang="en-US" sz="1000" dirty="0" smtClean="0"/>
              <a:t>Convolution</a:t>
            </a:r>
            <a:endParaRPr lang="en-US" sz="1000" dirty="0"/>
          </a:p>
        </p:txBody>
      </p:sp>
      <p:sp>
        <p:nvSpPr>
          <p:cNvPr id="147" name="Rectangle 146"/>
          <p:cNvSpPr>
            <a:spLocks noChangeAspect="1"/>
          </p:cNvSpPr>
          <p:nvPr/>
        </p:nvSpPr>
        <p:spPr>
          <a:xfrm>
            <a:off x="7329096" y="6302190"/>
            <a:ext cx="184858" cy="184858"/>
          </a:xfrm>
          <a:prstGeom prst="rect">
            <a:avLst/>
          </a:prstGeom>
          <a:gradFill flip="none" rotWithShape="1">
            <a:gsLst>
              <a:gs pos="25000">
                <a:srgbClr val="FF0000">
                  <a:alpha val="78000"/>
                </a:srgbClr>
              </a:gs>
              <a:gs pos="0">
                <a:srgbClr val="FFFFFF">
                  <a:alpha val="85000"/>
                </a:srgbClr>
              </a:gs>
            </a:gsLst>
            <a:path path="circle">
              <a:fillToRect l="100000" t="100000"/>
            </a:path>
            <a:tileRect r="-100000" b="-100000"/>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48" name="TextBox 147"/>
          <p:cNvSpPr txBox="1"/>
          <p:nvPr/>
        </p:nvSpPr>
        <p:spPr>
          <a:xfrm>
            <a:off x="7568014" y="6280706"/>
            <a:ext cx="1378956" cy="246221"/>
          </a:xfrm>
          <a:prstGeom prst="rect">
            <a:avLst/>
          </a:prstGeom>
          <a:noFill/>
        </p:spPr>
        <p:txBody>
          <a:bodyPr wrap="square" rtlCol="0">
            <a:spAutoFit/>
          </a:bodyPr>
          <a:lstStyle/>
          <a:p>
            <a:r>
              <a:rPr lang="en-US" sz="1000" dirty="0" smtClean="0"/>
              <a:t>Segmentation maps</a:t>
            </a:r>
            <a:endParaRPr lang="en-US" sz="1000" dirty="0"/>
          </a:p>
        </p:txBody>
      </p:sp>
      <p:sp>
        <p:nvSpPr>
          <p:cNvPr id="149" name="TextBox 148"/>
          <p:cNvSpPr txBox="1"/>
          <p:nvPr/>
        </p:nvSpPr>
        <p:spPr>
          <a:xfrm>
            <a:off x="7575208" y="6045342"/>
            <a:ext cx="1199338" cy="246221"/>
          </a:xfrm>
          <a:prstGeom prst="rect">
            <a:avLst/>
          </a:prstGeom>
          <a:noFill/>
        </p:spPr>
        <p:txBody>
          <a:bodyPr wrap="square" rtlCol="0">
            <a:spAutoFit/>
          </a:bodyPr>
          <a:lstStyle/>
          <a:p>
            <a:r>
              <a:rPr lang="en-US" sz="1000" dirty="0" smtClean="0"/>
              <a:t>Skip connection</a:t>
            </a:r>
            <a:endParaRPr lang="en-US" sz="1000" dirty="0"/>
          </a:p>
        </p:txBody>
      </p:sp>
      <p:sp>
        <p:nvSpPr>
          <p:cNvPr id="150" name="Oval 149"/>
          <p:cNvSpPr/>
          <p:nvPr/>
        </p:nvSpPr>
        <p:spPr>
          <a:xfrm>
            <a:off x="7310436" y="6530134"/>
            <a:ext cx="224828" cy="201512"/>
          </a:xfrm>
          <a:prstGeom prst="ellipse">
            <a:avLst/>
          </a:prstGeom>
          <a:noFill/>
          <a:ln w="19050" cmpd="sng">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smtClean="0">
                <a:solidFill>
                  <a:schemeClr val="tx1"/>
                </a:solidFill>
              </a:rPr>
              <a:t>+</a:t>
            </a:r>
            <a:endParaRPr lang="en-US" sz="2000" dirty="0">
              <a:solidFill>
                <a:schemeClr val="tx1"/>
              </a:solidFill>
            </a:endParaRPr>
          </a:p>
        </p:txBody>
      </p:sp>
      <p:sp>
        <p:nvSpPr>
          <p:cNvPr id="151" name="TextBox 150"/>
          <p:cNvSpPr txBox="1"/>
          <p:nvPr/>
        </p:nvSpPr>
        <p:spPr>
          <a:xfrm>
            <a:off x="7581515" y="6530134"/>
            <a:ext cx="1234605" cy="246221"/>
          </a:xfrm>
          <a:prstGeom prst="rect">
            <a:avLst/>
          </a:prstGeom>
          <a:noFill/>
        </p:spPr>
        <p:txBody>
          <a:bodyPr wrap="square" rtlCol="0">
            <a:spAutoFit/>
          </a:bodyPr>
          <a:lstStyle/>
          <a:p>
            <a:r>
              <a:rPr lang="en-US" sz="1000" dirty="0" smtClean="0"/>
              <a:t>Add element-wise</a:t>
            </a:r>
            <a:endParaRPr lang="en-US" sz="1000" dirty="0"/>
          </a:p>
        </p:txBody>
      </p:sp>
      <p:grpSp>
        <p:nvGrpSpPr>
          <p:cNvPr id="9" name="Group 8"/>
          <p:cNvGrpSpPr/>
          <p:nvPr/>
        </p:nvGrpSpPr>
        <p:grpSpPr>
          <a:xfrm>
            <a:off x="3659117" y="3588697"/>
            <a:ext cx="5342872" cy="1781317"/>
            <a:chOff x="3659117" y="3588697"/>
            <a:chExt cx="5342872" cy="1781317"/>
          </a:xfrm>
        </p:grpSpPr>
        <p:sp>
          <p:nvSpPr>
            <p:cNvPr id="92" name="Down Arrow 91"/>
            <p:cNvSpPr/>
            <p:nvPr/>
          </p:nvSpPr>
          <p:spPr>
            <a:xfrm rot="10800000">
              <a:off x="6469884" y="5250085"/>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5" name="Down Arrow 94"/>
            <p:cNvSpPr/>
            <p:nvPr/>
          </p:nvSpPr>
          <p:spPr>
            <a:xfrm rot="10800000">
              <a:off x="6847692" y="4569650"/>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98" name="Straight Arrow Connector 97"/>
            <p:cNvCxnSpPr/>
            <p:nvPr/>
          </p:nvCxnSpPr>
          <p:spPr>
            <a:xfrm>
              <a:off x="3659117" y="4049839"/>
              <a:ext cx="1509575"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4507258" y="4948845"/>
              <a:ext cx="905596"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12" name="Rectangle 111"/>
            <p:cNvSpPr>
              <a:spLocks/>
            </p:cNvSpPr>
            <p:nvPr/>
          </p:nvSpPr>
          <p:spPr>
            <a:xfrm>
              <a:off x="5618427" y="4729504"/>
              <a:ext cx="477606" cy="477606"/>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Rectangle 112"/>
            <p:cNvSpPr>
              <a:spLocks/>
            </p:cNvSpPr>
            <p:nvPr/>
          </p:nvSpPr>
          <p:spPr>
            <a:xfrm>
              <a:off x="6318378" y="4738190"/>
              <a:ext cx="477606" cy="477606"/>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5" name="Rectangle 114"/>
            <p:cNvSpPr>
              <a:spLocks/>
            </p:cNvSpPr>
            <p:nvPr/>
          </p:nvSpPr>
          <p:spPr>
            <a:xfrm>
              <a:off x="6466821" y="3588697"/>
              <a:ext cx="955213" cy="955212"/>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2" name="Isosceles Triangle 121"/>
            <p:cNvSpPr/>
            <p:nvPr/>
          </p:nvSpPr>
          <p:spPr>
            <a:xfrm rot="5400000">
              <a:off x="4995596" y="4061794"/>
              <a:ext cx="530510" cy="89665"/>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3" name="Isosceles Triangle 122"/>
            <p:cNvSpPr/>
            <p:nvPr/>
          </p:nvSpPr>
          <p:spPr>
            <a:xfrm rot="5400000">
              <a:off x="5348215" y="4949846"/>
              <a:ext cx="404264" cy="82774"/>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Right Arrow 6"/>
            <p:cNvSpPr/>
            <p:nvPr/>
          </p:nvSpPr>
          <p:spPr>
            <a:xfrm>
              <a:off x="7478799" y="3878573"/>
              <a:ext cx="211545" cy="338554"/>
            </a:xfrm>
            <a:prstGeom prst="rightArrow">
              <a:avLst/>
            </a:prstGeom>
            <a:solidFill>
              <a:schemeClr val="tx1">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265252" y="3945286"/>
              <a:ext cx="233356" cy="233356"/>
            </a:xfrm>
            <a:prstGeom prst="ellipse">
              <a:avLst/>
            </a:prstGeom>
            <a:noFill/>
            <a:ln w="38100" cmpd="sng">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smtClean="0">
                  <a:solidFill>
                    <a:schemeClr val="tx1"/>
                  </a:solidFill>
                </a:rPr>
                <a:t>+</a:t>
              </a:r>
              <a:endParaRPr lang="en-US" sz="2000" dirty="0">
                <a:solidFill>
                  <a:schemeClr val="tx1"/>
                </a:solidFill>
              </a:endParaRPr>
            </a:p>
          </p:txBody>
        </p:sp>
        <p:sp>
          <p:nvSpPr>
            <p:cNvPr id="137" name="Oval 136"/>
            <p:cNvSpPr/>
            <p:nvPr/>
          </p:nvSpPr>
          <p:spPr>
            <a:xfrm>
              <a:off x="6085141" y="4827361"/>
              <a:ext cx="233356" cy="233356"/>
            </a:xfrm>
            <a:prstGeom prst="ellipse">
              <a:avLst/>
            </a:prstGeom>
            <a:noFill/>
            <a:ln w="38100" cmpd="sng">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smtClean="0">
                  <a:solidFill>
                    <a:schemeClr val="tx1"/>
                  </a:solidFill>
                </a:rPr>
                <a:t>+</a:t>
              </a:r>
              <a:endParaRPr lang="en-US" sz="2000" dirty="0">
                <a:solidFill>
                  <a:schemeClr val="tx1"/>
                </a:solidFill>
              </a:endParaRPr>
            </a:p>
          </p:txBody>
        </p:sp>
        <p:sp>
          <p:nvSpPr>
            <p:cNvPr id="139" name="Rectangle 138"/>
            <p:cNvSpPr>
              <a:spLocks/>
            </p:cNvSpPr>
            <p:nvPr/>
          </p:nvSpPr>
          <p:spPr>
            <a:xfrm>
              <a:off x="5331934" y="3588697"/>
              <a:ext cx="955213" cy="955212"/>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8" name="Picture 7" descr="fcnSeg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1223" y="3588697"/>
              <a:ext cx="1270766" cy="951687"/>
            </a:xfrm>
            <a:prstGeom prst="rect">
              <a:avLst/>
            </a:prstGeom>
          </p:spPr>
        </p:pic>
      </p:grpSp>
    </p:spTree>
    <p:extLst>
      <p:ext uri="{BB962C8B-B14F-4D97-AF65-F5344CB8AC3E}">
        <p14:creationId xmlns:p14="http://schemas.microsoft.com/office/powerpoint/2010/main" val="2372437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dissolve">
                                      <p:cBhvr>
                                        <p:cTn id="7" dur="500"/>
                                        <p:tgtEl>
                                          <p:spTgt spid="8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dissolve">
                                      <p:cBhvr>
                                        <p:cTn id="10" dur="500"/>
                                        <p:tgtEl>
                                          <p:spTgt spid="1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dissolve">
                                      <p:cBhvr>
                                        <p:cTn id="15" dur="500"/>
                                        <p:tgtEl>
                                          <p:spTgt spid="10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dissolve">
                                      <p:cBhvr>
                                        <p:cTn id="21" dur="500"/>
                                        <p:tgtEl>
                                          <p:spTgt spid="13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dissolve">
                                      <p:cBhvr>
                                        <p:cTn id="24" dur="500"/>
                                        <p:tgtEl>
                                          <p:spTgt spid="13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dissolve">
                                      <p:cBhvr>
                                        <p:cTn id="29" dur="500"/>
                                        <p:tgtEl>
                                          <p:spTgt spid="8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dissolve">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dissolve">
                                      <p:cBhvr>
                                        <p:cTn id="37" dur="500"/>
                                        <p:tgtEl>
                                          <p:spTgt spid="9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09"/>
                                        </p:tgtEl>
                                        <p:attrNameLst>
                                          <p:attrName>style.visibility</p:attrName>
                                        </p:attrNameLst>
                                      </p:cBhvr>
                                      <p:to>
                                        <p:strVal val="visible"/>
                                      </p:to>
                                    </p:set>
                                    <p:animEffect transition="in" filter="dissolve">
                                      <p:cBhvr>
                                        <p:cTn id="40" dur="500"/>
                                        <p:tgtEl>
                                          <p:spTgt spid="109"/>
                                        </p:tgtEl>
                                      </p:cBhvr>
                                    </p:animEffect>
                                  </p:childTnLst>
                                </p:cTn>
                              </p:par>
                              <p:par>
                                <p:cTn id="41" presetID="9"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animEffect transition="in" filter="dissolve">
                                      <p:cBhvr>
                                        <p:cTn id="43" dur="500"/>
                                        <p:tgtEl>
                                          <p:spTgt spid="9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dissolve">
                                      <p:cBhvr>
                                        <p:cTn id="46" dur="500"/>
                                        <p:tgtEl>
                                          <p:spTgt spid="13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dissolv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9" grpId="0" animBg="1"/>
      <p:bldP spid="90" grpId="0" animBg="1"/>
      <p:bldP spid="107" grpId="0" animBg="1"/>
      <p:bldP spid="109" grpId="0" animBg="1"/>
      <p:bldP spid="110" grpId="0" animBg="1"/>
      <p:bldP spid="117" grpId="0" animBg="1"/>
      <p:bldP spid="134" grpId="0" animBg="1"/>
      <p:bldP spid="135" grpId="0"/>
      <p:bldP spid="1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FCN: Fully convolutional network</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5" name="Picture 4" descr="fc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058" y="1470958"/>
            <a:ext cx="2571911" cy="1343049"/>
          </a:xfrm>
          <a:prstGeom prst="rect">
            <a:avLst/>
          </a:prstGeom>
        </p:spPr>
      </p:pic>
      <p:sp>
        <p:nvSpPr>
          <p:cNvPr id="6" name="TextBox 5"/>
          <p:cNvSpPr txBox="1"/>
          <p:nvPr/>
        </p:nvSpPr>
        <p:spPr>
          <a:xfrm>
            <a:off x="137056" y="1470958"/>
            <a:ext cx="6238001" cy="1323439"/>
          </a:xfrm>
          <a:prstGeom prst="rect">
            <a:avLst/>
          </a:prstGeom>
          <a:noFill/>
        </p:spPr>
        <p:txBody>
          <a:bodyPr wrap="square" rtlCol="0">
            <a:spAutoFit/>
          </a:bodyPr>
          <a:lstStyle/>
          <a:p>
            <a:pPr defTabSz="457200">
              <a:defRPr/>
            </a:pPr>
            <a:r>
              <a:rPr lang="en-US" sz="1600" dirty="0"/>
              <a:t>Long et al, </a:t>
            </a:r>
            <a:r>
              <a:rPr lang="en-US" sz="1600" dirty="0" smtClean="0"/>
              <a:t>Fully </a:t>
            </a:r>
            <a:r>
              <a:rPr lang="en-US" sz="1600" dirty="0"/>
              <a:t>convolutional networks for semantic </a:t>
            </a:r>
            <a:r>
              <a:rPr lang="en-US" sz="1600" dirty="0" smtClean="0"/>
              <a:t>segmentation, </a:t>
            </a:r>
            <a:r>
              <a:rPr lang="en-US" sz="1600" dirty="0"/>
              <a:t>CVPR </a:t>
            </a:r>
            <a:r>
              <a:rPr lang="en-US" sz="1600" dirty="0" smtClean="0"/>
              <a:t>2015</a:t>
            </a:r>
            <a:r>
              <a:rPr lang="el-GR" sz="1600" dirty="0" smtClean="0"/>
              <a:t> (1800+ </a:t>
            </a:r>
            <a:r>
              <a:rPr lang="en-US" sz="1600" dirty="0" smtClean="0"/>
              <a:t>citations)</a:t>
            </a:r>
            <a:endParaRPr lang="el-GR" sz="1600" dirty="0" smtClean="0"/>
          </a:p>
          <a:p>
            <a:pPr marL="171450" indent="-171450" defTabSz="457200">
              <a:buFontTx/>
              <a:buChar char="-"/>
              <a:defRPr/>
            </a:pPr>
            <a:r>
              <a:rPr lang="en-US" sz="1600" u="sng" dirty="0" err="1" smtClean="0"/>
              <a:t>Deconvolution</a:t>
            </a:r>
            <a:r>
              <a:rPr lang="en-US" sz="1600" dirty="0" smtClean="0"/>
              <a:t> </a:t>
            </a:r>
            <a:r>
              <a:rPr lang="en-US" sz="1600" dirty="0"/>
              <a:t>to </a:t>
            </a:r>
            <a:r>
              <a:rPr lang="en-US" sz="1600" dirty="0" err="1"/>
              <a:t>upsample</a:t>
            </a:r>
            <a:r>
              <a:rPr lang="en-US" sz="1600" dirty="0"/>
              <a:t> segmentation</a:t>
            </a:r>
            <a:r>
              <a:rPr lang="en-US" sz="1600" dirty="0" smtClean="0"/>
              <a:t>.</a:t>
            </a:r>
            <a:endParaRPr lang="en-US" sz="1600" dirty="0"/>
          </a:p>
          <a:p>
            <a:pPr marL="171450" indent="-171450" defTabSz="457200">
              <a:buFontTx/>
              <a:buChar char="-"/>
              <a:defRPr/>
            </a:pPr>
            <a:r>
              <a:rPr lang="en-US" sz="1600" u="sng" dirty="0"/>
              <a:t>Skip </a:t>
            </a:r>
            <a:r>
              <a:rPr lang="en-US" sz="1600" u="sng" dirty="0" smtClean="0"/>
              <a:t>connections</a:t>
            </a:r>
            <a:r>
              <a:rPr lang="en-US" sz="1600" dirty="0" smtClean="0"/>
              <a:t> to combine multi-scale info for better accuracy.</a:t>
            </a:r>
          </a:p>
          <a:p>
            <a:pPr marL="171450" indent="-171450" defTabSz="457200">
              <a:buFontTx/>
              <a:buChar char="-"/>
              <a:defRPr/>
            </a:pPr>
            <a:r>
              <a:rPr lang="en-US" sz="1600" dirty="0" smtClean="0"/>
              <a:t>Popularized </a:t>
            </a:r>
            <a:r>
              <a:rPr lang="en-US" sz="1600" u="sng" dirty="0"/>
              <a:t>fully </a:t>
            </a:r>
            <a:r>
              <a:rPr lang="en-US" sz="1600" u="sng" dirty="0" smtClean="0"/>
              <a:t>conv net </a:t>
            </a:r>
            <a:r>
              <a:rPr lang="en-US" sz="1600" dirty="0" smtClean="0"/>
              <a:t>(previously [</a:t>
            </a:r>
            <a:r>
              <a:rPr lang="en-US" sz="1600" dirty="0" err="1" smtClean="0"/>
              <a:t>LeCun</a:t>
            </a:r>
            <a:r>
              <a:rPr lang="en-US" sz="1600" dirty="0" smtClean="0"/>
              <a:t> ‘98, </a:t>
            </a:r>
            <a:r>
              <a:rPr lang="en-US" sz="1600" dirty="0" err="1" smtClean="0"/>
              <a:t>Farabet</a:t>
            </a:r>
            <a:r>
              <a:rPr lang="en-US" sz="1600" dirty="0" smtClean="0"/>
              <a:t> ’13])</a:t>
            </a:r>
          </a:p>
        </p:txBody>
      </p:sp>
      <p:sp>
        <p:nvSpPr>
          <p:cNvPr id="11" name="Rectangle 10"/>
          <p:cNvSpPr>
            <a:spLocks noChangeAspect="1"/>
          </p:cNvSpPr>
          <p:nvPr/>
        </p:nvSpPr>
        <p:spPr>
          <a:xfrm>
            <a:off x="4786145" y="5797527"/>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 name="Rectangle 11"/>
          <p:cNvSpPr>
            <a:spLocks noChangeAspect="1"/>
          </p:cNvSpPr>
          <p:nvPr/>
        </p:nvSpPr>
        <p:spPr>
          <a:xfrm>
            <a:off x="5015092" y="5797527"/>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 name="Rectangle 12"/>
          <p:cNvSpPr>
            <a:spLocks noChangeAspect="1"/>
          </p:cNvSpPr>
          <p:nvPr/>
        </p:nvSpPr>
        <p:spPr>
          <a:xfrm>
            <a:off x="5252571" y="5797527"/>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Rectangle 14"/>
          <p:cNvSpPr>
            <a:spLocks noChangeAspect="1"/>
          </p:cNvSpPr>
          <p:nvPr/>
        </p:nvSpPr>
        <p:spPr>
          <a:xfrm>
            <a:off x="5293225" y="6107137"/>
            <a:ext cx="76800" cy="72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Rectangle 15"/>
          <p:cNvSpPr>
            <a:spLocks noChangeAspect="1"/>
          </p:cNvSpPr>
          <p:nvPr/>
        </p:nvSpPr>
        <p:spPr>
          <a:xfrm>
            <a:off x="5484084" y="6107137"/>
            <a:ext cx="76800" cy="72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Rectangle 16"/>
          <p:cNvSpPr>
            <a:spLocks noChangeAspect="1"/>
          </p:cNvSpPr>
          <p:nvPr/>
        </p:nvSpPr>
        <p:spPr>
          <a:xfrm>
            <a:off x="5666219" y="6107137"/>
            <a:ext cx="76800" cy="72000"/>
          </a:xfrm>
          <a:prstGeom prst="rect">
            <a:avLst/>
          </a:prstGeom>
          <a:gradFill flip="none" rotWithShape="1">
            <a:gsLst>
              <a:gs pos="61000">
                <a:srgbClr val="FF0000"/>
              </a:gs>
              <a:gs pos="0">
                <a:srgbClr val="FFFFFF"/>
              </a:gs>
            </a:gsLst>
            <a:path path="rect">
              <a:fillToRect l="100000" t="100000"/>
            </a:path>
            <a:tileRect r="-100000" b="-100000"/>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Rectangle 20"/>
          <p:cNvSpPr>
            <a:spLocks/>
          </p:cNvSpPr>
          <p:nvPr/>
        </p:nvSpPr>
        <p:spPr>
          <a:xfrm>
            <a:off x="4036593" y="5375402"/>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Rectangle 21"/>
          <p:cNvSpPr>
            <a:spLocks/>
          </p:cNvSpPr>
          <p:nvPr/>
        </p:nvSpPr>
        <p:spPr>
          <a:xfrm>
            <a:off x="4383979" y="5375402"/>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Rectangle 22"/>
          <p:cNvSpPr>
            <a:spLocks/>
          </p:cNvSpPr>
          <p:nvPr/>
        </p:nvSpPr>
        <p:spPr>
          <a:xfrm>
            <a:off x="4725444" y="5375402"/>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Rectangle 26"/>
          <p:cNvSpPr>
            <a:spLocks/>
          </p:cNvSpPr>
          <p:nvPr/>
        </p:nvSpPr>
        <p:spPr>
          <a:xfrm>
            <a:off x="1481586" y="3566563"/>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a:spLocks/>
          </p:cNvSpPr>
          <p:nvPr/>
        </p:nvSpPr>
        <p:spPr>
          <a:xfrm>
            <a:off x="2577105" y="3566562"/>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a:spLocks/>
          </p:cNvSpPr>
          <p:nvPr/>
        </p:nvSpPr>
        <p:spPr>
          <a:xfrm>
            <a:off x="2806256" y="4723456"/>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a:spLocks/>
          </p:cNvSpPr>
          <p:nvPr/>
        </p:nvSpPr>
        <p:spPr>
          <a:xfrm>
            <a:off x="3371618" y="4723456"/>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Rectangle 30"/>
          <p:cNvSpPr>
            <a:spLocks/>
          </p:cNvSpPr>
          <p:nvPr/>
        </p:nvSpPr>
        <p:spPr>
          <a:xfrm>
            <a:off x="3940760" y="4723456"/>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7562295" y="4495719"/>
            <a:ext cx="850916" cy="276999"/>
          </a:xfrm>
          <a:prstGeom prst="rect">
            <a:avLst/>
          </a:prstGeom>
          <a:noFill/>
        </p:spPr>
        <p:txBody>
          <a:bodyPr wrap="square" rtlCol="0">
            <a:spAutoFit/>
          </a:bodyPr>
          <a:lstStyle/>
          <a:p>
            <a:pPr algn="ctr"/>
            <a:r>
              <a:rPr lang="en-US" sz="1200" dirty="0" smtClean="0"/>
              <a:t>#Classes</a:t>
            </a:r>
            <a:endParaRPr lang="en-US" sz="1200" dirty="0"/>
          </a:p>
        </p:txBody>
      </p:sp>
      <p:sp>
        <p:nvSpPr>
          <p:cNvPr id="46" name="TextBox 45"/>
          <p:cNvSpPr txBox="1"/>
          <p:nvPr/>
        </p:nvSpPr>
        <p:spPr>
          <a:xfrm>
            <a:off x="7557846" y="5812931"/>
            <a:ext cx="785669" cy="246221"/>
          </a:xfrm>
          <a:prstGeom prst="rect">
            <a:avLst/>
          </a:prstGeom>
          <a:noFill/>
        </p:spPr>
        <p:txBody>
          <a:bodyPr wrap="square" rtlCol="0">
            <a:spAutoFit/>
          </a:bodyPr>
          <a:lstStyle/>
          <a:p>
            <a:r>
              <a:rPr lang="en-US" sz="1000" dirty="0" err="1" smtClean="0"/>
              <a:t>Deconv</a:t>
            </a:r>
            <a:r>
              <a:rPr lang="en-US" sz="1000" dirty="0" smtClean="0"/>
              <a:t>.</a:t>
            </a:r>
            <a:endParaRPr lang="en-US" sz="1000" dirty="0"/>
          </a:p>
        </p:txBody>
      </p:sp>
      <p:sp>
        <p:nvSpPr>
          <p:cNvPr id="47" name="TextBox 46"/>
          <p:cNvSpPr txBox="1"/>
          <p:nvPr/>
        </p:nvSpPr>
        <p:spPr>
          <a:xfrm>
            <a:off x="7568014" y="5570493"/>
            <a:ext cx="775501" cy="246221"/>
          </a:xfrm>
          <a:prstGeom prst="rect">
            <a:avLst/>
          </a:prstGeom>
          <a:noFill/>
        </p:spPr>
        <p:txBody>
          <a:bodyPr wrap="square" rtlCol="0">
            <a:spAutoFit/>
          </a:bodyPr>
          <a:lstStyle/>
          <a:p>
            <a:r>
              <a:rPr lang="en-US" sz="1000" dirty="0" smtClean="0"/>
              <a:t>Max-pool</a:t>
            </a:r>
            <a:endParaRPr lang="en-US" sz="1000" dirty="0"/>
          </a:p>
        </p:txBody>
      </p:sp>
      <p:cxnSp>
        <p:nvCxnSpPr>
          <p:cNvPr id="48" name="Straight Arrow Connector 47"/>
          <p:cNvCxnSpPr/>
          <p:nvPr/>
        </p:nvCxnSpPr>
        <p:spPr>
          <a:xfrm>
            <a:off x="7244348" y="6182611"/>
            <a:ext cx="370714"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1471737" y="3563822"/>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2567627" y="3563822"/>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1419333" y="4498677"/>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53" name="TextBox 52"/>
          <p:cNvSpPr txBox="1"/>
          <p:nvPr/>
        </p:nvSpPr>
        <p:spPr>
          <a:xfrm>
            <a:off x="2497283" y="4500902"/>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54" name="TextBox 53"/>
          <p:cNvSpPr txBox="1"/>
          <p:nvPr/>
        </p:nvSpPr>
        <p:spPr>
          <a:xfrm>
            <a:off x="3663119" y="4500902"/>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55" name="TextBox 54"/>
          <p:cNvSpPr txBox="1"/>
          <p:nvPr/>
        </p:nvSpPr>
        <p:spPr>
          <a:xfrm>
            <a:off x="4196243" y="4500976"/>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56" name="TextBox 55"/>
          <p:cNvSpPr txBox="1"/>
          <p:nvPr/>
        </p:nvSpPr>
        <p:spPr>
          <a:xfrm>
            <a:off x="4443431" y="5140052"/>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57" name="TextBox 56"/>
          <p:cNvSpPr txBox="1"/>
          <p:nvPr/>
        </p:nvSpPr>
        <p:spPr>
          <a:xfrm>
            <a:off x="4776259" y="5143191"/>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58" name="TextBox 57"/>
          <p:cNvSpPr txBox="1"/>
          <p:nvPr/>
        </p:nvSpPr>
        <p:spPr>
          <a:xfrm>
            <a:off x="4979920" y="5586916"/>
            <a:ext cx="263898" cy="246221"/>
          </a:xfrm>
          <a:prstGeom prst="rect">
            <a:avLst/>
          </a:prstGeom>
          <a:noFill/>
        </p:spPr>
        <p:txBody>
          <a:bodyPr wrap="square" lIns="0" rIns="0" rtlCol="0">
            <a:spAutoFit/>
          </a:bodyPr>
          <a:lstStyle/>
          <a:p>
            <a:pPr algn="ctr"/>
            <a:r>
              <a:rPr lang="en-US" sz="1000" dirty="0" smtClean="0"/>
              <a:t>512</a:t>
            </a:r>
            <a:endParaRPr lang="en-US" sz="1000" dirty="0"/>
          </a:p>
        </p:txBody>
      </p:sp>
      <p:sp>
        <p:nvSpPr>
          <p:cNvPr id="59" name="TextBox 58"/>
          <p:cNvSpPr txBox="1"/>
          <p:nvPr/>
        </p:nvSpPr>
        <p:spPr>
          <a:xfrm>
            <a:off x="5238076" y="5583667"/>
            <a:ext cx="263898" cy="246221"/>
          </a:xfrm>
          <a:prstGeom prst="rect">
            <a:avLst/>
          </a:prstGeom>
          <a:noFill/>
        </p:spPr>
        <p:txBody>
          <a:bodyPr wrap="square" lIns="0" rIns="0" rtlCol="0">
            <a:spAutoFit/>
          </a:bodyPr>
          <a:lstStyle/>
          <a:p>
            <a:pPr algn="ctr"/>
            <a:r>
              <a:rPr lang="en-US" sz="1000" dirty="0" smtClean="0"/>
              <a:t>512</a:t>
            </a:r>
            <a:endParaRPr lang="en-US" sz="1000" dirty="0"/>
          </a:p>
        </p:txBody>
      </p:sp>
      <p:sp>
        <p:nvSpPr>
          <p:cNvPr id="60" name="TextBox 59"/>
          <p:cNvSpPr txBox="1"/>
          <p:nvPr/>
        </p:nvSpPr>
        <p:spPr>
          <a:xfrm>
            <a:off x="5320663" y="6153086"/>
            <a:ext cx="413683" cy="246221"/>
          </a:xfrm>
          <a:prstGeom prst="rect">
            <a:avLst/>
          </a:prstGeom>
          <a:noFill/>
        </p:spPr>
        <p:txBody>
          <a:bodyPr wrap="square" lIns="0" rIns="0" rtlCol="0">
            <a:spAutoFit/>
          </a:bodyPr>
          <a:lstStyle/>
          <a:p>
            <a:pPr algn="ctr"/>
            <a:r>
              <a:rPr lang="en-US" sz="1000" dirty="0" smtClean="0"/>
              <a:t>1024</a:t>
            </a:r>
            <a:endParaRPr lang="en-US" sz="1000" dirty="0"/>
          </a:p>
        </p:txBody>
      </p:sp>
      <p:sp>
        <p:nvSpPr>
          <p:cNvPr id="69" name="Isosceles Triangle 68"/>
          <p:cNvSpPr/>
          <p:nvPr/>
        </p:nvSpPr>
        <p:spPr>
          <a:xfrm rot="5400000">
            <a:off x="7304627" y="5388211"/>
            <a:ext cx="184146" cy="172691"/>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1" name="Isosceles Triangle 70"/>
          <p:cNvSpPr/>
          <p:nvPr/>
        </p:nvSpPr>
        <p:spPr>
          <a:xfrm rot="5400000">
            <a:off x="7225329" y="4011331"/>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2" name="Down Arrow 71"/>
          <p:cNvSpPr/>
          <p:nvPr/>
        </p:nvSpPr>
        <p:spPr>
          <a:xfrm>
            <a:off x="2905344" y="4574402"/>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3" name="Isosceles Triangle 72"/>
          <p:cNvSpPr/>
          <p:nvPr/>
        </p:nvSpPr>
        <p:spPr>
          <a:xfrm rot="5400000">
            <a:off x="2341793" y="4024655"/>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4" name="Isosceles Triangle 73"/>
          <p:cNvSpPr/>
          <p:nvPr/>
        </p:nvSpPr>
        <p:spPr>
          <a:xfrm rot="5400000">
            <a:off x="1243365" y="4027023"/>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5" name="Isosceles Triangle 74"/>
          <p:cNvSpPr/>
          <p:nvPr/>
        </p:nvSpPr>
        <p:spPr>
          <a:xfrm rot="5400000">
            <a:off x="3163753" y="4917447"/>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6" name="Isosceles Triangle 75"/>
          <p:cNvSpPr/>
          <p:nvPr/>
        </p:nvSpPr>
        <p:spPr>
          <a:xfrm rot="5400000">
            <a:off x="3728268" y="4921480"/>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7" name="Down Arrow 76"/>
          <p:cNvSpPr/>
          <p:nvPr/>
        </p:nvSpPr>
        <p:spPr>
          <a:xfrm>
            <a:off x="4030252" y="5231496"/>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8" name="Isosceles Triangle 77"/>
          <p:cNvSpPr/>
          <p:nvPr/>
        </p:nvSpPr>
        <p:spPr>
          <a:xfrm rot="5400000">
            <a:off x="4239320" y="5466550"/>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9" name="Isosceles Triangle 78"/>
          <p:cNvSpPr/>
          <p:nvPr/>
        </p:nvSpPr>
        <p:spPr>
          <a:xfrm rot="5400000">
            <a:off x="4581728" y="5472009"/>
            <a:ext cx="214888"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0" name="Down Arrow 79"/>
          <p:cNvSpPr/>
          <p:nvPr/>
        </p:nvSpPr>
        <p:spPr>
          <a:xfrm>
            <a:off x="4747792" y="5657365"/>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1" name="Isosceles Triangle 80"/>
          <p:cNvSpPr/>
          <p:nvPr/>
        </p:nvSpPr>
        <p:spPr>
          <a:xfrm rot="5400000">
            <a:off x="4904414" y="5842758"/>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2" name="Isosceles Triangle 81"/>
          <p:cNvSpPr/>
          <p:nvPr/>
        </p:nvSpPr>
        <p:spPr>
          <a:xfrm rot="5400000">
            <a:off x="5135083" y="5842685"/>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3" name="Down Arrow 82"/>
          <p:cNvSpPr/>
          <p:nvPr/>
        </p:nvSpPr>
        <p:spPr>
          <a:xfrm>
            <a:off x="5216019" y="5971738"/>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4" name="Isosceles Triangle 83"/>
          <p:cNvSpPr/>
          <p:nvPr/>
        </p:nvSpPr>
        <p:spPr>
          <a:xfrm rot="5400000">
            <a:off x="5370518" y="6118572"/>
            <a:ext cx="75411" cy="45719"/>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5" name="Isosceles Triangle 84"/>
          <p:cNvSpPr/>
          <p:nvPr/>
        </p:nvSpPr>
        <p:spPr>
          <a:xfrm rot="5400000">
            <a:off x="5562338" y="6121158"/>
            <a:ext cx="75411" cy="45719"/>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6" name="Down Arrow 85"/>
          <p:cNvSpPr/>
          <p:nvPr/>
        </p:nvSpPr>
        <p:spPr>
          <a:xfrm rot="10800000">
            <a:off x="5588153" y="5958520"/>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7" name="Isosceles Triangle 86"/>
          <p:cNvSpPr/>
          <p:nvPr/>
        </p:nvSpPr>
        <p:spPr>
          <a:xfrm rot="5400000">
            <a:off x="5736421" y="5844417"/>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9" name="Down Arrow 88"/>
          <p:cNvSpPr/>
          <p:nvPr/>
        </p:nvSpPr>
        <p:spPr>
          <a:xfrm rot="10800000">
            <a:off x="5797006" y="5652061"/>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0" name="Isosceles Triangle 89"/>
          <p:cNvSpPr/>
          <p:nvPr/>
        </p:nvSpPr>
        <p:spPr>
          <a:xfrm rot="5400000">
            <a:off x="5955362" y="5479167"/>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2" name="Down Arrow 91"/>
          <p:cNvSpPr/>
          <p:nvPr/>
        </p:nvSpPr>
        <p:spPr>
          <a:xfrm rot="10800000">
            <a:off x="6138913" y="5203903"/>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3" name="Isosceles Triangle 92"/>
          <p:cNvSpPr/>
          <p:nvPr/>
        </p:nvSpPr>
        <p:spPr>
          <a:xfrm rot="5400000">
            <a:off x="6349967" y="4897811"/>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5" name="Down Arrow 94"/>
          <p:cNvSpPr/>
          <p:nvPr/>
        </p:nvSpPr>
        <p:spPr>
          <a:xfrm rot="10800000">
            <a:off x="6709146" y="4521775"/>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6" name="Down Arrow 95"/>
          <p:cNvSpPr/>
          <p:nvPr/>
        </p:nvSpPr>
        <p:spPr>
          <a:xfrm rot="10800000">
            <a:off x="7275217" y="5884269"/>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7" name="Down Arrow 96"/>
          <p:cNvSpPr/>
          <p:nvPr/>
        </p:nvSpPr>
        <p:spPr>
          <a:xfrm>
            <a:off x="7273498" y="5652007"/>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98" name="Straight Arrow Connector 97"/>
          <p:cNvCxnSpPr/>
          <p:nvPr/>
        </p:nvCxnSpPr>
        <p:spPr>
          <a:xfrm>
            <a:off x="3659117" y="4049839"/>
            <a:ext cx="2350118"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4538046" y="4948845"/>
            <a:ext cx="1172696"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5077626" y="5497938"/>
            <a:ext cx="502829" cy="6379"/>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5422853" y="5872233"/>
            <a:ext cx="152400"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7550805" y="5356410"/>
            <a:ext cx="923559" cy="246221"/>
          </a:xfrm>
          <a:prstGeom prst="rect">
            <a:avLst/>
          </a:prstGeom>
          <a:noFill/>
        </p:spPr>
        <p:txBody>
          <a:bodyPr wrap="square" rtlCol="0">
            <a:spAutoFit/>
          </a:bodyPr>
          <a:lstStyle/>
          <a:p>
            <a:r>
              <a:rPr lang="en-US" sz="1000" dirty="0" smtClean="0"/>
              <a:t>Convolution</a:t>
            </a:r>
            <a:endParaRPr lang="en-US" sz="1000" dirty="0"/>
          </a:p>
        </p:txBody>
      </p:sp>
      <p:pic>
        <p:nvPicPr>
          <p:cNvPr id="2" name="Picture 1" descr="Screen Shot 2017-07-10 at 08.48.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3" y="3563822"/>
            <a:ext cx="1291388" cy="969817"/>
          </a:xfrm>
          <a:prstGeom prst="rect">
            <a:avLst/>
          </a:prstGeom>
        </p:spPr>
      </p:pic>
      <p:sp>
        <p:nvSpPr>
          <p:cNvPr id="103" name="Rectangle 102"/>
          <p:cNvSpPr>
            <a:spLocks noChangeAspect="1"/>
          </p:cNvSpPr>
          <p:nvPr/>
        </p:nvSpPr>
        <p:spPr>
          <a:xfrm>
            <a:off x="7329096" y="6302190"/>
            <a:ext cx="184858" cy="184858"/>
          </a:xfrm>
          <a:prstGeom prst="rect">
            <a:avLst/>
          </a:prstGeom>
          <a:gradFill flip="none" rotWithShape="1">
            <a:gsLst>
              <a:gs pos="25000">
                <a:srgbClr val="FF0000">
                  <a:alpha val="78000"/>
                </a:srgbClr>
              </a:gs>
              <a:gs pos="0">
                <a:srgbClr val="FFFFFF">
                  <a:alpha val="85000"/>
                </a:srgbClr>
              </a:gs>
            </a:gsLst>
            <a:path path="circle">
              <a:fillToRect l="100000" t="100000"/>
            </a:path>
            <a:tileRect r="-100000" b="-100000"/>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04" name="TextBox 103"/>
          <p:cNvSpPr txBox="1"/>
          <p:nvPr/>
        </p:nvSpPr>
        <p:spPr>
          <a:xfrm>
            <a:off x="7568014" y="6280706"/>
            <a:ext cx="1378956" cy="246221"/>
          </a:xfrm>
          <a:prstGeom prst="rect">
            <a:avLst/>
          </a:prstGeom>
          <a:noFill/>
        </p:spPr>
        <p:txBody>
          <a:bodyPr wrap="square" rtlCol="0">
            <a:spAutoFit/>
          </a:bodyPr>
          <a:lstStyle/>
          <a:p>
            <a:r>
              <a:rPr lang="en-US" sz="1000" dirty="0" smtClean="0"/>
              <a:t>Segmentation maps</a:t>
            </a:r>
            <a:endParaRPr lang="en-US" sz="1000" dirty="0"/>
          </a:p>
        </p:txBody>
      </p:sp>
      <p:sp>
        <p:nvSpPr>
          <p:cNvPr id="105" name="TextBox 104"/>
          <p:cNvSpPr txBox="1"/>
          <p:nvPr/>
        </p:nvSpPr>
        <p:spPr>
          <a:xfrm>
            <a:off x="7575208" y="6045342"/>
            <a:ext cx="1199338" cy="246221"/>
          </a:xfrm>
          <a:prstGeom prst="rect">
            <a:avLst/>
          </a:prstGeom>
          <a:noFill/>
        </p:spPr>
        <p:txBody>
          <a:bodyPr wrap="square" rtlCol="0">
            <a:spAutoFit/>
          </a:bodyPr>
          <a:lstStyle/>
          <a:p>
            <a:r>
              <a:rPr lang="en-US" sz="1000" dirty="0" smtClean="0"/>
              <a:t>Skip connection</a:t>
            </a:r>
            <a:endParaRPr lang="en-US" sz="1000" dirty="0"/>
          </a:p>
        </p:txBody>
      </p:sp>
      <p:sp>
        <p:nvSpPr>
          <p:cNvPr id="106" name="Rectangle 105"/>
          <p:cNvSpPr>
            <a:spLocks noChangeAspect="1"/>
          </p:cNvSpPr>
          <p:nvPr/>
        </p:nvSpPr>
        <p:spPr>
          <a:xfrm>
            <a:off x="5572536" y="5734067"/>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7" name="Rectangle 106"/>
          <p:cNvSpPr>
            <a:spLocks noChangeAspect="1"/>
          </p:cNvSpPr>
          <p:nvPr/>
        </p:nvSpPr>
        <p:spPr>
          <a:xfrm>
            <a:off x="5622510" y="5795866"/>
            <a:ext cx="153600" cy="144000"/>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8" name="Rectangle 107"/>
          <p:cNvSpPr>
            <a:spLocks/>
          </p:cNvSpPr>
          <p:nvPr/>
        </p:nvSpPr>
        <p:spPr>
          <a:xfrm>
            <a:off x="5692296" y="5288267"/>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9" name="Rectangle 108"/>
          <p:cNvSpPr>
            <a:spLocks/>
          </p:cNvSpPr>
          <p:nvPr/>
        </p:nvSpPr>
        <p:spPr>
          <a:xfrm>
            <a:off x="5756973" y="5375455"/>
            <a:ext cx="270006" cy="253131"/>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0" name="Rectangle 109"/>
          <p:cNvSpPr>
            <a:spLocks/>
          </p:cNvSpPr>
          <p:nvPr/>
        </p:nvSpPr>
        <p:spPr>
          <a:xfrm>
            <a:off x="6105052" y="5373459"/>
            <a:ext cx="270006" cy="253131"/>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1" name="Rectangle 110"/>
          <p:cNvSpPr>
            <a:spLocks/>
          </p:cNvSpPr>
          <p:nvPr/>
        </p:nvSpPr>
        <p:spPr>
          <a:xfrm>
            <a:off x="5850939" y="4553926"/>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Rectangle 111"/>
          <p:cNvSpPr>
            <a:spLocks/>
          </p:cNvSpPr>
          <p:nvPr/>
        </p:nvSpPr>
        <p:spPr>
          <a:xfrm>
            <a:off x="5987795" y="4669864"/>
            <a:ext cx="477606" cy="477606"/>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Rectangle 112"/>
          <p:cNvSpPr>
            <a:spLocks/>
          </p:cNvSpPr>
          <p:nvPr/>
        </p:nvSpPr>
        <p:spPr>
          <a:xfrm>
            <a:off x="6564682" y="4669864"/>
            <a:ext cx="477606" cy="477606"/>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4" name="Rectangle 113"/>
          <p:cNvSpPr>
            <a:spLocks/>
          </p:cNvSpPr>
          <p:nvPr/>
        </p:nvSpPr>
        <p:spPr>
          <a:xfrm>
            <a:off x="6120846" y="3361453"/>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5" name="Rectangle 114"/>
          <p:cNvSpPr>
            <a:spLocks/>
          </p:cNvSpPr>
          <p:nvPr/>
        </p:nvSpPr>
        <p:spPr>
          <a:xfrm>
            <a:off x="6374457" y="3562476"/>
            <a:ext cx="955213" cy="955212"/>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6" name="Rectangle 115"/>
          <p:cNvSpPr>
            <a:spLocks/>
          </p:cNvSpPr>
          <p:nvPr/>
        </p:nvSpPr>
        <p:spPr>
          <a:xfrm>
            <a:off x="7460534" y="3563822"/>
            <a:ext cx="955213" cy="955212"/>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7" name="Rectangle 116"/>
          <p:cNvSpPr>
            <a:spLocks noChangeAspect="1"/>
          </p:cNvSpPr>
          <p:nvPr/>
        </p:nvSpPr>
        <p:spPr>
          <a:xfrm>
            <a:off x="5842889" y="5794494"/>
            <a:ext cx="153600" cy="144000"/>
          </a:xfrm>
          <a:prstGeom prst="rect">
            <a:avLst/>
          </a:prstGeom>
          <a:gradFill>
            <a:gsLst>
              <a:gs pos="0">
                <a:srgbClr val="FF9693">
                  <a:alpha val="85000"/>
                </a:srgbClr>
              </a:gs>
              <a:gs pos="33000">
                <a:srgbClr val="FF4345">
                  <a:alpha val="95000"/>
                </a:srgbClr>
              </a:gs>
              <a:gs pos="66000">
                <a:srgbClr val="FF0000"/>
              </a:gs>
              <a:gs pos="100000">
                <a:srgbClr val="E00202"/>
              </a:gs>
            </a:gsLst>
          </a:gra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TextBox 3"/>
          <p:cNvSpPr txBox="1"/>
          <p:nvPr/>
        </p:nvSpPr>
        <p:spPr>
          <a:xfrm>
            <a:off x="1403939" y="3194242"/>
            <a:ext cx="1713334" cy="338554"/>
          </a:xfrm>
          <a:prstGeom prst="rect">
            <a:avLst/>
          </a:prstGeom>
          <a:noFill/>
        </p:spPr>
        <p:txBody>
          <a:bodyPr wrap="square" rtlCol="0">
            <a:spAutoFit/>
          </a:bodyPr>
          <a:lstStyle/>
          <a:p>
            <a:r>
              <a:rPr lang="en-US" sz="1600" dirty="0" smtClean="0"/>
              <a:t>High resolution</a:t>
            </a:r>
            <a:endParaRPr lang="en-US" sz="1600" dirty="0"/>
          </a:p>
        </p:txBody>
      </p:sp>
      <p:sp>
        <p:nvSpPr>
          <p:cNvPr id="118" name="TextBox 117"/>
          <p:cNvSpPr txBox="1"/>
          <p:nvPr/>
        </p:nvSpPr>
        <p:spPr>
          <a:xfrm>
            <a:off x="1141598" y="4806152"/>
            <a:ext cx="1336828" cy="338554"/>
          </a:xfrm>
          <a:prstGeom prst="rect">
            <a:avLst/>
          </a:prstGeom>
          <a:noFill/>
        </p:spPr>
        <p:txBody>
          <a:bodyPr wrap="square" rtlCol="0">
            <a:spAutoFit/>
          </a:bodyPr>
          <a:lstStyle/>
          <a:p>
            <a:r>
              <a:rPr lang="en-US" sz="1600" dirty="0" smtClean="0"/>
              <a:t>2x lower res.</a:t>
            </a:r>
            <a:endParaRPr lang="en-US" sz="1600" dirty="0"/>
          </a:p>
        </p:txBody>
      </p:sp>
      <p:sp>
        <p:nvSpPr>
          <p:cNvPr id="119" name="TextBox 118"/>
          <p:cNvSpPr txBox="1"/>
          <p:nvPr/>
        </p:nvSpPr>
        <p:spPr>
          <a:xfrm>
            <a:off x="1859657" y="5341333"/>
            <a:ext cx="1336828" cy="338554"/>
          </a:xfrm>
          <a:prstGeom prst="rect">
            <a:avLst/>
          </a:prstGeom>
          <a:noFill/>
        </p:spPr>
        <p:txBody>
          <a:bodyPr wrap="square" rtlCol="0">
            <a:spAutoFit/>
          </a:bodyPr>
          <a:lstStyle/>
          <a:p>
            <a:r>
              <a:rPr lang="en-US" sz="1600" dirty="0"/>
              <a:t>4</a:t>
            </a:r>
            <a:r>
              <a:rPr lang="en-US" sz="1600" dirty="0" smtClean="0"/>
              <a:t>x lower res.</a:t>
            </a:r>
            <a:endParaRPr lang="en-US" sz="1600" dirty="0"/>
          </a:p>
        </p:txBody>
      </p:sp>
      <p:sp>
        <p:nvSpPr>
          <p:cNvPr id="120" name="TextBox 119"/>
          <p:cNvSpPr txBox="1"/>
          <p:nvPr/>
        </p:nvSpPr>
        <p:spPr>
          <a:xfrm>
            <a:off x="2615056" y="5678002"/>
            <a:ext cx="1336828" cy="338554"/>
          </a:xfrm>
          <a:prstGeom prst="rect">
            <a:avLst/>
          </a:prstGeom>
          <a:noFill/>
        </p:spPr>
        <p:txBody>
          <a:bodyPr wrap="square" rtlCol="0">
            <a:spAutoFit/>
          </a:bodyPr>
          <a:lstStyle/>
          <a:p>
            <a:r>
              <a:rPr lang="en-US" sz="1600" dirty="0" smtClean="0"/>
              <a:t>8x lower res.</a:t>
            </a:r>
            <a:endParaRPr lang="en-US" sz="1600" dirty="0"/>
          </a:p>
        </p:txBody>
      </p:sp>
      <p:sp>
        <p:nvSpPr>
          <p:cNvPr id="121" name="TextBox 120"/>
          <p:cNvSpPr txBox="1"/>
          <p:nvPr/>
        </p:nvSpPr>
        <p:spPr>
          <a:xfrm>
            <a:off x="3015895" y="5967175"/>
            <a:ext cx="1523365" cy="338554"/>
          </a:xfrm>
          <a:prstGeom prst="rect">
            <a:avLst/>
          </a:prstGeom>
          <a:noFill/>
        </p:spPr>
        <p:txBody>
          <a:bodyPr wrap="square" rtlCol="0">
            <a:spAutoFit/>
          </a:bodyPr>
          <a:lstStyle/>
          <a:p>
            <a:r>
              <a:rPr lang="en-US" sz="1600" dirty="0" smtClean="0"/>
              <a:t>16x lower res.</a:t>
            </a:r>
            <a:endParaRPr lang="en-US" sz="1600" dirty="0"/>
          </a:p>
        </p:txBody>
      </p:sp>
      <p:sp>
        <p:nvSpPr>
          <p:cNvPr id="88" name="TextBox 87"/>
          <p:cNvSpPr txBox="1"/>
          <p:nvPr/>
        </p:nvSpPr>
        <p:spPr>
          <a:xfrm>
            <a:off x="5176122" y="3778819"/>
            <a:ext cx="915979" cy="246221"/>
          </a:xfrm>
          <a:prstGeom prst="rect">
            <a:avLst/>
          </a:prstGeom>
          <a:noFill/>
        </p:spPr>
        <p:txBody>
          <a:bodyPr wrap="square" rtlCol="0">
            <a:spAutoFit/>
          </a:bodyPr>
          <a:lstStyle/>
          <a:p>
            <a:pPr algn="ctr"/>
            <a:r>
              <a:rPr lang="en-US" sz="1000" dirty="0" smtClean="0"/>
              <a:t>Concatenate</a:t>
            </a:r>
            <a:endParaRPr lang="en-US" sz="1000" dirty="0"/>
          </a:p>
        </p:txBody>
      </p:sp>
      <p:sp>
        <p:nvSpPr>
          <p:cNvPr id="91" name="Oval 90"/>
          <p:cNvSpPr/>
          <p:nvPr/>
        </p:nvSpPr>
        <p:spPr>
          <a:xfrm>
            <a:off x="7310436" y="6530134"/>
            <a:ext cx="224828" cy="201512"/>
          </a:xfrm>
          <a:prstGeom prst="ellipse">
            <a:avLst/>
          </a:prstGeom>
          <a:noFill/>
          <a:ln w="19050" cmpd="sng">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000" dirty="0" smtClean="0">
                <a:solidFill>
                  <a:schemeClr val="tx1"/>
                </a:solidFill>
              </a:rPr>
              <a:t>+</a:t>
            </a:r>
            <a:endParaRPr lang="en-US" sz="2000" dirty="0">
              <a:solidFill>
                <a:schemeClr val="tx1"/>
              </a:solidFill>
            </a:endParaRPr>
          </a:p>
        </p:txBody>
      </p:sp>
      <p:sp>
        <p:nvSpPr>
          <p:cNvPr id="18" name="TextBox 17"/>
          <p:cNvSpPr txBox="1"/>
          <p:nvPr/>
        </p:nvSpPr>
        <p:spPr>
          <a:xfrm>
            <a:off x="7581515" y="6530134"/>
            <a:ext cx="1234605" cy="246221"/>
          </a:xfrm>
          <a:prstGeom prst="rect">
            <a:avLst/>
          </a:prstGeom>
          <a:noFill/>
        </p:spPr>
        <p:txBody>
          <a:bodyPr wrap="square" rtlCol="0">
            <a:spAutoFit/>
          </a:bodyPr>
          <a:lstStyle/>
          <a:p>
            <a:r>
              <a:rPr lang="en-US" sz="1000" dirty="0" smtClean="0"/>
              <a:t>Add element-wise</a:t>
            </a:r>
            <a:endParaRPr lang="en-US" sz="1000" dirty="0"/>
          </a:p>
        </p:txBody>
      </p:sp>
    </p:spTree>
    <p:extLst>
      <p:ext uri="{BB962C8B-B14F-4D97-AF65-F5344CB8AC3E}">
        <p14:creationId xmlns:p14="http://schemas.microsoft.com/office/powerpoint/2010/main" val="213092414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a:spLocks/>
          </p:cNvSpPr>
          <p:nvPr/>
        </p:nvSpPr>
        <p:spPr>
          <a:xfrm>
            <a:off x="5587133" y="5760468"/>
            <a:ext cx="108000" cy="97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0" name="Rectangle 149"/>
          <p:cNvSpPr>
            <a:spLocks noChangeAspect="1"/>
          </p:cNvSpPr>
          <p:nvPr/>
        </p:nvSpPr>
        <p:spPr>
          <a:xfrm>
            <a:off x="5894854" y="5351425"/>
            <a:ext cx="192000" cy="18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9" name="Rectangle 148"/>
          <p:cNvSpPr>
            <a:spLocks noChangeAspect="1"/>
          </p:cNvSpPr>
          <p:nvPr/>
        </p:nvSpPr>
        <p:spPr>
          <a:xfrm>
            <a:off x="6338481" y="4723456"/>
            <a:ext cx="287999" cy="2879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8" name="Rectangle 147"/>
          <p:cNvSpPr>
            <a:spLocks noChangeAspect="1"/>
          </p:cNvSpPr>
          <p:nvPr/>
        </p:nvSpPr>
        <p:spPr>
          <a:xfrm>
            <a:off x="6904680" y="3668509"/>
            <a:ext cx="491906" cy="4919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U-net</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4" name="Rectangle 23"/>
          <p:cNvSpPr>
            <a:spLocks noChangeAspect="1"/>
          </p:cNvSpPr>
          <p:nvPr/>
        </p:nvSpPr>
        <p:spPr>
          <a:xfrm>
            <a:off x="4786145" y="5797527"/>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Rectangle 24"/>
          <p:cNvSpPr>
            <a:spLocks noChangeAspect="1"/>
          </p:cNvSpPr>
          <p:nvPr/>
        </p:nvSpPr>
        <p:spPr>
          <a:xfrm>
            <a:off x="5015092" y="5797527"/>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Rectangle 25"/>
          <p:cNvSpPr>
            <a:spLocks noChangeAspect="1"/>
          </p:cNvSpPr>
          <p:nvPr/>
        </p:nvSpPr>
        <p:spPr>
          <a:xfrm>
            <a:off x="5252571" y="5797527"/>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a:spLocks noChangeAspect="1"/>
          </p:cNvSpPr>
          <p:nvPr/>
        </p:nvSpPr>
        <p:spPr>
          <a:xfrm>
            <a:off x="5293225" y="6107137"/>
            <a:ext cx="76800" cy="72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a:spLocks noChangeAspect="1"/>
          </p:cNvSpPr>
          <p:nvPr/>
        </p:nvSpPr>
        <p:spPr>
          <a:xfrm>
            <a:off x="5484084" y="6107137"/>
            <a:ext cx="76800" cy="72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a:spLocks noChangeAspect="1"/>
          </p:cNvSpPr>
          <p:nvPr/>
        </p:nvSpPr>
        <p:spPr>
          <a:xfrm>
            <a:off x="5658522" y="6107137"/>
            <a:ext cx="76800" cy="72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Rectangle 30"/>
          <p:cNvSpPr>
            <a:spLocks noChangeAspect="1"/>
          </p:cNvSpPr>
          <p:nvPr/>
        </p:nvSpPr>
        <p:spPr>
          <a:xfrm>
            <a:off x="5641133" y="5813176"/>
            <a:ext cx="115200" cy="1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a:spLocks noChangeAspect="1"/>
          </p:cNvSpPr>
          <p:nvPr/>
        </p:nvSpPr>
        <p:spPr>
          <a:xfrm>
            <a:off x="5830227" y="5813176"/>
            <a:ext cx="115200" cy="1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a:spLocks noChangeAspect="1"/>
          </p:cNvSpPr>
          <p:nvPr/>
        </p:nvSpPr>
        <p:spPr>
          <a:xfrm>
            <a:off x="6015457" y="5813176"/>
            <a:ext cx="115200" cy="1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a:spLocks/>
          </p:cNvSpPr>
          <p:nvPr/>
        </p:nvSpPr>
        <p:spPr>
          <a:xfrm>
            <a:off x="4036593" y="5375402"/>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Rectangle 20"/>
          <p:cNvSpPr>
            <a:spLocks/>
          </p:cNvSpPr>
          <p:nvPr/>
        </p:nvSpPr>
        <p:spPr>
          <a:xfrm>
            <a:off x="4383979" y="5375402"/>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Rectangle 22"/>
          <p:cNvSpPr>
            <a:spLocks/>
          </p:cNvSpPr>
          <p:nvPr/>
        </p:nvSpPr>
        <p:spPr>
          <a:xfrm>
            <a:off x="4725444" y="5375402"/>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Rectangle 33"/>
          <p:cNvSpPr>
            <a:spLocks noChangeAspect="1"/>
          </p:cNvSpPr>
          <p:nvPr/>
        </p:nvSpPr>
        <p:spPr>
          <a:xfrm>
            <a:off x="5975388" y="5426793"/>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a:spLocks noChangeAspect="1"/>
          </p:cNvSpPr>
          <p:nvPr/>
        </p:nvSpPr>
        <p:spPr>
          <a:xfrm>
            <a:off x="6253932" y="5426793"/>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a:spLocks noChangeAspect="1"/>
          </p:cNvSpPr>
          <p:nvPr/>
        </p:nvSpPr>
        <p:spPr>
          <a:xfrm>
            <a:off x="6535773" y="5426793"/>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a:spLocks/>
          </p:cNvSpPr>
          <p:nvPr/>
        </p:nvSpPr>
        <p:spPr>
          <a:xfrm>
            <a:off x="1481586" y="3566563"/>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Rectangle 15"/>
          <p:cNvSpPr>
            <a:spLocks/>
          </p:cNvSpPr>
          <p:nvPr/>
        </p:nvSpPr>
        <p:spPr>
          <a:xfrm>
            <a:off x="2577105" y="3566562"/>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Rectangle 17"/>
          <p:cNvSpPr>
            <a:spLocks/>
          </p:cNvSpPr>
          <p:nvPr/>
        </p:nvSpPr>
        <p:spPr>
          <a:xfrm>
            <a:off x="2806256" y="4723456"/>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Rectangle 18"/>
          <p:cNvSpPr>
            <a:spLocks/>
          </p:cNvSpPr>
          <p:nvPr/>
        </p:nvSpPr>
        <p:spPr>
          <a:xfrm>
            <a:off x="3371618" y="4723456"/>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Rectangle 21"/>
          <p:cNvSpPr>
            <a:spLocks/>
          </p:cNvSpPr>
          <p:nvPr/>
        </p:nvSpPr>
        <p:spPr>
          <a:xfrm>
            <a:off x="3940760" y="4723456"/>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7" name="Rectangle 36"/>
          <p:cNvSpPr>
            <a:spLocks noChangeAspect="1"/>
          </p:cNvSpPr>
          <p:nvPr/>
        </p:nvSpPr>
        <p:spPr>
          <a:xfrm>
            <a:off x="6482481" y="4830066"/>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a:spLocks noChangeAspect="1"/>
          </p:cNvSpPr>
          <p:nvPr/>
        </p:nvSpPr>
        <p:spPr>
          <a:xfrm>
            <a:off x="6869579" y="4830066"/>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a:spLocks noChangeAspect="1"/>
          </p:cNvSpPr>
          <p:nvPr/>
        </p:nvSpPr>
        <p:spPr>
          <a:xfrm>
            <a:off x="7256994" y="4830066"/>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a:spLocks noChangeAspect="1"/>
          </p:cNvSpPr>
          <p:nvPr/>
        </p:nvSpPr>
        <p:spPr>
          <a:xfrm>
            <a:off x="8307603" y="3767653"/>
            <a:ext cx="504000" cy="504000"/>
          </a:xfrm>
          <a:prstGeom prst="rect">
            <a:avLst/>
          </a:prstGeom>
          <a:gradFill flip="none" rotWithShape="1">
            <a:gsLst>
              <a:gs pos="25000">
                <a:srgbClr val="FF0000">
                  <a:alpha val="78000"/>
                </a:srgbClr>
              </a:gs>
              <a:gs pos="0">
                <a:srgbClr val="FFFFFF">
                  <a:alpha val="85000"/>
                </a:srgbClr>
              </a:gs>
            </a:gsLst>
            <a:path path="circle">
              <a:fillToRect l="100000" t="100000"/>
            </a:path>
            <a:tileRect r="-100000" b="-100000"/>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1" name="TextBox 50"/>
          <p:cNvSpPr txBox="1"/>
          <p:nvPr/>
        </p:nvSpPr>
        <p:spPr>
          <a:xfrm>
            <a:off x="8136946" y="4226733"/>
            <a:ext cx="850916" cy="276999"/>
          </a:xfrm>
          <a:prstGeom prst="rect">
            <a:avLst/>
          </a:prstGeom>
          <a:noFill/>
        </p:spPr>
        <p:txBody>
          <a:bodyPr wrap="square" rtlCol="0">
            <a:spAutoFit/>
          </a:bodyPr>
          <a:lstStyle/>
          <a:p>
            <a:pPr algn="ctr"/>
            <a:r>
              <a:rPr lang="en-US" sz="1200" dirty="0" smtClean="0"/>
              <a:t>#Classes</a:t>
            </a:r>
            <a:endParaRPr lang="en-US" sz="1200" dirty="0"/>
          </a:p>
        </p:txBody>
      </p:sp>
      <p:pic>
        <p:nvPicPr>
          <p:cNvPr id="54" name="Picture 53" descr="bigS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79" y="3569964"/>
            <a:ext cx="960439" cy="969777"/>
          </a:xfrm>
          <a:prstGeom prst="rect">
            <a:avLst/>
          </a:prstGeom>
        </p:spPr>
      </p:pic>
      <p:sp>
        <p:nvSpPr>
          <p:cNvPr id="59" name="Rectangle 58"/>
          <p:cNvSpPr/>
          <p:nvPr/>
        </p:nvSpPr>
        <p:spPr>
          <a:xfrm>
            <a:off x="474101" y="3815338"/>
            <a:ext cx="455991" cy="460402"/>
          </a:xfrm>
          <a:prstGeom prst="rect">
            <a:avLst/>
          </a:prstGeom>
          <a:noFill/>
          <a:ln w="38100" cmpd="sng">
            <a:solidFill>
              <a:srgbClr val="11E022"/>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noChangeAspect="1"/>
          </p:cNvSpPr>
          <p:nvPr/>
        </p:nvSpPr>
        <p:spPr>
          <a:xfrm>
            <a:off x="7724162" y="3779747"/>
            <a:ext cx="491906" cy="4919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a:spLocks noChangeAspect="1"/>
          </p:cNvSpPr>
          <p:nvPr/>
        </p:nvSpPr>
        <p:spPr>
          <a:xfrm>
            <a:off x="7146232" y="3779747"/>
            <a:ext cx="491906" cy="4919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a:spLocks noChangeAspect="1"/>
          </p:cNvSpPr>
          <p:nvPr/>
        </p:nvSpPr>
        <p:spPr>
          <a:xfrm>
            <a:off x="2822045" y="3793627"/>
            <a:ext cx="491906" cy="4919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7" name="Rectangle 66"/>
          <p:cNvSpPr>
            <a:spLocks noChangeAspect="1"/>
          </p:cNvSpPr>
          <p:nvPr/>
        </p:nvSpPr>
        <p:spPr>
          <a:xfrm>
            <a:off x="4030252" y="4825663"/>
            <a:ext cx="287999" cy="2879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0" name="Rectangle 69"/>
          <p:cNvSpPr>
            <a:spLocks noChangeAspect="1"/>
          </p:cNvSpPr>
          <p:nvPr/>
        </p:nvSpPr>
        <p:spPr>
          <a:xfrm>
            <a:off x="4762013" y="5418519"/>
            <a:ext cx="192000" cy="18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2" name="Rectangle 71"/>
          <p:cNvSpPr>
            <a:spLocks/>
          </p:cNvSpPr>
          <p:nvPr/>
        </p:nvSpPr>
        <p:spPr>
          <a:xfrm>
            <a:off x="5281578" y="5821116"/>
            <a:ext cx="108000" cy="97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4" name="TextBox 73"/>
          <p:cNvSpPr txBox="1"/>
          <p:nvPr/>
        </p:nvSpPr>
        <p:spPr>
          <a:xfrm>
            <a:off x="7557845" y="5720567"/>
            <a:ext cx="901125" cy="246221"/>
          </a:xfrm>
          <a:prstGeom prst="rect">
            <a:avLst/>
          </a:prstGeom>
          <a:noFill/>
        </p:spPr>
        <p:txBody>
          <a:bodyPr wrap="square" rtlCol="0">
            <a:spAutoFit/>
          </a:bodyPr>
          <a:lstStyle/>
          <a:p>
            <a:r>
              <a:rPr lang="en-US" sz="1000" dirty="0" smtClean="0"/>
              <a:t>Up.+</a:t>
            </a:r>
            <a:r>
              <a:rPr lang="en-US" sz="1000" dirty="0" err="1" smtClean="0"/>
              <a:t>conv</a:t>
            </a:r>
            <a:r>
              <a:rPr lang="en-US" sz="1000" dirty="0" smtClean="0"/>
              <a:t>.</a:t>
            </a:r>
            <a:endParaRPr lang="en-US" sz="1000" dirty="0"/>
          </a:p>
        </p:txBody>
      </p:sp>
      <p:sp>
        <p:nvSpPr>
          <p:cNvPr id="76" name="TextBox 75"/>
          <p:cNvSpPr txBox="1"/>
          <p:nvPr/>
        </p:nvSpPr>
        <p:spPr>
          <a:xfrm>
            <a:off x="7577582" y="6031188"/>
            <a:ext cx="796721" cy="246221"/>
          </a:xfrm>
          <a:prstGeom prst="rect">
            <a:avLst/>
          </a:prstGeom>
          <a:noFill/>
        </p:spPr>
        <p:txBody>
          <a:bodyPr wrap="square" rtlCol="0">
            <a:spAutoFit/>
          </a:bodyPr>
          <a:lstStyle/>
          <a:p>
            <a:r>
              <a:rPr lang="en-US" sz="1000" dirty="0" smtClean="0"/>
              <a:t>Max-pool</a:t>
            </a:r>
            <a:endParaRPr lang="en-US" sz="1000" dirty="0"/>
          </a:p>
        </p:txBody>
      </p:sp>
      <p:cxnSp>
        <p:nvCxnSpPr>
          <p:cNvPr id="77" name="Straight Arrow Connector 76"/>
          <p:cNvCxnSpPr/>
          <p:nvPr/>
        </p:nvCxnSpPr>
        <p:spPr>
          <a:xfrm>
            <a:off x="7244348" y="6405824"/>
            <a:ext cx="370714"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7575208" y="6260858"/>
            <a:ext cx="1053095" cy="246221"/>
          </a:xfrm>
          <a:prstGeom prst="rect">
            <a:avLst/>
          </a:prstGeom>
          <a:noFill/>
        </p:spPr>
        <p:txBody>
          <a:bodyPr wrap="square" rtlCol="0">
            <a:spAutoFit/>
          </a:bodyPr>
          <a:lstStyle/>
          <a:p>
            <a:r>
              <a:rPr lang="en-US" sz="1000" dirty="0" err="1" smtClean="0"/>
              <a:t>Crop+concat</a:t>
            </a:r>
            <a:r>
              <a:rPr lang="en-US" sz="1000" dirty="0" smtClean="0"/>
              <a:t>.</a:t>
            </a:r>
            <a:endParaRPr lang="en-US" sz="1000" dirty="0"/>
          </a:p>
        </p:txBody>
      </p:sp>
      <p:sp>
        <p:nvSpPr>
          <p:cNvPr id="88" name="Rectangle 87"/>
          <p:cNvSpPr/>
          <p:nvPr/>
        </p:nvSpPr>
        <p:spPr>
          <a:xfrm>
            <a:off x="195153" y="3567909"/>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1471737" y="3563822"/>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2567627" y="3563822"/>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1419333" y="4498677"/>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92" name="TextBox 91"/>
          <p:cNvSpPr txBox="1"/>
          <p:nvPr/>
        </p:nvSpPr>
        <p:spPr>
          <a:xfrm>
            <a:off x="2497283" y="4500902"/>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93" name="TextBox 92"/>
          <p:cNvSpPr txBox="1"/>
          <p:nvPr/>
        </p:nvSpPr>
        <p:spPr>
          <a:xfrm>
            <a:off x="3663119" y="4500902"/>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94" name="TextBox 93"/>
          <p:cNvSpPr txBox="1"/>
          <p:nvPr/>
        </p:nvSpPr>
        <p:spPr>
          <a:xfrm>
            <a:off x="4196243" y="4500976"/>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95" name="TextBox 94"/>
          <p:cNvSpPr txBox="1"/>
          <p:nvPr/>
        </p:nvSpPr>
        <p:spPr>
          <a:xfrm>
            <a:off x="4443431" y="5140052"/>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96" name="TextBox 95"/>
          <p:cNvSpPr txBox="1"/>
          <p:nvPr/>
        </p:nvSpPr>
        <p:spPr>
          <a:xfrm>
            <a:off x="4776259" y="5143191"/>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97" name="TextBox 96"/>
          <p:cNvSpPr txBox="1"/>
          <p:nvPr/>
        </p:nvSpPr>
        <p:spPr>
          <a:xfrm>
            <a:off x="4979920" y="5586916"/>
            <a:ext cx="263898" cy="246221"/>
          </a:xfrm>
          <a:prstGeom prst="rect">
            <a:avLst/>
          </a:prstGeom>
          <a:noFill/>
        </p:spPr>
        <p:txBody>
          <a:bodyPr wrap="square" lIns="0" rIns="0" rtlCol="0">
            <a:spAutoFit/>
          </a:bodyPr>
          <a:lstStyle/>
          <a:p>
            <a:pPr algn="ctr"/>
            <a:r>
              <a:rPr lang="en-US" sz="1000" dirty="0" smtClean="0"/>
              <a:t>512</a:t>
            </a:r>
            <a:endParaRPr lang="en-US" sz="1000" dirty="0"/>
          </a:p>
        </p:txBody>
      </p:sp>
      <p:sp>
        <p:nvSpPr>
          <p:cNvPr id="98" name="TextBox 97"/>
          <p:cNvSpPr txBox="1"/>
          <p:nvPr/>
        </p:nvSpPr>
        <p:spPr>
          <a:xfrm>
            <a:off x="5238076" y="5583667"/>
            <a:ext cx="263898" cy="246221"/>
          </a:xfrm>
          <a:prstGeom prst="rect">
            <a:avLst/>
          </a:prstGeom>
          <a:noFill/>
        </p:spPr>
        <p:txBody>
          <a:bodyPr wrap="square" lIns="0" rIns="0" rtlCol="0">
            <a:spAutoFit/>
          </a:bodyPr>
          <a:lstStyle/>
          <a:p>
            <a:pPr algn="ctr"/>
            <a:r>
              <a:rPr lang="en-US" sz="1000" dirty="0" smtClean="0"/>
              <a:t>512</a:t>
            </a:r>
            <a:endParaRPr lang="en-US" sz="1000" dirty="0"/>
          </a:p>
        </p:txBody>
      </p:sp>
      <p:sp>
        <p:nvSpPr>
          <p:cNvPr id="99" name="TextBox 98"/>
          <p:cNvSpPr txBox="1"/>
          <p:nvPr/>
        </p:nvSpPr>
        <p:spPr>
          <a:xfrm>
            <a:off x="5320663" y="6153086"/>
            <a:ext cx="413683" cy="246221"/>
          </a:xfrm>
          <a:prstGeom prst="rect">
            <a:avLst/>
          </a:prstGeom>
          <a:noFill/>
        </p:spPr>
        <p:txBody>
          <a:bodyPr wrap="square" lIns="0" rIns="0" rtlCol="0">
            <a:spAutoFit/>
          </a:bodyPr>
          <a:lstStyle/>
          <a:p>
            <a:pPr algn="ctr"/>
            <a:r>
              <a:rPr lang="en-US" sz="1000" dirty="0" smtClean="0"/>
              <a:t>1024</a:t>
            </a:r>
            <a:endParaRPr lang="en-US" sz="1000" dirty="0"/>
          </a:p>
        </p:txBody>
      </p:sp>
      <p:sp>
        <p:nvSpPr>
          <p:cNvPr id="100" name="TextBox 99"/>
          <p:cNvSpPr txBox="1"/>
          <p:nvPr/>
        </p:nvSpPr>
        <p:spPr>
          <a:xfrm>
            <a:off x="6102499" y="5896387"/>
            <a:ext cx="263898" cy="246221"/>
          </a:xfrm>
          <a:prstGeom prst="rect">
            <a:avLst/>
          </a:prstGeom>
          <a:noFill/>
        </p:spPr>
        <p:txBody>
          <a:bodyPr wrap="square" lIns="0" rIns="0" rtlCol="0">
            <a:spAutoFit/>
          </a:bodyPr>
          <a:lstStyle/>
          <a:p>
            <a:pPr algn="ctr"/>
            <a:r>
              <a:rPr lang="en-US" sz="1000" dirty="0" smtClean="0"/>
              <a:t>512</a:t>
            </a:r>
            <a:endParaRPr lang="en-US" sz="1000" dirty="0"/>
          </a:p>
        </p:txBody>
      </p:sp>
      <p:sp>
        <p:nvSpPr>
          <p:cNvPr id="101" name="TextBox 100"/>
          <p:cNvSpPr txBox="1"/>
          <p:nvPr/>
        </p:nvSpPr>
        <p:spPr>
          <a:xfrm>
            <a:off x="5822956" y="5894256"/>
            <a:ext cx="263898" cy="246221"/>
          </a:xfrm>
          <a:prstGeom prst="rect">
            <a:avLst/>
          </a:prstGeom>
          <a:noFill/>
        </p:spPr>
        <p:txBody>
          <a:bodyPr wrap="square" lIns="0" rIns="0" rtlCol="0">
            <a:spAutoFit/>
          </a:bodyPr>
          <a:lstStyle/>
          <a:p>
            <a:pPr algn="ctr"/>
            <a:r>
              <a:rPr lang="en-US" sz="1000" dirty="0" smtClean="0"/>
              <a:t>512</a:t>
            </a:r>
            <a:endParaRPr lang="en-US" sz="1000" dirty="0"/>
          </a:p>
        </p:txBody>
      </p:sp>
      <p:sp>
        <p:nvSpPr>
          <p:cNvPr id="103" name="TextBox 102"/>
          <p:cNvSpPr txBox="1"/>
          <p:nvPr/>
        </p:nvSpPr>
        <p:spPr>
          <a:xfrm>
            <a:off x="6561841" y="5578239"/>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104" name="TextBox 103"/>
          <p:cNvSpPr txBox="1"/>
          <p:nvPr/>
        </p:nvSpPr>
        <p:spPr>
          <a:xfrm>
            <a:off x="6253932" y="5573697"/>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105" name="TextBox 104"/>
          <p:cNvSpPr txBox="1"/>
          <p:nvPr/>
        </p:nvSpPr>
        <p:spPr>
          <a:xfrm>
            <a:off x="6926653" y="5082597"/>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106" name="TextBox 105"/>
          <p:cNvSpPr txBox="1"/>
          <p:nvPr/>
        </p:nvSpPr>
        <p:spPr>
          <a:xfrm>
            <a:off x="7312569" y="5080092"/>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108" name="TextBox 107"/>
          <p:cNvSpPr txBox="1"/>
          <p:nvPr/>
        </p:nvSpPr>
        <p:spPr>
          <a:xfrm>
            <a:off x="7467640" y="4232520"/>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109" name="TextBox 108"/>
          <p:cNvSpPr txBox="1"/>
          <p:nvPr/>
        </p:nvSpPr>
        <p:spPr>
          <a:xfrm>
            <a:off x="7983865" y="4234888"/>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111" name="Isosceles Triangle 110"/>
          <p:cNvSpPr/>
          <p:nvPr/>
        </p:nvSpPr>
        <p:spPr>
          <a:xfrm rot="5400000">
            <a:off x="7304627" y="5503666"/>
            <a:ext cx="184146" cy="172691"/>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5" name="Isosceles Triangle 114"/>
          <p:cNvSpPr/>
          <p:nvPr/>
        </p:nvSpPr>
        <p:spPr>
          <a:xfrm rot="5400000">
            <a:off x="8096745" y="3998731"/>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6" name="Isosceles Triangle 115"/>
          <p:cNvSpPr/>
          <p:nvPr/>
        </p:nvSpPr>
        <p:spPr>
          <a:xfrm rot="5400000">
            <a:off x="7515069" y="4011331"/>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8" name="Down Arrow 117"/>
          <p:cNvSpPr/>
          <p:nvPr/>
        </p:nvSpPr>
        <p:spPr>
          <a:xfrm>
            <a:off x="2905344" y="4574402"/>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0" name="Isosceles Triangle 119"/>
          <p:cNvSpPr/>
          <p:nvPr/>
        </p:nvSpPr>
        <p:spPr>
          <a:xfrm rot="5400000">
            <a:off x="2341793" y="4024655"/>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1" name="Isosceles Triangle 120"/>
          <p:cNvSpPr/>
          <p:nvPr/>
        </p:nvSpPr>
        <p:spPr>
          <a:xfrm rot="5400000">
            <a:off x="1226655" y="4027023"/>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2" name="Isosceles Triangle 121"/>
          <p:cNvSpPr/>
          <p:nvPr/>
        </p:nvSpPr>
        <p:spPr>
          <a:xfrm rot="5400000">
            <a:off x="3163753" y="4917447"/>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3" name="Isosceles Triangle 122"/>
          <p:cNvSpPr/>
          <p:nvPr/>
        </p:nvSpPr>
        <p:spPr>
          <a:xfrm rot="5400000">
            <a:off x="3728268" y="4921480"/>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4" name="Down Arrow 123"/>
          <p:cNvSpPr/>
          <p:nvPr/>
        </p:nvSpPr>
        <p:spPr>
          <a:xfrm>
            <a:off x="4030252" y="5231496"/>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5" name="Isosceles Triangle 124"/>
          <p:cNvSpPr/>
          <p:nvPr/>
        </p:nvSpPr>
        <p:spPr>
          <a:xfrm rot="5400000">
            <a:off x="4239320" y="5466550"/>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6" name="Isosceles Triangle 125"/>
          <p:cNvSpPr/>
          <p:nvPr/>
        </p:nvSpPr>
        <p:spPr>
          <a:xfrm rot="5400000">
            <a:off x="4581728" y="5472009"/>
            <a:ext cx="214888"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7" name="Down Arrow 126"/>
          <p:cNvSpPr/>
          <p:nvPr/>
        </p:nvSpPr>
        <p:spPr>
          <a:xfrm>
            <a:off x="4747792" y="5657365"/>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8" name="Isosceles Triangle 127"/>
          <p:cNvSpPr/>
          <p:nvPr/>
        </p:nvSpPr>
        <p:spPr>
          <a:xfrm rot="5400000">
            <a:off x="4904414" y="5842758"/>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9" name="Isosceles Triangle 128"/>
          <p:cNvSpPr/>
          <p:nvPr/>
        </p:nvSpPr>
        <p:spPr>
          <a:xfrm rot="5400000">
            <a:off x="5135083" y="5842685"/>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1" name="Down Arrow 130"/>
          <p:cNvSpPr/>
          <p:nvPr/>
        </p:nvSpPr>
        <p:spPr>
          <a:xfrm>
            <a:off x="5216019" y="5971738"/>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2" name="Isosceles Triangle 131"/>
          <p:cNvSpPr/>
          <p:nvPr/>
        </p:nvSpPr>
        <p:spPr>
          <a:xfrm rot="5400000">
            <a:off x="5370518" y="6118572"/>
            <a:ext cx="75411" cy="45719"/>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3" name="Isosceles Triangle 132"/>
          <p:cNvSpPr/>
          <p:nvPr/>
        </p:nvSpPr>
        <p:spPr>
          <a:xfrm rot="5400000">
            <a:off x="5562338" y="6121158"/>
            <a:ext cx="75411" cy="45719"/>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5" name="Down Arrow 134"/>
          <p:cNvSpPr/>
          <p:nvPr/>
        </p:nvSpPr>
        <p:spPr>
          <a:xfrm rot="10800000">
            <a:off x="5580456" y="5958520"/>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6" name="Isosceles Triangle 135"/>
          <p:cNvSpPr/>
          <p:nvPr/>
        </p:nvSpPr>
        <p:spPr>
          <a:xfrm rot="5400000">
            <a:off x="5728724" y="5844417"/>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7" name="Isosceles Triangle 136"/>
          <p:cNvSpPr/>
          <p:nvPr/>
        </p:nvSpPr>
        <p:spPr>
          <a:xfrm rot="5400000">
            <a:off x="5914220" y="5839611"/>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8" name="Down Arrow 137"/>
          <p:cNvSpPr/>
          <p:nvPr/>
        </p:nvSpPr>
        <p:spPr>
          <a:xfrm rot="10800000">
            <a:off x="5955456" y="5652061"/>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9" name="Isosceles Triangle 138"/>
          <p:cNvSpPr/>
          <p:nvPr/>
        </p:nvSpPr>
        <p:spPr>
          <a:xfrm rot="5400000">
            <a:off x="6095403" y="5479167"/>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0" name="Isosceles Triangle 139"/>
          <p:cNvSpPr/>
          <p:nvPr/>
        </p:nvSpPr>
        <p:spPr>
          <a:xfrm rot="5400000">
            <a:off x="6379437" y="5470243"/>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2" name="Down Arrow 141"/>
          <p:cNvSpPr/>
          <p:nvPr/>
        </p:nvSpPr>
        <p:spPr>
          <a:xfrm rot="10800000">
            <a:off x="6517830" y="5203903"/>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3" name="Isosceles Triangle 142"/>
          <p:cNvSpPr/>
          <p:nvPr/>
        </p:nvSpPr>
        <p:spPr>
          <a:xfrm rot="5400000">
            <a:off x="6649365" y="4921956"/>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4" name="Isosceles Triangle 143"/>
          <p:cNvSpPr/>
          <p:nvPr/>
        </p:nvSpPr>
        <p:spPr>
          <a:xfrm rot="5400000">
            <a:off x="7036482" y="4922664"/>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5" name="Down Arrow 144"/>
          <p:cNvSpPr/>
          <p:nvPr/>
        </p:nvSpPr>
        <p:spPr>
          <a:xfrm rot="10800000">
            <a:off x="7280488" y="4521775"/>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6" name="Down Arrow 145"/>
          <p:cNvSpPr/>
          <p:nvPr/>
        </p:nvSpPr>
        <p:spPr>
          <a:xfrm rot="10800000">
            <a:off x="7275217" y="5791905"/>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7" name="Down Arrow 146"/>
          <p:cNvSpPr/>
          <p:nvPr/>
        </p:nvSpPr>
        <p:spPr>
          <a:xfrm>
            <a:off x="7283066" y="6097308"/>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52" name="Straight Arrow Connector 151"/>
          <p:cNvCxnSpPr>
            <a:stCxn id="65" idx="3"/>
          </p:cNvCxnSpPr>
          <p:nvPr/>
        </p:nvCxnSpPr>
        <p:spPr>
          <a:xfrm>
            <a:off x="3313951" y="4039580"/>
            <a:ext cx="3456529"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67" idx="3"/>
          </p:cNvCxnSpPr>
          <p:nvPr/>
        </p:nvCxnSpPr>
        <p:spPr>
          <a:xfrm flipV="1">
            <a:off x="4318251" y="4948845"/>
            <a:ext cx="1887622" cy="20818"/>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70" idx="3"/>
          </p:cNvCxnSpPr>
          <p:nvPr/>
        </p:nvCxnSpPr>
        <p:spPr>
          <a:xfrm flipV="1">
            <a:off x="4954013" y="5481226"/>
            <a:ext cx="815205" cy="27293"/>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5422853" y="5872233"/>
            <a:ext cx="152400"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68" name="TextBox 167"/>
          <p:cNvSpPr txBox="1"/>
          <p:nvPr/>
        </p:nvSpPr>
        <p:spPr>
          <a:xfrm>
            <a:off x="7550805" y="5464168"/>
            <a:ext cx="908165" cy="246221"/>
          </a:xfrm>
          <a:prstGeom prst="rect">
            <a:avLst/>
          </a:prstGeom>
          <a:noFill/>
        </p:spPr>
        <p:txBody>
          <a:bodyPr wrap="square" rtlCol="0">
            <a:spAutoFit/>
          </a:bodyPr>
          <a:lstStyle/>
          <a:p>
            <a:r>
              <a:rPr lang="en-US" sz="1000" dirty="0" smtClean="0"/>
              <a:t>Convolution</a:t>
            </a:r>
            <a:endParaRPr lang="en-US" sz="1000" dirty="0"/>
          </a:p>
        </p:txBody>
      </p:sp>
      <p:sp>
        <p:nvSpPr>
          <p:cNvPr id="189" name="TextBox 188"/>
          <p:cNvSpPr txBox="1"/>
          <p:nvPr/>
        </p:nvSpPr>
        <p:spPr>
          <a:xfrm>
            <a:off x="137057" y="1470958"/>
            <a:ext cx="8674546" cy="1815882"/>
          </a:xfrm>
          <a:prstGeom prst="rect">
            <a:avLst/>
          </a:prstGeom>
          <a:noFill/>
        </p:spPr>
        <p:txBody>
          <a:bodyPr wrap="square" rtlCol="0">
            <a:spAutoFit/>
          </a:bodyPr>
          <a:lstStyle/>
          <a:p>
            <a:pPr defTabSz="457200">
              <a:defRPr/>
            </a:pPr>
            <a:r>
              <a:rPr lang="en-US" sz="1600" dirty="0" err="1"/>
              <a:t>Ronneberger</a:t>
            </a:r>
            <a:r>
              <a:rPr lang="en-US" sz="1600" dirty="0"/>
              <a:t> et al, </a:t>
            </a:r>
            <a:r>
              <a:rPr lang="en-US" sz="1600" dirty="0" smtClean="0"/>
              <a:t>“U</a:t>
            </a:r>
            <a:r>
              <a:rPr lang="en-US" sz="1600" dirty="0"/>
              <a:t>-net: Convolutional networks for biomedical image </a:t>
            </a:r>
            <a:r>
              <a:rPr lang="en-US" sz="1600" dirty="0" smtClean="0"/>
              <a:t>segmentation”, MICCAI’15.</a:t>
            </a:r>
            <a:endParaRPr lang="en-US" sz="1600" dirty="0" smtClean="0"/>
          </a:p>
          <a:p>
            <a:pPr marL="285750" indent="-285750" defTabSz="457200">
              <a:buFont typeface="Arial"/>
              <a:buChar char="•"/>
              <a:defRPr/>
            </a:pPr>
            <a:r>
              <a:rPr lang="en-US" sz="1600" dirty="0" smtClean="0"/>
              <a:t>Extended </a:t>
            </a:r>
            <a:r>
              <a:rPr lang="en-US" sz="1600" dirty="0" smtClean="0"/>
              <a:t>FCN decoder with </a:t>
            </a:r>
            <a:r>
              <a:rPr lang="en-US" sz="1600" b="1" dirty="0" smtClean="0"/>
              <a:t>more filters</a:t>
            </a:r>
            <a:r>
              <a:rPr lang="en-US" sz="1600" dirty="0" smtClean="0"/>
              <a:t>.</a:t>
            </a:r>
          </a:p>
          <a:p>
            <a:pPr marL="285750" indent="-285750" defTabSz="457200">
              <a:buFont typeface="Arial"/>
              <a:buChar char="•"/>
              <a:defRPr/>
            </a:pPr>
            <a:r>
              <a:rPr lang="en-US" sz="1600" dirty="0" smtClean="0"/>
              <a:t>Learns to</a:t>
            </a:r>
            <a:r>
              <a:rPr lang="en-US" sz="1600" b="1" dirty="0" smtClean="0"/>
              <a:t> </a:t>
            </a:r>
            <a:r>
              <a:rPr lang="en-US" sz="1600" dirty="0" smtClean="0"/>
              <a:t>up-sample and combine multi-scale </a:t>
            </a:r>
            <a:r>
              <a:rPr lang="en-US" sz="1600" b="1" dirty="0" smtClean="0"/>
              <a:t>features, not segmentations</a:t>
            </a:r>
            <a:r>
              <a:rPr lang="en-US" sz="1600" dirty="0" smtClean="0"/>
              <a:t> (unlike FCN).</a:t>
            </a:r>
          </a:p>
          <a:p>
            <a:pPr marL="285750" indent="-285750" defTabSz="457200">
              <a:buFont typeface="Arial"/>
              <a:buChar char="•"/>
              <a:defRPr/>
            </a:pPr>
            <a:r>
              <a:rPr lang="en-US" sz="1600" dirty="0" smtClean="0"/>
              <a:t>Original version uses only “valid” convolution (</a:t>
            </a:r>
            <a:r>
              <a:rPr lang="en-US" sz="1600" b="1" dirty="0" smtClean="0"/>
              <a:t>no padding</a:t>
            </a:r>
            <a:r>
              <a:rPr lang="en-US" sz="1600" dirty="0" smtClean="0"/>
              <a:t>), processing only real content.</a:t>
            </a:r>
          </a:p>
          <a:p>
            <a:pPr marL="285750" indent="-285750" defTabSz="457200">
              <a:buFont typeface="Arial"/>
              <a:buChar char="•"/>
              <a:defRPr/>
            </a:pPr>
            <a:r>
              <a:rPr lang="en-US" sz="1600" dirty="0" smtClean="0"/>
              <a:t>Often works better than FCN, with the trade-off of more expensive decoder</a:t>
            </a:r>
            <a:r>
              <a:rPr lang="en-US" sz="1600" dirty="0" smtClean="0"/>
              <a:t>.</a:t>
            </a:r>
          </a:p>
          <a:p>
            <a:pPr marL="285750" indent="-285750" defTabSz="457200">
              <a:buFont typeface="Arial"/>
              <a:buChar char="•"/>
              <a:defRPr/>
            </a:pPr>
            <a:r>
              <a:rPr lang="en-US" sz="1600" dirty="0" smtClean="0"/>
              <a:t>Later extended to 3D in [</a:t>
            </a:r>
            <a:r>
              <a:rPr lang="en-US" sz="1600" smtClean="0"/>
              <a:t>Cicek</a:t>
            </a:r>
            <a:r>
              <a:rPr lang="en-US" sz="1600" dirty="0" smtClean="0"/>
              <a:t> 2016]</a:t>
            </a:r>
            <a:endParaRPr lang="en-US" sz="1600" dirty="0" smtClean="0"/>
          </a:p>
        </p:txBody>
      </p:sp>
    </p:spTree>
    <p:extLst>
      <p:ext uri="{BB962C8B-B14F-4D97-AF65-F5344CB8AC3E}">
        <p14:creationId xmlns:p14="http://schemas.microsoft.com/office/powerpoint/2010/main" val="226506175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a:spLocks noChangeAspect="1"/>
          </p:cNvSpPr>
          <p:nvPr/>
        </p:nvSpPr>
        <p:spPr>
          <a:xfrm>
            <a:off x="5389910" y="3322308"/>
            <a:ext cx="192000" cy="18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9" name="Rectangle 148"/>
          <p:cNvSpPr>
            <a:spLocks noChangeAspect="1"/>
          </p:cNvSpPr>
          <p:nvPr/>
        </p:nvSpPr>
        <p:spPr>
          <a:xfrm>
            <a:off x="5833537" y="2694339"/>
            <a:ext cx="287999" cy="2879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8" name="Rectangle 147"/>
          <p:cNvSpPr>
            <a:spLocks noChangeAspect="1"/>
          </p:cNvSpPr>
          <p:nvPr/>
        </p:nvSpPr>
        <p:spPr>
          <a:xfrm>
            <a:off x="6399736" y="1639392"/>
            <a:ext cx="491906" cy="4919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a:xfrm>
            <a:off x="1790093" y="224117"/>
            <a:ext cx="6697603" cy="1055939"/>
          </a:xfrm>
        </p:spPr>
        <p:txBody>
          <a:bodyPr/>
          <a:lstStyle/>
          <a:p>
            <a:r>
              <a:rPr lang="en-US" dirty="0" smtClean="0"/>
              <a:t>What parts are important in </a:t>
            </a:r>
            <a:r>
              <a:rPr lang="en-US" dirty="0" err="1" smtClean="0"/>
              <a:t>SotA</a:t>
            </a:r>
            <a:r>
              <a:rPr lang="en-US" dirty="0" smtClean="0"/>
              <a:t> builds?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4" name="Rectangle 23"/>
          <p:cNvSpPr>
            <a:spLocks noChangeAspect="1"/>
          </p:cNvSpPr>
          <p:nvPr/>
        </p:nvSpPr>
        <p:spPr>
          <a:xfrm>
            <a:off x="4815921" y="3785122"/>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Rectangle 24"/>
          <p:cNvSpPr>
            <a:spLocks noChangeAspect="1"/>
          </p:cNvSpPr>
          <p:nvPr/>
        </p:nvSpPr>
        <p:spPr>
          <a:xfrm>
            <a:off x="5044868" y="3785122"/>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Rectangle 25"/>
          <p:cNvSpPr>
            <a:spLocks noChangeAspect="1"/>
          </p:cNvSpPr>
          <p:nvPr/>
        </p:nvSpPr>
        <p:spPr>
          <a:xfrm>
            <a:off x="5282347" y="3785122"/>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Rectangle 19"/>
          <p:cNvSpPr>
            <a:spLocks/>
          </p:cNvSpPr>
          <p:nvPr/>
        </p:nvSpPr>
        <p:spPr>
          <a:xfrm>
            <a:off x="4066369" y="3362997"/>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Rectangle 20"/>
          <p:cNvSpPr>
            <a:spLocks/>
          </p:cNvSpPr>
          <p:nvPr/>
        </p:nvSpPr>
        <p:spPr>
          <a:xfrm>
            <a:off x="4413755" y="3362997"/>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Rectangle 22"/>
          <p:cNvSpPr>
            <a:spLocks/>
          </p:cNvSpPr>
          <p:nvPr/>
        </p:nvSpPr>
        <p:spPr>
          <a:xfrm>
            <a:off x="4755220" y="3362997"/>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Rectangle 33"/>
          <p:cNvSpPr>
            <a:spLocks noChangeAspect="1"/>
          </p:cNvSpPr>
          <p:nvPr/>
        </p:nvSpPr>
        <p:spPr>
          <a:xfrm>
            <a:off x="5470444" y="3397676"/>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a:spLocks noChangeAspect="1"/>
          </p:cNvSpPr>
          <p:nvPr/>
        </p:nvSpPr>
        <p:spPr>
          <a:xfrm>
            <a:off x="5748988" y="3397676"/>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a:spLocks noChangeAspect="1"/>
          </p:cNvSpPr>
          <p:nvPr/>
        </p:nvSpPr>
        <p:spPr>
          <a:xfrm>
            <a:off x="6030829" y="3397676"/>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a:spLocks/>
          </p:cNvSpPr>
          <p:nvPr/>
        </p:nvSpPr>
        <p:spPr>
          <a:xfrm>
            <a:off x="1511362" y="1554158"/>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Rectangle 15"/>
          <p:cNvSpPr>
            <a:spLocks/>
          </p:cNvSpPr>
          <p:nvPr/>
        </p:nvSpPr>
        <p:spPr>
          <a:xfrm>
            <a:off x="2606881" y="1554157"/>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Rectangle 17"/>
          <p:cNvSpPr>
            <a:spLocks/>
          </p:cNvSpPr>
          <p:nvPr/>
        </p:nvSpPr>
        <p:spPr>
          <a:xfrm>
            <a:off x="2836032" y="2711051"/>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Rectangle 18"/>
          <p:cNvSpPr>
            <a:spLocks/>
          </p:cNvSpPr>
          <p:nvPr/>
        </p:nvSpPr>
        <p:spPr>
          <a:xfrm>
            <a:off x="3401394" y="2711051"/>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Rectangle 21"/>
          <p:cNvSpPr>
            <a:spLocks/>
          </p:cNvSpPr>
          <p:nvPr/>
        </p:nvSpPr>
        <p:spPr>
          <a:xfrm>
            <a:off x="3970536" y="2711051"/>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7" name="Rectangle 36"/>
          <p:cNvSpPr>
            <a:spLocks noChangeAspect="1"/>
          </p:cNvSpPr>
          <p:nvPr/>
        </p:nvSpPr>
        <p:spPr>
          <a:xfrm>
            <a:off x="5977537" y="2800949"/>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a:spLocks noChangeAspect="1"/>
          </p:cNvSpPr>
          <p:nvPr/>
        </p:nvSpPr>
        <p:spPr>
          <a:xfrm>
            <a:off x="6364635" y="2800949"/>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a:spLocks noChangeAspect="1"/>
          </p:cNvSpPr>
          <p:nvPr/>
        </p:nvSpPr>
        <p:spPr>
          <a:xfrm>
            <a:off x="6752050" y="2800949"/>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a:spLocks noChangeAspect="1"/>
          </p:cNvSpPr>
          <p:nvPr/>
        </p:nvSpPr>
        <p:spPr>
          <a:xfrm>
            <a:off x="7802659" y="1738536"/>
            <a:ext cx="504000" cy="504000"/>
          </a:xfrm>
          <a:prstGeom prst="rect">
            <a:avLst/>
          </a:prstGeom>
          <a:gradFill flip="none" rotWithShape="1">
            <a:gsLst>
              <a:gs pos="25000">
                <a:srgbClr val="FF0000">
                  <a:alpha val="78000"/>
                </a:srgbClr>
              </a:gs>
              <a:gs pos="0">
                <a:srgbClr val="FFFFFF">
                  <a:alpha val="85000"/>
                </a:srgbClr>
              </a:gs>
            </a:gsLst>
            <a:path path="circle">
              <a:fillToRect l="100000" t="100000"/>
            </a:path>
            <a:tileRect r="-100000" b="-100000"/>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1" name="TextBox 50"/>
          <p:cNvSpPr txBox="1"/>
          <p:nvPr/>
        </p:nvSpPr>
        <p:spPr>
          <a:xfrm>
            <a:off x="7709196" y="2191474"/>
            <a:ext cx="850916" cy="276999"/>
          </a:xfrm>
          <a:prstGeom prst="rect">
            <a:avLst/>
          </a:prstGeom>
          <a:noFill/>
        </p:spPr>
        <p:txBody>
          <a:bodyPr wrap="square" rtlCol="0">
            <a:spAutoFit/>
          </a:bodyPr>
          <a:lstStyle/>
          <a:p>
            <a:pPr algn="ctr"/>
            <a:r>
              <a:rPr lang="en-US" sz="1200" dirty="0" smtClean="0"/>
              <a:t>#Classes</a:t>
            </a:r>
            <a:endParaRPr lang="en-US" sz="1200" dirty="0"/>
          </a:p>
        </p:txBody>
      </p:sp>
      <p:pic>
        <p:nvPicPr>
          <p:cNvPr id="54" name="Picture 53" descr="bigS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08" y="1553472"/>
            <a:ext cx="960439" cy="969777"/>
          </a:xfrm>
          <a:prstGeom prst="rect">
            <a:avLst/>
          </a:prstGeom>
        </p:spPr>
      </p:pic>
      <p:sp>
        <p:nvSpPr>
          <p:cNvPr id="59" name="Rectangle 58"/>
          <p:cNvSpPr/>
          <p:nvPr/>
        </p:nvSpPr>
        <p:spPr>
          <a:xfrm>
            <a:off x="441030" y="1798846"/>
            <a:ext cx="455991" cy="460402"/>
          </a:xfrm>
          <a:prstGeom prst="rect">
            <a:avLst/>
          </a:prstGeom>
          <a:noFill/>
          <a:ln w="38100" cmpd="sng">
            <a:solidFill>
              <a:srgbClr val="11E022"/>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noChangeAspect="1"/>
          </p:cNvSpPr>
          <p:nvPr/>
        </p:nvSpPr>
        <p:spPr>
          <a:xfrm>
            <a:off x="7219218" y="1750630"/>
            <a:ext cx="491906" cy="4919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a:spLocks noChangeAspect="1"/>
          </p:cNvSpPr>
          <p:nvPr/>
        </p:nvSpPr>
        <p:spPr>
          <a:xfrm>
            <a:off x="6641288" y="1750630"/>
            <a:ext cx="491906" cy="4919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a:spLocks noChangeAspect="1"/>
          </p:cNvSpPr>
          <p:nvPr/>
        </p:nvSpPr>
        <p:spPr>
          <a:xfrm>
            <a:off x="2851821" y="1781222"/>
            <a:ext cx="491906" cy="4919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7" name="Rectangle 66"/>
          <p:cNvSpPr>
            <a:spLocks noChangeAspect="1"/>
          </p:cNvSpPr>
          <p:nvPr/>
        </p:nvSpPr>
        <p:spPr>
          <a:xfrm>
            <a:off x="4060028" y="2813258"/>
            <a:ext cx="287999" cy="2879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0" name="Rectangle 69"/>
          <p:cNvSpPr>
            <a:spLocks noChangeAspect="1"/>
          </p:cNvSpPr>
          <p:nvPr/>
        </p:nvSpPr>
        <p:spPr>
          <a:xfrm>
            <a:off x="4791789" y="3406114"/>
            <a:ext cx="192000" cy="18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4" name="TextBox 73"/>
          <p:cNvSpPr txBox="1"/>
          <p:nvPr/>
        </p:nvSpPr>
        <p:spPr>
          <a:xfrm>
            <a:off x="7993990" y="3086369"/>
            <a:ext cx="904559" cy="246221"/>
          </a:xfrm>
          <a:prstGeom prst="rect">
            <a:avLst/>
          </a:prstGeom>
          <a:noFill/>
        </p:spPr>
        <p:txBody>
          <a:bodyPr wrap="square" rtlCol="0">
            <a:spAutoFit/>
          </a:bodyPr>
          <a:lstStyle/>
          <a:p>
            <a:r>
              <a:rPr lang="en-US" sz="1000" dirty="0" err="1" smtClean="0"/>
              <a:t>Ups.+conv</a:t>
            </a:r>
            <a:r>
              <a:rPr lang="en-US" sz="1000" dirty="0" smtClean="0"/>
              <a:t>.</a:t>
            </a:r>
            <a:endParaRPr lang="en-US" sz="1000" dirty="0"/>
          </a:p>
        </p:txBody>
      </p:sp>
      <p:sp>
        <p:nvSpPr>
          <p:cNvPr id="76" name="TextBox 75"/>
          <p:cNvSpPr txBox="1"/>
          <p:nvPr/>
        </p:nvSpPr>
        <p:spPr>
          <a:xfrm>
            <a:off x="8013727" y="3382255"/>
            <a:ext cx="784558" cy="246221"/>
          </a:xfrm>
          <a:prstGeom prst="rect">
            <a:avLst/>
          </a:prstGeom>
          <a:noFill/>
        </p:spPr>
        <p:txBody>
          <a:bodyPr wrap="square" rtlCol="0">
            <a:spAutoFit/>
          </a:bodyPr>
          <a:lstStyle/>
          <a:p>
            <a:r>
              <a:rPr lang="en-US" sz="1000" dirty="0" smtClean="0"/>
              <a:t>Max-pool</a:t>
            </a:r>
            <a:endParaRPr lang="en-US" sz="1000" dirty="0"/>
          </a:p>
        </p:txBody>
      </p:sp>
      <p:cxnSp>
        <p:nvCxnSpPr>
          <p:cNvPr id="77" name="Straight Arrow Connector 76"/>
          <p:cNvCxnSpPr/>
          <p:nvPr/>
        </p:nvCxnSpPr>
        <p:spPr>
          <a:xfrm>
            <a:off x="7744781" y="3793399"/>
            <a:ext cx="306425"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8011353" y="3642054"/>
            <a:ext cx="1009488" cy="246221"/>
          </a:xfrm>
          <a:prstGeom prst="rect">
            <a:avLst/>
          </a:prstGeom>
          <a:noFill/>
        </p:spPr>
        <p:txBody>
          <a:bodyPr wrap="square" rtlCol="0">
            <a:spAutoFit/>
          </a:bodyPr>
          <a:lstStyle/>
          <a:p>
            <a:r>
              <a:rPr lang="en-US" sz="1000" dirty="0" err="1" smtClean="0"/>
              <a:t>Crop+concat</a:t>
            </a:r>
            <a:r>
              <a:rPr lang="en-US" sz="1000" dirty="0" smtClean="0"/>
              <a:t>.</a:t>
            </a:r>
            <a:endParaRPr lang="en-US" sz="1000" dirty="0"/>
          </a:p>
        </p:txBody>
      </p:sp>
      <p:grpSp>
        <p:nvGrpSpPr>
          <p:cNvPr id="84" name="Group 83"/>
          <p:cNvGrpSpPr/>
          <p:nvPr/>
        </p:nvGrpSpPr>
        <p:grpSpPr>
          <a:xfrm>
            <a:off x="162083" y="3142299"/>
            <a:ext cx="1116850" cy="1258630"/>
            <a:chOff x="188823" y="3116941"/>
            <a:chExt cx="1601271" cy="1864114"/>
          </a:xfrm>
        </p:grpSpPr>
        <p:pic>
          <p:nvPicPr>
            <p:cNvPr id="85" name="Picture 84" descr="3dVo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23" y="3116941"/>
              <a:ext cx="1601271" cy="1864114"/>
            </a:xfrm>
            <a:prstGeom prst="rect">
              <a:avLst/>
            </a:prstGeom>
          </p:spPr>
        </p:pic>
        <p:sp>
          <p:nvSpPr>
            <p:cNvPr id="86" name="Rectangle 85"/>
            <p:cNvSpPr/>
            <p:nvPr/>
          </p:nvSpPr>
          <p:spPr>
            <a:xfrm>
              <a:off x="430278" y="3146105"/>
              <a:ext cx="1063516" cy="1073804"/>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724546" y="3449839"/>
              <a:ext cx="455991" cy="460402"/>
            </a:xfrm>
            <a:prstGeom prst="rect">
              <a:avLst/>
            </a:prstGeom>
            <a:noFill/>
            <a:ln w="38100" cmpd="sng">
              <a:solidFill>
                <a:srgbClr val="11E022"/>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8" name="Rectangle 87"/>
          <p:cNvSpPr/>
          <p:nvPr/>
        </p:nvSpPr>
        <p:spPr>
          <a:xfrm>
            <a:off x="162082" y="1551417"/>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1501513" y="1551417"/>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2597403" y="1551417"/>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1449109" y="2486272"/>
            <a:ext cx="216939" cy="246221"/>
          </a:xfrm>
          <a:prstGeom prst="rect">
            <a:avLst/>
          </a:prstGeom>
          <a:noFill/>
        </p:spPr>
        <p:txBody>
          <a:bodyPr wrap="square" lIns="0" rIns="0" rtlCol="0">
            <a:spAutoFit/>
          </a:bodyPr>
          <a:lstStyle/>
          <a:p>
            <a:pPr algn="ctr"/>
            <a:r>
              <a:rPr lang="en-US" sz="1000" dirty="0" smtClean="0"/>
              <a:t>32</a:t>
            </a:r>
            <a:endParaRPr lang="en-US" sz="1000" dirty="0"/>
          </a:p>
        </p:txBody>
      </p:sp>
      <p:sp>
        <p:nvSpPr>
          <p:cNvPr id="92" name="TextBox 91"/>
          <p:cNvSpPr txBox="1"/>
          <p:nvPr/>
        </p:nvSpPr>
        <p:spPr>
          <a:xfrm>
            <a:off x="2527059" y="2488497"/>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93" name="TextBox 92"/>
          <p:cNvSpPr txBox="1"/>
          <p:nvPr/>
        </p:nvSpPr>
        <p:spPr>
          <a:xfrm>
            <a:off x="3692895" y="2488497"/>
            <a:ext cx="263898"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94" name="TextBox 93"/>
          <p:cNvSpPr txBox="1"/>
          <p:nvPr/>
        </p:nvSpPr>
        <p:spPr>
          <a:xfrm>
            <a:off x="4226019" y="2488571"/>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95" name="TextBox 94"/>
          <p:cNvSpPr txBox="1"/>
          <p:nvPr/>
        </p:nvSpPr>
        <p:spPr>
          <a:xfrm>
            <a:off x="4473207" y="3127647"/>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96" name="TextBox 95"/>
          <p:cNvSpPr txBox="1"/>
          <p:nvPr/>
        </p:nvSpPr>
        <p:spPr>
          <a:xfrm>
            <a:off x="4806035" y="3130786"/>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97" name="TextBox 96"/>
          <p:cNvSpPr txBox="1"/>
          <p:nvPr/>
        </p:nvSpPr>
        <p:spPr>
          <a:xfrm>
            <a:off x="5001126" y="3922137"/>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98" name="TextBox 97"/>
          <p:cNvSpPr txBox="1"/>
          <p:nvPr/>
        </p:nvSpPr>
        <p:spPr>
          <a:xfrm>
            <a:off x="5303998" y="3913666"/>
            <a:ext cx="263898" cy="246221"/>
          </a:xfrm>
          <a:prstGeom prst="rect">
            <a:avLst/>
          </a:prstGeom>
          <a:noFill/>
        </p:spPr>
        <p:txBody>
          <a:bodyPr wrap="square" lIns="0" rIns="0" rtlCol="0">
            <a:spAutoFit/>
          </a:bodyPr>
          <a:lstStyle/>
          <a:p>
            <a:pPr algn="ctr"/>
            <a:r>
              <a:rPr lang="en-US" sz="1000" dirty="0" smtClean="0"/>
              <a:t>512</a:t>
            </a:r>
            <a:endParaRPr lang="en-US" sz="1000" dirty="0"/>
          </a:p>
        </p:txBody>
      </p:sp>
      <p:sp>
        <p:nvSpPr>
          <p:cNvPr id="103" name="TextBox 102"/>
          <p:cNvSpPr txBox="1"/>
          <p:nvPr/>
        </p:nvSpPr>
        <p:spPr>
          <a:xfrm>
            <a:off x="6056897" y="3549122"/>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104" name="TextBox 103"/>
          <p:cNvSpPr txBox="1"/>
          <p:nvPr/>
        </p:nvSpPr>
        <p:spPr>
          <a:xfrm>
            <a:off x="5748988" y="3544580"/>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105" name="TextBox 104"/>
          <p:cNvSpPr txBox="1"/>
          <p:nvPr/>
        </p:nvSpPr>
        <p:spPr>
          <a:xfrm>
            <a:off x="6421709" y="3053480"/>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106" name="TextBox 105"/>
          <p:cNvSpPr txBox="1"/>
          <p:nvPr/>
        </p:nvSpPr>
        <p:spPr>
          <a:xfrm>
            <a:off x="6807625" y="3050975"/>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108" name="TextBox 107"/>
          <p:cNvSpPr txBox="1"/>
          <p:nvPr/>
        </p:nvSpPr>
        <p:spPr>
          <a:xfrm>
            <a:off x="6962696" y="2203403"/>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109" name="TextBox 108"/>
          <p:cNvSpPr txBox="1"/>
          <p:nvPr/>
        </p:nvSpPr>
        <p:spPr>
          <a:xfrm>
            <a:off x="7537406" y="2205771"/>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111" name="Isosceles Triangle 110"/>
          <p:cNvSpPr/>
          <p:nvPr/>
        </p:nvSpPr>
        <p:spPr>
          <a:xfrm rot="5400000">
            <a:off x="7774191" y="2891241"/>
            <a:ext cx="184146" cy="172691"/>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5" name="Isosceles Triangle 114"/>
          <p:cNvSpPr/>
          <p:nvPr/>
        </p:nvSpPr>
        <p:spPr>
          <a:xfrm rot="5400000">
            <a:off x="7591801" y="1969614"/>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6" name="Isosceles Triangle 115"/>
          <p:cNvSpPr/>
          <p:nvPr/>
        </p:nvSpPr>
        <p:spPr>
          <a:xfrm rot="5400000">
            <a:off x="7010125" y="1982214"/>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8" name="Down Arrow 117"/>
          <p:cNvSpPr/>
          <p:nvPr/>
        </p:nvSpPr>
        <p:spPr>
          <a:xfrm>
            <a:off x="2935120" y="2561997"/>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0" name="Isosceles Triangle 119"/>
          <p:cNvSpPr/>
          <p:nvPr/>
        </p:nvSpPr>
        <p:spPr>
          <a:xfrm rot="5400000">
            <a:off x="2371569" y="2012250"/>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1" name="Isosceles Triangle 120"/>
          <p:cNvSpPr/>
          <p:nvPr/>
        </p:nvSpPr>
        <p:spPr>
          <a:xfrm rot="5400000">
            <a:off x="1256431" y="2014618"/>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2" name="Isosceles Triangle 121"/>
          <p:cNvSpPr/>
          <p:nvPr/>
        </p:nvSpPr>
        <p:spPr>
          <a:xfrm rot="5400000">
            <a:off x="3193529" y="2905042"/>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3" name="Isosceles Triangle 122"/>
          <p:cNvSpPr/>
          <p:nvPr/>
        </p:nvSpPr>
        <p:spPr>
          <a:xfrm rot="5400000">
            <a:off x="3758044" y="2909075"/>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4" name="Down Arrow 123"/>
          <p:cNvSpPr/>
          <p:nvPr/>
        </p:nvSpPr>
        <p:spPr>
          <a:xfrm>
            <a:off x="4060028" y="3219091"/>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5" name="Isosceles Triangle 124"/>
          <p:cNvSpPr/>
          <p:nvPr/>
        </p:nvSpPr>
        <p:spPr>
          <a:xfrm rot="5400000">
            <a:off x="4269096" y="3454145"/>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6" name="Isosceles Triangle 125"/>
          <p:cNvSpPr/>
          <p:nvPr/>
        </p:nvSpPr>
        <p:spPr>
          <a:xfrm rot="5400000">
            <a:off x="4611504" y="3459604"/>
            <a:ext cx="214888"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7" name="Down Arrow 126"/>
          <p:cNvSpPr/>
          <p:nvPr/>
        </p:nvSpPr>
        <p:spPr>
          <a:xfrm>
            <a:off x="4777568" y="3644960"/>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8" name="Isosceles Triangle 127"/>
          <p:cNvSpPr/>
          <p:nvPr/>
        </p:nvSpPr>
        <p:spPr>
          <a:xfrm rot="5400000">
            <a:off x="4934190" y="3830353"/>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9" name="Isosceles Triangle 128"/>
          <p:cNvSpPr/>
          <p:nvPr/>
        </p:nvSpPr>
        <p:spPr>
          <a:xfrm rot="5400000">
            <a:off x="5164859" y="3830280"/>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8" name="Down Arrow 137"/>
          <p:cNvSpPr/>
          <p:nvPr/>
        </p:nvSpPr>
        <p:spPr>
          <a:xfrm rot="10800000">
            <a:off x="5246920" y="3630870"/>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9" name="Isosceles Triangle 138"/>
          <p:cNvSpPr/>
          <p:nvPr/>
        </p:nvSpPr>
        <p:spPr>
          <a:xfrm rot="5400000">
            <a:off x="5590459" y="3450050"/>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0" name="Isosceles Triangle 139"/>
          <p:cNvSpPr/>
          <p:nvPr/>
        </p:nvSpPr>
        <p:spPr>
          <a:xfrm rot="5400000">
            <a:off x="5874493" y="3441126"/>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2" name="Down Arrow 141"/>
          <p:cNvSpPr/>
          <p:nvPr/>
        </p:nvSpPr>
        <p:spPr>
          <a:xfrm rot="10800000">
            <a:off x="6012886" y="3224922"/>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3" name="Isosceles Triangle 142"/>
          <p:cNvSpPr/>
          <p:nvPr/>
        </p:nvSpPr>
        <p:spPr>
          <a:xfrm rot="5400000">
            <a:off x="6144421" y="2892839"/>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4" name="Isosceles Triangle 143"/>
          <p:cNvSpPr/>
          <p:nvPr/>
        </p:nvSpPr>
        <p:spPr>
          <a:xfrm rot="5400000">
            <a:off x="6531538" y="2893547"/>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5" name="Down Arrow 144"/>
          <p:cNvSpPr/>
          <p:nvPr/>
        </p:nvSpPr>
        <p:spPr>
          <a:xfrm rot="10800000">
            <a:off x="6775544" y="2492658"/>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6" name="Down Arrow 145"/>
          <p:cNvSpPr/>
          <p:nvPr/>
        </p:nvSpPr>
        <p:spPr>
          <a:xfrm rot="10800000">
            <a:off x="7744781" y="3179480"/>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7" name="Down Arrow 146"/>
          <p:cNvSpPr/>
          <p:nvPr/>
        </p:nvSpPr>
        <p:spPr>
          <a:xfrm>
            <a:off x="7752630" y="3484883"/>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52" name="Straight Arrow Connector 151"/>
          <p:cNvCxnSpPr>
            <a:stCxn id="65" idx="3"/>
          </p:cNvCxnSpPr>
          <p:nvPr/>
        </p:nvCxnSpPr>
        <p:spPr>
          <a:xfrm>
            <a:off x="3343727" y="2027175"/>
            <a:ext cx="2879102" cy="10259"/>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67" idx="3"/>
          </p:cNvCxnSpPr>
          <p:nvPr/>
        </p:nvCxnSpPr>
        <p:spPr>
          <a:xfrm flipV="1">
            <a:off x="4348027" y="2936440"/>
            <a:ext cx="1316228" cy="20818"/>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5080028" y="3468821"/>
            <a:ext cx="230594"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68" name="TextBox 167"/>
          <p:cNvSpPr txBox="1"/>
          <p:nvPr/>
        </p:nvSpPr>
        <p:spPr>
          <a:xfrm>
            <a:off x="7986949" y="2838326"/>
            <a:ext cx="911600" cy="246221"/>
          </a:xfrm>
          <a:prstGeom prst="rect">
            <a:avLst/>
          </a:prstGeom>
          <a:noFill/>
        </p:spPr>
        <p:txBody>
          <a:bodyPr wrap="square" rtlCol="0">
            <a:spAutoFit/>
          </a:bodyPr>
          <a:lstStyle/>
          <a:p>
            <a:r>
              <a:rPr lang="en-US" sz="1000" dirty="0" smtClean="0"/>
              <a:t>Convolution</a:t>
            </a:r>
            <a:endParaRPr lang="en-US" sz="1000" dirty="0"/>
          </a:p>
        </p:txBody>
      </p:sp>
      <p:pic>
        <p:nvPicPr>
          <p:cNvPr id="169" name="Picture 168" descr="bigS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23" y="4976714"/>
            <a:ext cx="960439" cy="969777"/>
          </a:xfrm>
          <a:prstGeom prst="rect">
            <a:avLst/>
          </a:prstGeom>
        </p:spPr>
      </p:pic>
      <p:sp>
        <p:nvSpPr>
          <p:cNvPr id="170" name="Rectangle 169"/>
          <p:cNvSpPr/>
          <p:nvPr/>
        </p:nvSpPr>
        <p:spPr>
          <a:xfrm>
            <a:off x="457445" y="5238800"/>
            <a:ext cx="455991" cy="460402"/>
          </a:xfrm>
          <a:prstGeom prst="rect">
            <a:avLst/>
          </a:prstGeom>
          <a:noFill/>
          <a:ln w="38100" cmpd="sng">
            <a:solidFill>
              <a:srgbClr val="11E022"/>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178497" y="4991371"/>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Down Arrow 173"/>
          <p:cNvSpPr/>
          <p:nvPr/>
        </p:nvSpPr>
        <p:spPr>
          <a:xfrm>
            <a:off x="1985693" y="5758839"/>
            <a:ext cx="292257" cy="25382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0" name="TextBox 129"/>
          <p:cNvSpPr txBox="1"/>
          <p:nvPr/>
        </p:nvSpPr>
        <p:spPr>
          <a:xfrm>
            <a:off x="2719621" y="1572016"/>
            <a:ext cx="770144" cy="246221"/>
          </a:xfrm>
          <a:prstGeom prst="rect">
            <a:avLst/>
          </a:prstGeom>
          <a:noFill/>
        </p:spPr>
        <p:txBody>
          <a:bodyPr wrap="square" lIns="0" rIns="0" rtlCol="0">
            <a:spAutoFit/>
          </a:bodyPr>
          <a:lstStyle/>
          <a:p>
            <a:pPr algn="ctr"/>
            <a:r>
              <a:rPr lang="en-US" sz="1000" dirty="0" smtClean="0"/>
              <a:t>48x48x32</a:t>
            </a:r>
            <a:endParaRPr lang="en-US" sz="1000" dirty="0"/>
          </a:p>
        </p:txBody>
      </p:sp>
      <p:sp>
        <p:nvSpPr>
          <p:cNvPr id="134" name="TextBox 133"/>
          <p:cNvSpPr txBox="1"/>
          <p:nvPr/>
        </p:nvSpPr>
        <p:spPr>
          <a:xfrm>
            <a:off x="2698665" y="1312154"/>
            <a:ext cx="770144" cy="246221"/>
          </a:xfrm>
          <a:prstGeom prst="rect">
            <a:avLst/>
          </a:prstGeom>
          <a:noFill/>
        </p:spPr>
        <p:txBody>
          <a:bodyPr wrap="square" lIns="0" rIns="0" rtlCol="0">
            <a:spAutoFit/>
          </a:bodyPr>
          <a:lstStyle/>
          <a:p>
            <a:pPr algn="ctr"/>
            <a:r>
              <a:rPr lang="en-US" sz="1000" dirty="0" smtClean="0"/>
              <a:t>128x128x116</a:t>
            </a:r>
            <a:endParaRPr lang="en-US" sz="1000" dirty="0"/>
          </a:p>
        </p:txBody>
      </p:sp>
      <p:sp>
        <p:nvSpPr>
          <p:cNvPr id="153" name="TextBox 152"/>
          <p:cNvSpPr txBox="1"/>
          <p:nvPr/>
        </p:nvSpPr>
        <p:spPr>
          <a:xfrm>
            <a:off x="7672477" y="1478195"/>
            <a:ext cx="770144" cy="246221"/>
          </a:xfrm>
          <a:prstGeom prst="rect">
            <a:avLst/>
          </a:prstGeom>
          <a:noFill/>
        </p:spPr>
        <p:txBody>
          <a:bodyPr wrap="square" lIns="0" rIns="0" rtlCol="0">
            <a:spAutoFit/>
          </a:bodyPr>
          <a:lstStyle/>
          <a:p>
            <a:pPr algn="ctr"/>
            <a:r>
              <a:rPr lang="en-US" sz="1000" dirty="0" smtClean="0"/>
              <a:t>44x44x28</a:t>
            </a:r>
            <a:endParaRPr lang="en-US" sz="1000" dirty="0"/>
          </a:p>
        </p:txBody>
      </p:sp>
      <p:sp>
        <p:nvSpPr>
          <p:cNvPr id="157" name="Rectangle 156"/>
          <p:cNvSpPr>
            <a:spLocks/>
          </p:cNvSpPr>
          <p:nvPr/>
        </p:nvSpPr>
        <p:spPr>
          <a:xfrm>
            <a:off x="3913628" y="3213331"/>
            <a:ext cx="2418748" cy="970082"/>
          </a:xfrm>
          <a:prstGeom prst="rect">
            <a:avLst/>
          </a:prstGeom>
          <a:solidFill>
            <a:schemeClr val="bg1">
              <a:lumMod val="95000"/>
              <a:alpha val="93000"/>
            </a:schemeClr>
          </a:solidFill>
          <a:ln>
            <a:noFill/>
          </a:ln>
          <a:scene3d>
            <a:camera prst="orthographicFront">
              <a:rot lat="0" lon="0" rev="0"/>
            </a:camera>
            <a:lightRig rig="twoPt" dir="tl"/>
          </a:scene3d>
          <a:sp3d prstMaterial="softEdge"/>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46" name="Group 45"/>
          <p:cNvGrpSpPr/>
          <p:nvPr/>
        </p:nvGrpSpPr>
        <p:grpSpPr>
          <a:xfrm>
            <a:off x="2762652" y="5129352"/>
            <a:ext cx="5475245" cy="1255104"/>
            <a:chOff x="2762652" y="5129352"/>
            <a:chExt cx="5475245" cy="1255104"/>
          </a:xfrm>
        </p:grpSpPr>
        <p:pic>
          <p:nvPicPr>
            <p:cNvPr id="4" name="Picture 3" descr="d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9848" y="5129352"/>
              <a:ext cx="5008049" cy="1255104"/>
            </a:xfrm>
            <a:prstGeom prst="rect">
              <a:avLst/>
            </a:prstGeom>
          </p:spPr>
        </p:pic>
        <p:grpSp>
          <p:nvGrpSpPr>
            <p:cNvPr id="173" name="Group 172"/>
            <p:cNvGrpSpPr/>
            <p:nvPr/>
          </p:nvGrpSpPr>
          <p:grpSpPr>
            <a:xfrm>
              <a:off x="2782319" y="5252737"/>
              <a:ext cx="455991" cy="425583"/>
              <a:chOff x="1338486" y="5520556"/>
              <a:chExt cx="455991" cy="425583"/>
            </a:xfrm>
          </p:grpSpPr>
          <p:pic>
            <p:nvPicPr>
              <p:cNvPr id="80" name="Picture 79" descr="smallSe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2023" y="5520556"/>
                <a:ext cx="446333" cy="421537"/>
              </a:xfrm>
              <a:prstGeom prst="rect">
                <a:avLst/>
              </a:prstGeom>
            </p:spPr>
          </p:pic>
          <p:sp>
            <p:nvSpPr>
              <p:cNvPr id="172" name="Rectangle 171"/>
              <p:cNvSpPr/>
              <p:nvPr/>
            </p:nvSpPr>
            <p:spPr>
              <a:xfrm>
                <a:off x="1338486" y="5520556"/>
                <a:ext cx="455991" cy="425583"/>
              </a:xfrm>
              <a:prstGeom prst="rect">
                <a:avLst/>
              </a:prstGeom>
              <a:noFill/>
              <a:ln w="38100" cmpd="sng">
                <a:solidFill>
                  <a:srgbClr val="11E022"/>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2762652" y="5836195"/>
              <a:ext cx="481742" cy="478713"/>
              <a:chOff x="1366709" y="5102054"/>
              <a:chExt cx="975912" cy="969777"/>
            </a:xfrm>
          </p:grpSpPr>
          <p:pic>
            <p:nvPicPr>
              <p:cNvPr id="175" name="Picture 174" descr="bigS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827" y="5102054"/>
                <a:ext cx="960439" cy="969777"/>
              </a:xfrm>
              <a:prstGeom prst="rect">
                <a:avLst/>
              </a:prstGeom>
            </p:spPr>
          </p:pic>
          <p:sp>
            <p:nvSpPr>
              <p:cNvPr id="177" name="Rectangle 176"/>
              <p:cNvSpPr/>
              <p:nvPr/>
            </p:nvSpPr>
            <p:spPr>
              <a:xfrm>
                <a:off x="1366709" y="5111887"/>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3" name="TextBox 12"/>
          <p:cNvSpPr txBox="1"/>
          <p:nvPr/>
        </p:nvSpPr>
        <p:spPr>
          <a:xfrm>
            <a:off x="1431652" y="3325329"/>
            <a:ext cx="6619554" cy="1754327"/>
          </a:xfrm>
          <a:prstGeom prst="rect">
            <a:avLst/>
          </a:prstGeom>
          <a:noFill/>
        </p:spPr>
        <p:txBody>
          <a:bodyPr wrap="square" rtlCol="0">
            <a:spAutoFit/>
          </a:bodyPr>
          <a:lstStyle/>
          <a:p>
            <a:pPr marL="400050" indent="-400050">
              <a:buFont typeface="+mj-lt"/>
              <a:buAutoNum type="romanUcPeriod"/>
            </a:pPr>
            <a:r>
              <a:rPr lang="en-US" sz="1200" dirty="0" smtClean="0"/>
              <a:t>Classifiers benefit similarly from processing </a:t>
            </a:r>
            <a:r>
              <a:rPr lang="en-US" sz="1200" b="1" dirty="0" smtClean="0"/>
              <a:t>multi-scale features</a:t>
            </a:r>
            <a:r>
              <a:rPr lang="en-US" sz="1200" dirty="0" smtClean="0"/>
              <a:t>.</a:t>
            </a:r>
          </a:p>
          <a:p>
            <a:pPr marL="400050" indent="-400050">
              <a:buFont typeface="+mj-lt"/>
              <a:buAutoNum type="romanUcPeriod"/>
            </a:pPr>
            <a:r>
              <a:rPr lang="en-US" sz="1200" dirty="0" smtClean="0"/>
              <a:t>U-net’s full-resolution layers before first pooling are </a:t>
            </a:r>
            <a:r>
              <a:rPr lang="en-US" sz="1200" b="1" dirty="0" smtClean="0"/>
              <a:t>expensive</a:t>
            </a:r>
            <a:r>
              <a:rPr lang="en-US" sz="1200" dirty="0" smtClean="0"/>
              <a:t> for memory.</a:t>
            </a:r>
            <a:br>
              <a:rPr lang="en-US" sz="1200" dirty="0" smtClean="0"/>
            </a:br>
            <a:r>
              <a:rPr lang="en-US" sz="1200" dirty="0" smtClean="0"/>
              <a:t>Lots of high res content is not classified, only to be down-sampled.</a:t>
            </a:r>
          </a:p>
          <a:p>
            <a:pPr marL="400050" indent="-400050">
              <a:buFont typeface="+mj-lt"/>
              <a:buAutoNum type="romanUcPeriod"/>
            </a:pPr>
            <a:r>
              <a:rPr lang="en-US" sz="1200" dirty="0" smtClean="0"/>
              <a:t>DeepMedic avoids (II) and is </a:t>
            </a:r>
            <a:r>
              <a:rPr lang="en-US" sz="1200" b="1" dirty="0" smtClean="0"/>
              <a:t>memory efficient</a:t>
            </a:r>
            <a:r>
              <a:rPr lang="en-US" sz="1200" dirty="0" smtClean="0"/>
              <a:t>, but uses </a:t>
            </a:r>
            <a:r>
              <a:rPr lang="en-US" sz="1200" b="1" dirty="0" smtClean="0"/>
              <a:t>fixed down-sampling. </a:t>
            </a:r>
            <a:br>
              <a:rPr lang="en-US" sz="1200" b="1" dirty="0" smtClean="0"/>
            </a:br>
            <a:r>
              <a:rPr lang="en-US" sz="1200" dirty="0" err="1" smtClean="0"/>
              <a:t>Eg</a:t>
            </a:r>
            <a:r>
              <a:rPr lang="en-US" sz="1200" dirty="0" smtClean="0"/>
              <a:t> direct pooling</a:t>
            </a:r>
            <a:r>
              <a:rPr lang="en-US" sz="1200" b="1" dirty="0" smtClean="0"/>
              <a:t>. </a:t>
            </a:r>
            <a:r>
              <a:rPr lang="en-US" sz="1200" dirty="0" smtClean="0"/>
              <a:t>U-net’s first </a:t>
            </a:r>
            <a:r>
              <a:rPr lang="en-US" sz="1200" dirty="0" err="1" smtClean="0"/>
              <a:t>convs</a:t>
            </a:r>
            <a:r>
              <a:rPr lang="en-US" sz="1200" dirty="0" smtClean="0"/>
              <a:t> can </a:t>
            </a:r>
            <a:r>
              <a:rPr lang="en-US" sz="1200" b="1" dirty="0" smtClean="0"/>
              <a:t>learn what to down-sample</a:t>
            </a:r>
            <a:r>
              <a:rPr lang="en-US" sz="1200" dirty="0" smtClean="0"/>
              <a:t>.</a:t>
            </a:r>
          </a:p>
          <a:p>
            <a:pPr marL="400050" indent="-400050">
              <a:buFont typeface="+mj-lt"/>
              <a:buAutoNum type="romanUcPeriod"/>
            </a:pPr>
            <a:r>
              <a:rPr lang="en-US" sz="1200" dirty="0" smtClean="0"/>
              <a:t>DeepMedic can have </a:t>
            </a:r>
            <a:r>
              <a:rPr lang="en-US" sz="1200" b="1" dirty="0" smtClean="0"/>
              <a:t>many (11) layers </a:t>
            </a:r>
            <a:r>
              <a:rPr lang="en-US" sz="1200" dirty="0" smtClean="0"/>
              <a:t>processing</a:t>
            </a:r>
            <a:r>
              <a:rPr lang="en-US" sz="1200" b="1" dirty="0" smtClean="0"/>
              <a:t> high-resolution </a:t>
            </a:r>
            <a:r>
              <a:rPr lang="en-US" sz="1200" dirty="0" smtClean="0"/>
              <a:t>features, as they are small, </a:t>
            </a:r>
            <a:r>
              <a:rPr lang="en-US" sz="1200" b="1" dirty="0" smtClean="0"/>
              <a:t>offering precision</a:t>
            </a:r>
            <a:r>
              <a:rPr lang="en-US" sz="1200" dirty="0" smtClean="0"/>
              <a:t>. Often only few (4) layers of </a:t>
            </a:r>
            <a:r>
              <a:rPr lang="en-US" sz="1200" dirty="0" err="1" smtClean="0"/>
              <a:t>Unet</a:t>
            </a:r>
            <a:r>
              <a:rPr lang="en-US" sz="1200" dirty="0" smtClean="0"/>
              <a:t> can be at high resolution.</a:t>
            </a:r>
          </a:p>
          <a:p>
            <a:pPr marL="400050" indent="-400050">
              <a:buFont typeface="+mj-lt"/>
              <a:buAutoNum type="romanUcPeriod"/>
            </a:pPr>
            <a:r>
              <a:rPr lang="en-US" sz="1200" dirty="0" smtClean="0"/>
              <a:t>U-net early layers serve all scales, </a:t>
            </a:r>
            <a:r>
              <a:rPr lang="en-US" sz="1200" b="1" dirty="0" smtClean="0"/>
              <a:t>limiting capacity dedicated to</a:t>
            </a:r>
            <a:r>
              <a:rPr lang="en-US" sz="1200" dirty="0" smtClean="0"/>
              <a:t> high-res further.</a:t>
            </a:r>
            <a:br>
              <a:rPr lang="en-US" sz="1200" dirty="0" smtClean="0"/>
            </a:br>
            <a:r>
              <a:rPr lang="en-US" sz="1200" dirty="0" smtClean="0"/>
              <a:t>But </a:t>
            </a:r>
            <a:r>
              <a:rPr lang="en-US" sz="1200" b="1" dirty="0" smtClean="0"/>
              <a:t>avoids possible redundancy </a:t>
            </a:r>
            <a:r>
              <a:rPr lang="en-US" sz="1200" dirty="0" smtClean="0"/>
              <a:t>in </a:t>
            </a:r>
            <a:r>
              <a:rPr lang="en-US" sz="1200" dirty="0" err="1" smtClean="0"/>
              <a:t>DeepMedic’s</a:t>
            </a:r>
            <a:r>
              <a:rPr lang="en-US" sz="1200" dirty="0" smtClean="0"/>
              <a:t> decoupled pathways.</a:t>
            </a:r>
            <a:endParaRPr lang="en-US" sz="1200" dirty="0"/>
          </a:p>
        </p:txBody>
      </p:sp>
      <p:grpSp>
        <p:nvGrpSpPr>
          <p:cNvPr id="27" name="Group 26"/>
          <p:cNvGrpSpPr/>
          <p:nvPr/>
        </p:nvGrpSpPr>
        <p:grpSpPr>
          <a:xfrm>
            <a:off x="1501513" y="1460292"/>
            <a:ext cx="2846514" cy="1833572"/>
            <a:chOff x="1501513" y="1460292"/>
            <a:chExt cx="2846514" cy="1833572"/>
          </a:xfrm>
        </p:grpSpPr>
        <p:sp>
          <p:nvSpPr>
            <p:cNvPr id="180" name="Right Brace 179"/>
            <p:cNvSpPr/>
            <p:nvPr/>
          </p:nvSpPr>
          <p:spPr>
            <a:xfrm>
              <a:off x="3647118" y="1551417"/>
              <a:ext cx="190107" cy="229805"/>
            </a:xfrm>
            <a:prstGeom prst="rightBrac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Right Brace 180"/>
            <p:cNvSpPr/>
            <p:nvPr/>
          </p:nvSpPr>
          <p:spPr>
            <a:xfrm>
              <a:off x="3631616" y="2247024"/>
              <a:ext cx="190107" cy="229805"/>
            </a:xfrm>
            <a:prstGeom prst="rightBrac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Right Brace 157"/>
            <p:cNvSpPr/>
            <p:nvPr/>
          </p:nvSpPr>
          <p:spPr>
            <a:xfrm rot="5400000">
              <a:off x="1861565" y="2352263"/>
              <a:ext cx="244958" cy="965062"/>
            </a:xfrm>
            <a:prstGeom prst="rightBrace">
              <a:avLst>
                <a:gd name="adj1" fmla="val 62909"/>
                <a:gd name="adj2" fmla="val 50000"/>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1843658" y="2955310"/>
              <a:ext cx="480882" cy="338554"/>
            </a:xfrm>
            <a:prstGeom prst="rect">
              <a:avLst/>
            </a:prstGeom>
            <a:noFill/>
          </p:spPr>
          <p:txBody>
            <a:bodyPr wrap="square" rtlCol="0">
              <a:spAutoFit/>
            </a:bodyPr>
            <a:lstStyle/>
            <a:p>
              <a:r>
                <a:rPr lang="en-US" sz="1600" dirty="0" smtClean="0"/>
                <a:t>II.</a:t>
              </a:r>
              <a:endParaRPr lang="en-US" sz="1600" dirty="0"/>
            </a:p>
          </p:txBody>
        </p:sp>
        <p:sp>
          <p:nvSpPr>
            <p:cNvPr id="160" name="TextBox 159"/>
            <p:cNvSpPr txBox="1"/>
            <p:nvPr/>
          </p:nvSpPr>
          <p:spPr>
            <a:xfrm>
              <a:off x="3867145" y="1460292"/>
              <a:ext cx="480882" cy="338554"/>
            </a:xfrm>
            <a:prstGeom prst="rect">
              <a:avLst/>
            </a:prstGeom>
            <a:noFill/>
          </p:spPr>
          <p:txBody>
            <a:bodyPr wrap="square" rtlCol="0">
              <a:spAutoFit/>
            </a:bodyPr>
            <a:lstStyle/>
            <a:p>
              <a:r>
                <a:rPr lang="en-US" sz="1600" dirty="0" smtClean="0"/>
                <a:t>II.</a:t>
              </a:r>
              <a:endParaRPr lang="en-US" sz="1600" dirty="0"/>
            </a:p>
          </p:txBody>
        </p:sp>
      </p:grpSp>
      <p:cxnSp>
        <p:nvCxnSpPr>
          <p:cNvPr id="161" name="Straight Arrow Connector 160"/>
          <p:cNvCxnSpPr>
            <a:endCxn id="80" idx="1"/>
          </p:cNvCxnSpPr>
          <p:nvPr/>
        </p:nvCxnSpPr>
        <p:spPr>
          <a:xfrm>
            <a:off x="953296" y="5463506"/>
            <a:ext cx="1832560" cy="0"/>
          </a:xfrm>
          <a:prstGeom prst="straightConnector1">
            <a:avLst/>
          </a:prstGeom>
          <a:ln w="28575" cmpd="sng">
            <a:solidFill>
              <a:srgbClr val="11E022"/>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662953" y="2606722"/>
            <a:ext cx="1" cy="44886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a:off x="700491" y="4495406"/>
            <a:ext cx="0" cy="37767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6380314" y="5205009"/>
            <a:ext cx="1903562" cy="1109670"/>
            <a:chOff x="6380314" y="5205009"/>
            <a:chExt cx="1903562" cy="1109670"/>
          </a:xfrm>
        </p:grpSpPr>
        <p:sp>
          <p:nvSpPr>
            <p:cNvPr id="159" name="Down Arrow 158"/>
            <p:cNvSpPr/>
            <p:nvPr/>
          </p:nvSpPr>
          <p:spPr>
            <a:xfrm rot="10800000">
              <a:off x="6861031" y="6062064"/>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6" name="Oval 165"/>
            <p:cNvSpPr/>
            <p:nvPr/>
          </p:nvSpPr>
          <p:spPr>
            <a:xfrm>
              <a:off x="6380314" y="5481386"/>
              <a:ext cx="1903562" cy="833293"/>
            </a:xfrm>
            <a:prstGeom prst="ellipse">
              <a:avLst/>
            </a:prstGeom>
            <a:noFill/>
            <a:ln w="19050" cmpd="sng">
              <a:solidFill>
                <a:srgbClr val="FF0000"/>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TextBox 166"/>
            <p:cNvSpPr txBox="1"/>
            <p:nvPr/>
          </p:nvSpPr>
          <p:spPr>
            <a:xfrm>
              <a:off x="7625646" y="5205009"/>
              <a:ext cx="370524" cy="338554"/>
            </a:xfrm>
            <a:prstGeom prst="rect">
              <a:avLst/>
            </a:prstGeom>
            <a:noFill/>
          </p:spPr>
          <p:txBody>
            <a:bodyPr wrap="square" rtlCol="0">
              <a:spAutoFit/>
            </a:bodyPr>
            <a:lstStyle/>
            <a:p>
              <a:r>
                <a:rPr lang="en-US" sz="1600" dirty="0" smtClean="0"/>
                <a:t>I.</a:t>
              </a:r>
              <a:endParaRPr lang="en-US" sz="1600" dirty="0"/>
            </a:p>
          </p:txBody>
        </p:sp>
      </p:grpSp>
      <p:grpSp>
        <p:nvGrpSpPr>
          <p:cNvPr id="48" name="Group 47"/>
          <p:cNvGrpSpPr/>
          <p:nvPr/>
        </p:nvGrpSpPr>
        <p:grpSpPr>
          <a:xfrm>
            <a:off x="6212623" y="1460292"/>
            <a:ext cx="2645598" cy="1274499"/>
            <a:chOff x="6212623" y="1460292"/>
            <a:chExt cx="2645598" cy="1274499"/>
          </a:xfrm>
        </p:grpSpPr>
        <p:sp>
          <p:nvSpPr>
            <p:cNvPr id="165" name="Oval 164"/>
            <p:cNvSpPr/>
            <p:nvPr/>
          </p:nvSpPr>
          <p:spPr>
            <a:xfrm>
              <a:off x="6212623" y="1460292"/>
              <a:ext cx="2426916" cy="1274499"/>
            </a:xfrm>
            <a:prstGeom prst="ellipse">
              <a:avLst/>
            </a:prstGeom>
            <a:noFill/>
            <a:ln w="19050" cmpd="sng">
              <a:solidFill>
                <a:srgbClr val="FF0000"/>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TextBox 175"/>
            <p:cNvSpPr txBox="1"/>
            <p:nvPr/>
          </p:nvSpPr>
          <p:spPr>
            <a:xfrm>
              <a:off x="8487697" y="1511367"/>
              <a:ext cx="370524" cy="338554"/>
            </a:xfrm>
            <a:prstGeom prst="rect">
              <a:avLst/>
            </a:prstGeom>
            <a:noFill/>
          </p:spPr>
          <p:txBody>
            <a:bodyPr wrap="square" rtlCol="0">
              <a:spAutoFit/>
            </a:bodyPr>
            <a:lstStyle/>
            <a:p>
              <a:r>
                <a:rPr lang="en-US" sz="1600" dirty="0" smtClean="0"/>
                <a:t>I.</a:t>
              </a:r>
              <a:endParaRPr lang="en-US" sz="1600" dirty="0"/>
            </a:p>
          </p:txBody>
        </p:sp>
      </p:grpSp>
      <p:cxnSp>
        <p:nvCxnSpPr>
          <p:cNvPr id="179" name="Straight Arrow Connector 178"/>
          <p:cNvCxnSpPr/>
          <p:nvPr/>
        </p:nvCxnSpPr>
        <p:spPr>
          <a:xfrm>
            <a:off x="2077854" y="6090078"/>
            <a:ext cx="587391" cy="0"/>
          </a:xfrm>
          <a:prstGeom prst="straightConnector1">
            <a:avLst/>
          </a:prstGeom>
          <a:ln w="28575" cmpd="sng">
            <a:solidFill>
              <a:srgbClr val="00A6EB"/>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1170601" y="5674274"/>
            <a:ext cx="976751" cy="0"/>
          </a:xfrm>
          <a:prstGeom prst="straightConnector1">
            <a:avLst/>
          </a:prstGeom>
          <a:ln w="28575" cmpd="sng">
            <a:solidFill>
              <a:srgbClr val="00A6EB"/>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183" name="Group 182"/>
          <p:cNvGrpSpPr/>
          <p:nvPr/>
        </p:nvGrpSpPr>
        <p:grpSpPr>
          <a:xfrm>
            <a:off x="1070603" y="5080036"/>
            <a:ext cx="1903562" cy="1126383"/>
            <a:chOff x="6380314" y="5188297"/>
            <a:chExt cx="1903562" cy="1126383"/>
          </a:xfrm>
        </p:grpSpPr>
        <p:sp>
          <p:nvSpPr>
            <p:cNvPr id="185" name="Oval 184"/>
            <p:cNvSpPr/>
            <p:nvPr/>
          </p:nvSpPr>
          <p:spPr>
            <a:xfrm>
              <a:off x="6380314" y="5237614"/>
              <a:ext cx="1903562" cy="1077066"/>
            </a:xfrm>
            <a:prstGeom prst="ellipse">
              <a:avLst/>
            </a:prstGeom>
            <a:noFill/>
            <a:ln w="19050" cmpd="sng">
              <a:solidFill>
                <a:srgbClr val="FF0000"/>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7420561" y="5188297"/>
              <a:ext cx="408509" cy="338554"/>
            </a:xfrm>
            <a:prstGeom prst="rect">
              <a:avLst/>
            </a:prstGeom>
            <a:noFill/>
          </p:spPr>
          <p:txBody>
            <a:bodyPr wrap="square" rtlCol="0">
              <a:spAutoFit/>
            </a:bodyPr>
            <a:lstStyle/>
            <a:p>
              <a:r>
                <a:rPr lang="en-US" sz="1600" dirty="0" smtClean="0"/>
                <a:t>III.</a:t>
              </a:r>
              <a:endParaRPr lang="en-US" sz="1600" dirty="0"/>
            </a:p>
          </p:txBody>
        </p:sp>
      </p:grpSp>
    </p:spTree>
    <p:extLst>
      <p:ext uri="{BB962C8B-B14F-4D97-AF65-F5344CB8AC3E}">
        <p14:creationId xmlns:p14="http://schemas.microsoft.com/office/powerpoint/2010/main" val="590503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dissolve">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4" presetID="9"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dissolve">
                                      <p:cBhvr>
                                        <p:cTn id="16" dur="500"/>
                                        <p:tgtEl>
                                          <p:spTgt spid="49"/>
                                        </p:tgtEl>
                                      </p:cBhvr>
                                    </p:animEffect>
                                  </p:childTnLst>
                                </p:cTn>
                              </p:par>
                              <p:par>
                                <p:cTn id="17" presetID="9"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dissolv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2" presetClass="entr" presetSubtype="4" fill="hold" nodeType="with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 calcmode="lin" valueType="num">
                                      <p:cBhvr additive="base">
                                        <p:cTn id="2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
                                            <p:txEl>
                                              <p:pRg st="2" end="2"/>
                                            </p:txEl>
                                          </p:spTgt>
                                        </p:tgtEl>
                                        <p:attrNameLst>
                                          <p:attrName>style.visibility</p:attrName>
                                        </p:attrNameLst>
                                      </p:cBhvr>
                                      <p:to>
                                        <p:strVal val="visible"/>
                                      </p:to>
                                    </p:set>
                                    <p:anim calcmode="lin" valueType="num">
                                      <p:cBhvr additive="base">
                                        <p:cTn id="3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35" presetID="9" presetClass="entr" presetSubtype="0" fill="hold" nodeType="with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dissolve">
                                      <p:cBhvr>
                                        <p:cTn id="37" dur="500"/>
                                        <p:tgtEl>
                                          <p:spTgt spid="18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
                                            <p:txEl>
                                              <p:pRg st="3" end="3"/>
                                            </p:txEl>
                                          </p:spTgt>
                                        </p:tgtEl>
                                        <p:attrNameLst>
                                          <p:attrName>style.visibility</p:attrName>
                                        </p:attrNameLst>
                                      </p:cBhvr>
                                      <p:to>
                                        <p:strVal val="visible"/>
                                      </p:to>
                                    </p:set>
                                    <p:anim calcmode="lin" valueType="num">
                                      <p:cBhvr additive="base">
                                        <p:cTn id="42"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3">
                                            <p:txEl>
                                              <p:pRg st="4" end="4"/>
                                            </p:txEl>
                                          </p:spTgt>
                                        </p:tgtEl>
                                        <p:attrNameLst>
                                          <p:attrName>style.visibility</p:attrName>
                                        </p:attrNameLst>
                                      </p:cBhvr>
                                      <p:to>
                                        <p:strVal val="visible"/>
                                      </p:to>
                                    </p:set>
                                    <p:anim calcmode="lin" valueType="num">
                                      <p:cBhvr additive="base">
                                        <p:cTn id="48"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a:spLocks noChangeAspect="1"/>
          </p:cNvSpPr>
          <p:nvPr/>
        </p:nvSpPr>
        <p:spPr>
          <a:xfrm>
            <a:off x="5389910" y="3322308"/>
            <a:ext cx="192000" cy="18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9" name="Rectangle 148"/>
          <p:cNvSpPr>
            <a:spLocks noChangeAspect="1"/>
          </p:cNvSpPr>
          <p:nvPr/>
        </p:nvSpPr>
        <p:spPr>
          <a:xfrm>
            <a:off x="5833537" y="2694339"/>
            <a:ext cx="287999" cy="2879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8" name="Rectangle 147"/>
          <p:cNvSpPr>
            <a:spLocks noChangeAspect="1"/>
          </p:cNvSpPr>
          <p:nvPr/>
        </p:nvSpPr>
        <p:spPr>
          <a:xfrm>
            <a:off x="6399736" y="1639392"/>
            <a:ext cx="491906" cy="4919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4" name="Rectangle 23"/>
          <p:cNvSpPr>
            <a:spLocks noChangeAspect="1"/>
          </p:cNvSpPr>
          <p:nvPr/>
        </p:nvSpPr>
        <p:spPr>
          <a:xfrm>
            <a:off x="4815921" y="3785122"/>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Rectangle 24"/>
          <p:cNvSpPr>
            <a:spLocks noChangeAspect="1"/>
          </p:cNvSpPr>
          <p:nvPr/>
        </p:nvSpPr>
        <p:spPr>
          <a:xfrm>
            <a:off x="5044868" y="3785122"/>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Rectangle 25"/>
          <p:cNvSpPr>
            <a:spLocks noChangeAspect="1"/>
          </p:cNvSpPr>
          <p:nvPr/>
        </p:nvSpPr>
        <p:spPr>
          <a:xfrm>
            <a:off x="5282347" y="3785122"/>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Rectangle 19"/>
          <p:cNvSpPr>
            <a:spLocks/>
          </p:cNvSpPr>
          <p:nvPr/>
        </p:nvSpPr>
        <p:spPr>
          <a:xfrm>
            <a:off x="4066369" y="3362997"/>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Rectangle 20"/>
          <p:cNvSpPr>
            <a:spLocks/>
          </p:cNvSpPr>
          <p:nvPr/>
        </p:nvSpPr>
        <p:spPr>
          <a:xfrm>
            <a:off x="4413755" y="3362997"/>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Rectangle 22"/>
          <p:cNvSpPr>
            <a:spLocks/>
          </p:cNvSpPr>
          <p:nvPr/>
        </p:nvSpPr>
        <p:spPr>
          <a:xfrm>
            <a:off x="4755220" y="3362997"/>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Rectangle 33"/>
          <p:cNvSpPr>
            <a:spLocks noChangeAspect="1"/>
          </p:cNvSpPr>
          <p:nvPr/>
        </p:nvSpPr>
        <p:spPr>
          <a:xfrm>
            <a:off x="5470444" y="3397676"/>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a:spLocks noChangeAspect="1"/>
          </p:cNvSpPr>
          <p:nvPr/>
        </p:nvSpPr>
        <p:spPr>
          <a:xfrm>
            <a:off x="5748988" y="3397676"/>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a:spLocks noChangeAspect="1"/>
          </p:cNvSpPr>
          <p:nvPr/>
        </p:nvSpPr>
        <p:spPr>
          <a:xfrm>
            <a:off x="6030829" y="3397676"/>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a:spLocks/>
          </p:cNvSpPr>
          <p:nvPr/>
        </p:nvSpPr>
        <p:spPr>
          <a:xfrm>
            <a:off x="1511362" y="1554158"/>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Rectangle 15"/>
          <p:cNvSpPr>
            <a:spLocks/>
          </p:cNvSpPr>
          <p:nvPr/>
        </p:nvSpPr>
        <p:spPr>
          <a:xfrm>
            <a:off x="2606881" y="1554157"/>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Rectangle 17"/>
          <p:cNvSpPr>
            <a:spLocks/>
          </p:cNvSpPr>
          <p:nvPr/>
        </p:nvSpPr>
        <p:spPr>
          <a:xfrm>
            <a:off x="2836032" y="2711051"/>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Rectangle 18"/>
          <p:cNvSpPr>
            <a:spLocks/>
          </p:cNvSpPr>
          <p:nvPr/>
        </p:nvSpPr>
        <p:spPr>
          <a:xfrm>
            <a:off x="3401394" y="2711051"/>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Rectangle 21"/>
          <p:cNvSpPr>
            <a:spLocks/>
          </p:cNvSpPr>
          <p:nvPr/>
        </p:nvSpPr>
        <p:spPr>
          <a:xfrm>
            <a:off x="3970536" y="2711051"/>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7" name="Rectangle 36"/>
          <p:cNvSpPr>
            <a:spLocks noChangeAspect="1"/>
          </p:cNvSpPr>
          <p:nvPr/>
        </p:nvSpPr>
        <p:spPr>
          <a:xfrm>
            <a:off x="5977537" y="2800949"/>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a:spLocks noChangeAspect="1"/>
          </p:cNvSpPr>
          <p:nvPr/>
        </p:nvSpPr>
        <p:spPr>
          <a:xfrm>
            <a:off x="6364635" y="2800949"/>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a:spLocks noChangeAspect="1"/>
          </p:cNvSpPr>
          <p:nvPr/>
        </p:nvSpPr>
        <p:spPr>
          <a:xfrm>
            <a:off x="6752050" y="2800949"/>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a:spLocks noChangeAspect="1"/>
          </p:cNvSpPr>
          <p:nvPr/>
        </p:nvSpPr>
        <p:spPr>
          <a:xfrm>
            <a:off x="7802659" y="1738536"/>
            <a:ext cx="504000" cy="504000"/>
          </a:xfrm>
          <a:prstGeom prst="rect">
            <a:avLst/>
          </a:prstGeom>
          <a:gradFill flip="none" rotWithShape="1">
            <a:gsLst>
              <a:gs pos="25000">
                <a:srgbClr val="FF0000">
                  <a:alpha val="78000"/>
                </a:srgbClr>
              </a:gs>
              <a:gs pos="0">
                <a:srgbClr val="FFFFFF">
                  <a:alpha val="85000"/>
                </a:srgbClr>
              </a:gs>
            </a:gsLst>
            <a:path path="circle">
              <a:fillToRect l="100000" t="100000"/>
            </a:path>
            <a:tileRect r="-100000" b="-100000"/>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1" name="TextBox 50"/>
          <p:cNvSpPr txBox="1"/>
          <p:nvPr/>
        </p:nvSpPr>
        <p:spPr>
          <a:xfrm>
            <a:off x="7709196" y="2191474"/>
            <a:ext cx="850916" cy="276999"/>
          </a:xfrm>
          <a:prstGeom prst="rect">
            <a:avLst/>
          </a:prstGeom>
          <a:noFill/>
        </p:spPr>
        <p:txBody>
          <a:bodyPr wrap="square" rtlCol="0">
            <a:spAutoFit/>
          </a:bodyPr>
          <a:lstStyle/>
          <a:p>
            <a:pPr algn="ctr"/>
            <a:r>
              <a:rPr lang="en-US" sz="1200" dirty="0" smtClean="0"/>
              <a:t>#Classes</a:t>
            </a:r>
            <a:endParaRPr lang="en-US" sz="1200" dirty="0"/>
          </a:p>
        </p:txBody>
      </p:sp>
      <p:pic>
        <p:nvPicPr>
          <p:cNvPr id="54" name="Picture 53" descr="bigS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08" y="1553472"/>
            <a:ext cx="960439" cy="969777"/>
          </a:xfrm>
          <a:prstGeom prst="rect">
            <a:avLst/>
          </a:prstGeom>
        </p:spPr>
      </p:pic>
      <p:sp>
        <p:nvSpPr>
          <p:cNvPr id="59" name="Rectangle 58"/>
          <p:cNvSpPr/>
          <p:nvPr/>
        </p:nvSpPr>
        <p:spPr>
          <a:xfrm>
            <a:off x="441030" y="1798846"/>
            <a:ext cx="455991" cy="460402"/>
          </a:xfrm>
          <a:prstGeom prst="rect">
            <a:avLst/>
          </a:prstGeom>
          <a:noFill/>
          <a:ln w="38100" cmpd="sng">
            <a:solidFill>
              <a:srgbClr val="11E022"/>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noChangeAspect="1"/>
          </p:cNvSpPr>
          <p:nvPr/>
        </p:nvSpPr>
        <p:spPr>
          <a:xfrm>
            <a:off x="7219218" y="1750630"/>
            <a:ext cx="491906" cy="4919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a:spLocks noChangeAspect="1"/>
          </p:cNvSpPr>
          <p:nvPr/>
        </p:nvSpPr>
        <p:spPr>
          <a:xfrm>
            <a:off x="6641288" y="1750630"/>
            <a:ext cx="491906" cy="4919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a:spLocks noChangeAspect="1"/>
          </p:cNvSpPr>
          <p:nvPr/>
        </p:nvSpPr>
        <p:spPr>
          <a:xfrm>
            <a:off x="2851821" y="1781222"/>
            <a:ext cx="491906" cy="4919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7" name="Rectangle 66"/>
          <p:cNvSpPr>
            <a:spLocks noChangeAspect="1"/>
          </p:cNvSpPr>
          <p:nvPr/>
        </p:nvSpPr>
        <p:spPr>
          <a:xfrm>
            <a:off x="4060028" y="2813258"/>
            <a:ext cx="287999" cy="2879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0" name="Rectangle 69"/>
          <p:cNvSpPr>
            <a:spLocks noChangeAspect="1"/>
          </p:cNvSpPr>
          <p:nvPr/>
        </p:nvSpPr>
        <p:spPr>
          <a:xfrm>
            <a:off x="4791789" y="3406114"/>
            <a:ext cx="192000" cy="18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4" name="TextBox 73"/>
          <p:cNvSpPr txBox="1"/>
          <p:nvPr/>
        </p:nvSpPr>
        <p:spPr>
          <a:xfrm>
            <a:off x="7993990" y="3086369"/>
            <a:ext cx="904559" cy="246221"/>
          </a:xfrm>
          <a:prstGeom prst="rect">
            <a:avLst/>
          </a:prstGeom>
          <a:noFill/>
        </p:spPr>
        <p:txBody>
          <a:bodyPr wrap="square" rtlCol="0">
            <a:spAutoFit/>
          </a:bodyPr>
          <a:lstStyle/>
          <a:p>
            <a:r>
              <a:rPr lang="en-US" sz="1000" dirty="0" err="1" smtClean="0"/>
              <a:t>Ups.+conv</a:t>
            </a:r>
            <a:r>
              <a:rPr lang="en-US" sz="1000" dirty="0" smtClean="0"/>
              <a:t>.</a:t>
            </a:r>
            <a:endParaRPr lang="en-US" sz="1000" dirty="0"/>
          </a:p>
        </p:txBody>
      </p:sp>
      <p:sp>
        <p:nvSpPr>
          <p:cNvPr id="76" name="TextBox 75"/>
          <p:cNvSpPr txBox="1"/>
          <p:nvPr/>
        </p:nvSpPr>
        <p:spPr>
          <a:xfrm>
            <a:off x="8013727" y="3382255"/>
            <a:ext cx="784558" cy="246221"/>
          </a:xfrm>
          <a:prstGeom prst="rect">
            <a:avLst/>
          </a:prstGeom>
          <a:noFill/>
        </p:spPr>
        <p:txBody>
          <a:bodyPr wrap="square" rtlCol="0">
            <a:spAutoFit/>
          </a:bodyPr>
          <a:lstStyle/>
          <a:p>
            <a:r>
              <a:rPr lang="en-US" sz="1000" dirty="0" smtClean="0"/>
              <a:t>Max-pool</a:t>
            </a:r>
            <a:endParaRPr lang="en-US" sz="1000" dirty="0"/>
          </a:p>
        </p:txBody>
      </p:sp>
      <p:cxnSp>
        <p:nvCxnSpPr>
          <p:cNvPr id="77" name="Straight Arrow Connector 76"/>
          <p:cNvCxnSpPr/>
          <p:nvPr/>
        </p:nvCxnSpPr>
        <p:spPr>
          <a:xfrm>
            <a:off x="7744781" y="3793399"/>
            <a:ext cx="306425"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8011353" y="3642054"/>
            <a:ext cx="1009488" cy="246221"/>
          </a:xfrm>
          <a:prstGeom prst="rect">
            <a:avLst/>
          </a:prstGeom>
          <a:noFill/>
        </p:spPr>
        <p:txBody>
          <a:bodyPr wrap="square" rtlCol="0">
            <a:spAutoFit/>
          </a:bodyPr>
          <a:lstStyle/>
          <a:p>
            <a:r>
              <a:rPr lang="en-US" sz="1000" dirty="0" err="1" smtClean="0"/>
              <a:t>Crop+concat</a:t>
            </a:r>
            <a:r>
              <a:rPr lang="en-US" sz="1000" dirty="0" smtClean="0"/>
              <a:t>.</a:t>
            </a:r>
            <a:endParaRPr lang="en-US" sz="1000" dirty="0"/>
          </a:p>
        </p:txBody>
      </p:sp>
      <p:grpSp>
        <p:nvGrpSpPr>
          <p:cNvPr id="84" name="Group 83"/>
          <p:cNvGrpSpPr/>
          <p:nvPr/>
        </p:nvGrpSpPr>
        <p:grpSpPr>
          <a:xfrm>
            <a:off x="162083" y="3142299"/>
            <a:ext cx="1116850" cy="1258630"/>
            <a:chOff x="188823" y="3116941"/>
            <a:chExt cx="1601271" cy="1864114"/>
          </a:xfrm>
        </p:grpSpPr>
        <p:pic>
          <p:nvPicPr>
            <p:cNvPr id="85" name="Picture 84" descr="3dVo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23" y="3116941"/>
              <a:ext cx="1601271" cy="1864114"/>
            </a:xfrm>
            <a:prstGeom prst="rect">
              <a:avLst/>
            </a:prstGeom>
          </p:spPr>
        </p:pic>
        <p:sp>
          <p:nvSpPr>
            <p:cNvPr id="86" name="Rectangle 85"/>
            <p:cNvSpPr/>
            <p:nvPr/>
          </p:nvSpPr>
          <p:spPr>
            <a:xfrm>
              <a:off x="430278" y="3146105"/>
              <a:ext cx="1063516" cy="1073804"/>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724546" y="3449839"/>
              <a:ext cx="455991" cy="460402"/>
            </a:xfrm>
            <a:prstGeom prst="rect">
              <a:avLst/>
            </a:prstGeom>
            <a:noFill/>
            <a:ln w="38100" cmpd="sng">
              <a:solidFill>
                <a:srgbClr val="11E022"/>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8" name="Rectangle 87"/>
          <p:cNvSpPr/>
          <p:nvPr/>
        </p:nvSpPr>
        <p:spPr>
          <a:xfrm>
            <a:off x="162082" y="1551417"/>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1501513" y="1551417"/>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2597403" y="1551417"/>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1449109" y="2486272"/>
            <a:ext cx="216939" cy="246221"/>
          </a:xfrm>
          <a:prstGeom prst="rect">
            <a:avLst/>
          </a:prstGeom>
          <a:noFill/>
        </p:spPr>
        <p:txBody>
          <a:bodyPr wrap="square" lIns="0" rIns="0" rtlCol="0">
            <a:spAutoFit/>
          </a:bodyPr>
          <a:lstStyle/>
          <a:p>
            <a:pPr algn="ctr"/>
            <a:r>
              <a:rPr lang="en-US" sz="1000" dirty="0" smtClean="0"/>
              <a:t>32</a:t>
            </a:r>
            <a:endParaRPr lang="en-US" sz="1000" dirty="0"/>
          </a:p>
        </p:txBody>
      </p:sp>
      <p:sp>
        <p:nvSpPr>
          <p:cNvPr id="92" name="TextBox 91"/>
          <p:cNvSpPr txBox="1"/>
          <p:nvPr/>
        </p:nvSpPr>
        <p:spPr>
          <a:xfrm>
            <a:off x="2527059" y="2488497"/>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93" name="TextBox 92"/>
          <p:cNvSpPr txBox="1"/>
          <p:nvPr/>
        </p:nvSpPr>
        <p:spPr>
          <a:xfrm>
            <a:off x="3692895" y="2488497"/>
            <a:ext cx="263898"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94" name="TextBox 93"/>
          <p:cNvSpPr txBox="1"/>
          <p:nvPr/>
        </p:nvSpPr>
        <p:spPr>
          <a:xfrm>
            <a:off x="4226019" y="2488571"/>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95" name="TextBox 94"/>
          <p:cNvSpPr txBox="1"/>
          <p:nvPr/>
        </p:nvSpPr>
        <p:spPr>
          <a:xfrm>
            <a:off x="4473207" y="3127647"/>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96" name="TextBox 95"/>
          <p:cNvSpPr txBox="1"/>
          <p:nvPr/>
        </p:nvSpPr>
        <p:spPr>
          <a:xfrm>
            <a:off x="4806035" y="3130786"/>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97" name="TextBox 96"/>
          <p:cNvSpPr txBox="1"/>
          <p:nvPr/>
        </p:nvSpPr>
        <p:spPr>
          <a:xfrm>
            <a:off x="5001126" y="3922137"/>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98" name="TextBox 97"/>
          <p:cNvSpPr txBox="1"/>
          <p:nvPr/>
        </p:nvSpPr>
        <p:spPr>
          <a:xfrm>
            <a:off x="5303998" y="3913666"/>
            <a:ext cx="263898" cy="246221"/>
          </a:xfrm>
          <a:prstGeom prst="rect">
            <a:avLst/>
          </a:prstGeom>
          <a:noFill/>
        </p:spPr>
        <p:txBody>
          <a:bodyPr wrap="square" lIns="0" rIns="0" rtlCol="0">
            <a:spAutoFit/>
          </a:bodyPr>
          <a:lstStyle/>
          <a:p>
            <a:pPr algn="ctr"/>
            <a:r>
              <a:rPr lang="en-US" sz="1000" dirty="0" smtClean="0"/>
              <a:t>512</a:t>
            </a:r>
            <a:endParaRPr lang="en-US" sz="1000" dirty="0"/>
          </a:p>
        </p:txBody>
      </p:sp>
      <p:sp>
        <p:nvSpPr>
          <p:cNvPr id="103" name="TextBox 102"/>
          <p:cNvSpPr txBox="1"/>
          <p:nvPr/>
        </p:nvSpPr>
        <p:spPr>
          <a:xfrm>
            <a:off x="6056897" y="3549122"/>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104" name="TextBox 103"/>
          <p:cNvSpPr txBox="1"/>
          <p:nvPr/>
        </p:nvSpPr>
        <p:spPr>
          <a:xfrm>
            <a:off x="5748988" y="3544580"/>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105" name="TextBox 104"/>
          <p:cNvSpPr txBox="1"/>
          <p:nvPr/>
        </p:nvSpPr>
        <p:spPr>
          <a:xfrm>
            <a:off x="6421709" y="3053480"/>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106" name="TextBox 105"/>
          <p:cNvSpPr txBox="1"/>
          <p:nvPr/>
        </p:nvSpPr>
        <p:spPr>
          <a:xfrm>
            <a:off x="6807625" y="3050975"/>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108" name="TextBox 107"/>
          <p:cNvSpPr txBox="1"/>
          <p:nvPr/>
        </p:nvSpPr>
        <p:spPr>
          <a:xfrm>
            <a:off x="6962696" y="2203403"/>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109" name="TextBox 108"/>
          <p:cNvSpPr txBox="1"/>
          <p:nvPr/>
        </p:nvSpPr>
        <p:spPr>
          <a:xfrm>
            <a:off x="7537406" y="2205771"/>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111" name="Isosceles Triangle 110"/>
          <p:cNvSpPr/>
          <p:nvPr/>
        </p:nvSpPr>
        <p:spPr>
          <a:xfrm rot="5400000">
            <a:off x="7774191" y="2891241"/>
            <a:ext cx="184146" cy="172691"/>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5" name="Isosceles Triangle 114"/>
          <p:cNvSpPr/>
          <p:nvPr/>
        </p:nvSpPr>
        <p:spPr>
          <a:xfrm rot="5400000">
            <a:off x="7591801" y="1969614"/>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6" name="Isosceles Triangle 115"/>
          <p:cNvSpPr/>
          <p:nvPr/>
        </p:nvSpPr>
        <p:spPr>
          <a:xfrm rot="5400000">
            <a:off x="7010125" y="1982214"/>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8" name="Down Arrow 117"/>
          <p:cNvSpPr/>
          <p:nvPr/>
        </p:nvSpPr>
        <p:spPr>
          <a:xfrm>
            <a:off x="2935120" y="2561997"/>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0" name="Isosceles Triangle 119"/>
          <p:cNvSpPr/>
          <p:nvPr/>
        </p:nvSpPr>
        <p:spPr>
          <a:xfrm rot="5400000">
            <a:off x="2371569" y="2012250"/>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1" name="Isosceles Triangle 120"/>
          <p:cNvSpPr/>
          <p:nvPr/>
        </p:nvSpPr>
        <p:spPr>
          <a:xfrm rot="5400000">
            <a:off x="1256431" y="2014618"/>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2" name="Isosceles Triangle 121"/>
          <p:cNvSpPr/>
          <p:nvPr/>
        </p:nvSpPr>
        <p:spPr>
          <a:xfrm rot="5400000">
            <a:off x="3193529" y="2905042"/>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3" name="Isosceles Triangle 122"/>
          <p:cNvSpPr/>
          <p:nvPr/>
        </p:nvSpPr>
        <p:spPr>
          <a:xfrm rot="5400000">
            <a:off x="3758044" y="2909075"/>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4" name="Down Arrow 123"/>
          <p:cNvSpPr/>
          <p:nvPr/>
        </p:nvSpPr>
        <p:spPr>
          <a:xfrm>
            <a:off x="4060028" y="3219091"/>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5" name="Isosceles Triangle 124"/>
          <p:cNvSpPr/>
          <p:nvPr/>
        </p:nvSpPr>
        <p:spPr>
          <a:xfrm rot="5400000">
            <a:off x="4269096" y="3454145"/>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6" name="Isosceles Triangle 125"/>
          <p:cNvSpPr/>
          <p:nvPr/>
        </p:nvSpPr>
        <p:spPr>
          <a:xfrm rot="5400000">
            <a:off x="4611504" y="3459604"/>
            <a:ext cx="214888"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7" name="Down Arrow 126"/>
          <p:cNvSpPr/>
          <p:nvPr/>
        </p:nvSpPr>
        <p:spPr>
          <a:xfrm>
            <a:off x="4777568" y="3644960"/>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8" name="Isosceles Triangle 127"/>
          <p:cNvSpPr/>
          <p:nvPr/>
        </p:nvSpPr>
        <p:spPr>
          <a:xfrm rot="5400000">
            <a:off x="4934190" y="3830353"/>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9" name="Isosceles Triangle 128"/>
          <p:cNvSpPr/>
          <p:nvPr/>
        </p:nvSpPr>
        <p:spPr>
          <a:xfrm rot="5400000">
            <a:off x="5164859" y="3830280"/>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8" name="Down Arrow 137"/>
          <p:cNvSpPr/>
          <p:nvPr/>
        </p:nvSpPr>
        <p:spPr>
          <a:xfrm rot="10800000">
            <a:off x="5246920" y="3630870"/>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9" name="Isosceles Triangle 138"/>
          <p:cNvSpPr/>
          <p:nvPr/>
        </p:nvSpPr>
        <p:spPr>
          <a:xfrm rot="5400000">
            <a:off x="5590459" y="3450050"/>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0" name="Isosceles Triangle 139"/>
          <p:cNvSpPr/>
          <p:nvPr/>
        </p:nvSpPr>
        <p:spPr>
          <a:xfrm rot="5400000">
            <a:off x="5874493" y="3441126"/>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2" name="Down Arrow 141"/>
          <p:cNvSpPr/>
          <p:nvPr/>
        </p:nvSpPr>
        <p:spPr>
          <a:xfrm rot="10800000">
            <a:off x="6012886" y="3224922"/>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3" name="Isosceles Triangle 142"/>
          <p:cNvSpPr/>
          <p:nvPr/>
        </p:nvSpPr>
        <p:spPr>
          <a:xfrm rot="5400000">
            <a:off x="6144421" y="2892839"/>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4" name="Isosceles Triangle 143"/>
          <p:cNvSpPr/>
          <p:nvPr/>
        </p:nvSpPr>
        <p:spPr>
          <a:xfrm rot="5400000">
            <a:off x="6531538" y="2893547"/>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5" name="Down Arrow 144"/>
          <p:cNvSpPr/>
          <p:nvPr/>
        </p:nvSpPr>
        <p:spPr>
          <a:xfrm rot="10800000">
            <a:off x="6775544" y="2492658"/>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6" name="Down Arrow 145"/>
          <p:cNvSpPr/>
          <p:nvPr/>
        </p:nvSpPr>
        <p:spPr>
          <a:xfrm rot="10800000">
            <a:off x="7744781" y="3179480"/>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7" name="Down Arrow 146"/>
          <p:cNvSpPr/>
          <p:nvPr/>
        </p:nvSpPr>
        <p:spPr>
          <a:xfrm>
            <a:off x="7752630" y="3484883"/>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52" name="Straight Arrow Connector 151"/>
          <p:cNvCxnSpPr>
            <a:stCxn id="65" idx="3"/>
          </p:cNvCxnSpPr>
          <p:nvPr/>
        </p:nvCxnSpPr>
        <p:spPr>
          <a:xfrm>
            <a:off x="3343727" y="2027175"/>
            <a:ext cx="2879102" cy="10259"/>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a:stCxn id="67" idx="3"/>
          </p:cNvCxnSpPr>
          <p:nvPr/>
        </p:nvCxnSpPr>
        <p:spPr>
          <a:xfrm flipV="1">
            <a:off x="4348027" y="2936440"/>
            <a:ext cx="1316228" cy="20818"/>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5080028" y="3468821"/>
            <a:ext cx="230594"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68" name="TextBox 167"/>
          <p:cNvSpPr txBox="1"/>
          <p:nvPr/>
        </p:nvSpPr>
        <p:spPr>
          <a:xfrm>
            <a:off x="7986949" y="2838326"/>
            <a:ext cx="911600" cy="246221"/>
          </a:xfrm>
          <a:prstGeom prst="rect">
            <a:avLst/>
          </a:prstGeom>
          <a:noFill/>
        </p:spPr>
        <p:txBody>
          <a:bodyPr wrap="square" rtlCol="0">
            <a:spAutoFit/>
          </a:bodyPr>
          <a:lstStyle/>
          <a:p>
            <a:r>
              <a:rPr lang="en-US" sz="1000" dirty="0" smtClean="0"/>
              <a:t>Convolution</a:t>
            </a:r>
            <a:endParaRPr lang="en-US" sz="1000" dirty="0"/>
          </a:p>
        </p:txBody>
      </p:sp>
      <p:pic>
        <p:nvPicPr>
          <p:cNvPr id="169" name="Picture 168" descr="bigS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23" y="4976714"/>
            <a:ext cx="960439" cy="969777"/>
          </a:xfrm>
          <a:prstGeom prst="rect">
            <a:avLst/>
          </a:prstGeom>
        </p:spPr>
      </p:pic>
      <p:sp>
        <p:nvSpPr>
          <p:cNvPr id="170" name="Rectangle 169"/>
          <p:cNvSpPr/>
          <p:nvPr/>
        </p:nvSpPr>
        <p:spPr>
          <a:xfrm>
            <a:off x="457445" y="5238800"/>
            <a:ext cx="455991" cy="460402"/>
          </a:xfrm>
          <a:prstGeom prst="rect">
            <a:avLst/>
          </a:prstGeom>
          <a:noFill/>
          <a:ln w="38100" cmpd="sng">
            <a:solidFill>
              <a:srgbClr val="11E022"/>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178497" y="4991371"/>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Down Arrow 173"/>
          <p:cNvSpPr/>
          <p:nvPr/>
        </p:nvSpPr>
        <p:spPr>
          <a:xfrm>
            <a:off x="1985693" y="5758839"/>
            <a:ext cx="292257" cy="25382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0" name="TextBox 129"/>
          <p:cNvSpPr txBox="1"/>
          <p:nvPr/>
        </p:nvSpPr>
        <p:spPr>
          <a:xfrm>
            <a:off x="2719621" y="1572016"/>
            <a:ext cx="770144" cy="246221"/>
          </a:xfrm>
          <a:prstGeom prst="rect">
            <a:avLst/>
          </a:prstGeom>
          <a:noFill/>
        </p:spPr>
        <p:txBody>
          <a:bodyPr wrap="square" lIns="0" rIns="0" rtlCol="0">
            <a:spAutoFit/>
          </a:bodyPr>
          <a:lstStyle/>
          <a:p>
            <a:pPr algn="ctr"/>
            <a:r>
              <a:rPr lang="en-US" sz="1000" dirty="0" smtClean="0"/>
              <a:t>48x48x32</a:t>
            </a:r>
            <a:endParaRPr lang="en-US" sz="1000" dirty="0"/>
          </a:p>
        </p:txBody>
      </p:sp>
      <p:sp>
        <p:nvSpPr>
          <p:cNvPr id="134" name="TextBox 133"/>
          <p:cNvSpPr txBox="1"/>
          <p:nvPr/>
        </p:nvSpPr>
        <p:spPr>
          <a:xfrm>
            <a:off x="2698665" y="1312154"/>
            <a:ext cx="770144" cy="246221"/>
          </a:xfrm>
          <a:prstGeom prst="rect">
            <a:avLst/>
          </a:prstGeom>
          <a:noFill/>
        </p:spPr>
        <p:txBody>
          <a:bodyPr wrap="square" lIns="0" rIns="0" rtlCol="0">
            <a:spAutoFit/>
          </a:bodyPr>
          <a:lstStyle/>
          <a:p>
            <a:pPr algn="ctr"/>
            <a:r>
              <a:rPr lang="en-US" sz="1000" dirty="0" smtClean="0"/>
              <a:t>128x128x116</a:t>
            </a:r>
            <a:endParaRPr lang="en-US" sz="1000" dirty="0"/>
          </a:p>
        </p:txBody>
      </p:sp>
      <p:sp>
        <p:nvSpPr>
          <p:cNvPr id="153" name="TextBox 152"/>
          <p:cNvSpPr txBox="1"/>
          <p:nvPr/>
        </p:nvSpPr>
        <p:spPr>
          <a:xfrm>
            <a:off x="7672477" y="1478195"/>
            <a:ext cx="770144" cy="246221"/>
          </a:xfrm>
          <a:prstGeom prst="rect">
            <a:avLst/>
          </a:prstGeom>
          <a:noFill/>
        </p:spPr>
        <p:txBody>
          <a:bodyPr wrap="square" lIns="0" rIns="0" rtlCol="0">
            <a:spAutoFit/>
          </a:bodyPr>
          <a:lstStyle/>
          <a:p>
            <a:pPr algn="ctr"/>
            <a:r>
              <a:rPr lang="en-US" sz="1000" dirty="0" smtClean="0"/>
              <a:t>44x44x28</a:t>
            </a:r>
            <a:endParaRPr lang="en-US" sz="1000" dirty="0"/>
          </a:p>
        </p:txBody>
      </p:sp>
      <p:sp>
        <p:nvSpPr>
          <p:cNvPr id="157" name="Rectangle 156"/>
          <p:cNvSpPr>
            <a:spLocks/>
          </p:cNvSpPr>
          <p:nvPr/>
        </p:nvSpPr>
        <p:spPr>
          <a:xfrm>
            <a:off x="3913628" y="3213331"/>
            <a:ext cx="2418748" cy="970082"/>
          </a:xfrm>
          <a:prstGeom prst="rect">
            <a:avLst/>
          </a:prstGeom>
          <a:solidFill>
            <a:schemeClr val="bg1">
              <a:lumMod val="95000"/>
              <a:alpha val="93000"/>
            </a:schemeClr>
          </a:solidFill>
          <a:ln>
            <a:noFill/>
          </a:ln>
          <a:scene3d>
            <a:camera prst="orthographicFront">
              <a:rot lat="0" lon="0" rev="0"/>
            </a:camera>
            <a:lightRig rig="twoPt" dir="tl"/>
          </a:scene3d>
          <a:sp3d prstMaterial="softEdge"/>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46" name="Group 45"/>
          <p:cNvGrpSpPr/>
          <p:nvPr/>
        </p:nvGrpSpPr>
        <p:grpSpPr>
          <a:xfrm>
            <a:off x="2762652" y="5129352"/>
            <a:ext cx="5475245" cy="1255104"/>
            <a:chOff x="2762652" y="5129352"/>
            <a:chExt cx="5475245" cy="1255104"/>
          </a:xfrm>
        </p:grpSpPr>
        <p:pic>
          <p:nvPicPr>
            <p:cNvPr id="4" name="Picture 3" descr="d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9848" y="5129352"/>
              <a:ext cx="5008049" cy="1255104"/>
            </a:xfrm>
            <a:prstGeom prst="rect">
              <a:avLst/>
            </a:prstGeom>
          </p:spPr>
        </p:pic>
        <p:grpSp>
          <p:nvGrpSpPr>
            <p:cNvPr id="173" name="Group 172"/>
            <p:cNvGrpSpPr/>
            <p:nvPr/>
          </p:nvGrpSpPr>
          <p:grpSpPr>
            <a:xfrm>
              <a:off x="2782319" y="5252737"/>
              <a:ext cx="455991" cy="425583"/>
              <a:chOff x="1338486" y="5520556"/>
              <a:chExt cx="455991" cy="425583"/>
            </a:xfrm>
          </p:grpSpPr>
          <p:pic>
            <p:nvPicPr>
              <p:cNvPr id="80" name="Picture 79" descr="smallSe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2023" y="5520556"/>
                <a:ext cx="446333" cy="421537"/>
              </a:xfrm>
              <a:prstGeom prst="rect">
                <a:avLst/>
              </a:prstGeom>
            </p:spPr>
          </p:pic>
          <p:sp>
            <p:nvSpPr>
              <p:cNvPr id="172" name="Rectangle 171"/>
              <p:cNvSpPr/>
              <p:nvPr/>
            </p:nvSpPr>
            <p:spPr>
              <a:xfrm>
                <a:off x="1338486" y="5520556"/>
                <a:ext cx="455991" cy="425583"/>
              </a:xfrm>
              <a:prstGeom prst="rect">
                <a:avLst/>
              </a:prstGeom>
              <a:noFill/>
              <a:ln w="38100" cmpd="sng">
                <a:solidFill>
                  <a:srgbClr val="11E022"/>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2762652" y="5836195"/>
              <a:ext cx="481742" cy="478713"/>
              <a:chOff x="1366709" y="5102054"/>
              <a:chExt cx="975912" cy="969777"/>
            </a:xfrm>
          </p:grpSpPr>
          <p:pic>
            <p:nvPicPr>
              <p:cNvPr id="175" name="Picture 174" descr="bigS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827" y="5102054"/>
                <a:ext cx="960439" cy="969777"/>
              </a:xfrm>
              <a:prstGeom prst="rect">
                <a:avLst/>
              </a:prstGeom>
            </p:spPr>
          </p:pic>
          <p:sp>
            <p:nvSpPr>
              <p:cNvPr id="177" name="Rectangle 176"/>
              <p:cNvSpPr/>
              <p:nvPr/>
            </p:nvSpPr>
            <p:spPr>
              <a:xfrm>
                <a:off x="1366709" y="5111887"/>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1" name="Straight Arrow Connector 160"/>
          <p:cNvCxnSpPr>
            <a:endCxn id="80" idx="1"/>
          </p:cNvCxnSpPr>
          <p:nvPr/>
        </p:nvCxnSpPr>
        <p:spPr>
          <a:xfrm>
            <a:off x="953296" y="5463506"/>
            <a:ext cx="1832560" cy="0"/>
          </a:xfrm>
          <a:prstGeom prst="straightConnector1">
            <a:avLst/>
          </a:prstGeom>
          <a:ln w="28575" cmpd="sng">
            <a:solidFill>
              <a:srgbClr val="11E022"/>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662953" y="2606722"/>
            <a:ext cx="1" cy="44886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a:off x="700491" y="4495406"/>
            <a:ext cx="0" cy="37767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2077854" y="6090078"/>
            <a:ext cx="587391" cy="0"/>
          </a:xfrm>
          <a:prstGeom prst="straightConnector1">
            <a:avLst/>
          </a:prstGeom>
          <a:ln w="28575" cmpd="sng">
            <a:solidFill>
              <a:srgbClr val="00A6EB"/>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1170601" y="5674274"/>
            <a:ext cx="976751" cy="0"/>
          </a:xfrm>
          <a:prstGeom prst="straightConnector1">
            <a:avLst/>
          </a:prstGeom>
          <a:ln w="28575" cmpd="sng">
            <a:solidFill>
              <a:srgbClr val="00A6EB"/>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2295817" y="3778075"/>
            <a:ext cx="5164257" cy="646331"/>
          </a:xfrm>
          <a:prstGeom prst="rect">
            <a:avLst/>
          </a:prstGeom>
          <a:noFill/>
        </p:spPr>
        <p:txBody>
          <a:bodyPr wrap="square" rtlCol="0">
            <a:spAutoFit/>
          </a:bodyPr>
          <a:lstStyle/>
          <a:p>
            <a:pPr algn="ctr"/>
            <a:r>
              <a:rPr lang="en-US" sz="3600" dirty="0" smtClean="0"/>
              <a:t>What to improve next?</a:t>
            </a:r>
            <a:endParaRPr lang="en-US" sz="3600" dirty="0"/>
          </a:p>
        </p:txBody>
      </p:sp>
      <p:sp>
        <p:nvSpPr>
          <p:cNvPr id="112" name="Title 2"/>
          <p:cNvSpPr>
            <a:spLocks noGrp="1"/>
          </p:cNvSpPr>
          <p:nvPr>
            <p:ph type="title"/>
          </p:nvPr>
        </p:nvSpPr>
        <p:spPr>
          <a:xfrm>
            <a:off x="1790093" y="224117"/>
            <a:ext cx="6697603" cy="1055939"/>
          </a:xfrm>
        </p:spPr>
        <p:txBody>
          <a:bodyPr/>
          <a:lstStyle/>
          <a:p>
            <a:r>
              <a:rPr lang="en-US" dirty="0" smtClean="0"/>
              <a:t>What parts are important in </a:t>
            </a:r>
            <a:r>
              <a:rPr lang="en-US" dirty="0" err="1" smtClean="0"/>
              <a:t>SotA</a:t>
            </a:r>
            <a:r>
              <a:rPr lang="en-US" dirty="0" smtClean="0"/>
              <a:t> builds?</a:t>
            </a:r>
            <a:endParaRPr lang="en-US" dirty="0"/>
          </a:p>
        </p:txBody>
      </p:sp>
    </p:spTree>
    <p:extLst>
      <p:ext uri="{BB962C8B-B14F-4D97-AF65-F5344CB8AC3E}">
        <p14:creationId xmlns:p14="http://schemas.microsoft.com/office/powerpoint/2010/main" val="205520401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a:spLocks noChangeAspect="1"/>
          </p:cNvSpPr>
          <p:nvPr/>
        </p:nvSpPr>
        <p:spPr>
          <a:xfrm>
            <a:off x="5434555" y="4457722"/>
            <a:ext cx="192000" cy="18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9" name="Rectangle 148"/>
          <p:cNvSpPr>
            <a:spLocks noChangeAspect="1"/>
          </p:cNvSpPr>
          <p:nvPr/>
        </p:nvSpPr>
        <p:spPr>
          <a:xfrm>
            <a:off x="5878182" y="3829753"/>
            <a:ext cx="287999" cy="2879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8" name="Rectangle 147"/>
          <p:cNvSpPr>
            <a:spLocks noChangeAspect="1"/>
          </p:cNvSpPr>
          <p:nvPr/>
        </p:nvSpPr>
        <p:spPr>
          <a:xfrm>
            <a:off x="6444381" y="2674534"/>
            <a:ext cx="491906" cy="4919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a:xfrm>
            <a:off x="1790093" y="224117"/>
            <a:ext cx="5999331" cy="1055939"/>
          </a:xfrm>
        </p:spPr>
        <p:txBody>
          <a:bodyPr/>
          <a:lstStyle/>
          <a:p>
            <a:r>
              <a:rPr lang="en-US" dirty="0" smtClean="0"/>
              <a:t>Fuse their strengths?! </a:t>
            </a:r>
            <a:r>
              <a:rPr lang="en-US" dirty="0" err="1" smtClean="0"/>
              <a:t>PyraMedic</a:t>
            </a:r>
            <a:r>
              <a:rPr lang="en-US" dirty="0" smtClean="0"/>
              <a:t>?!</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4" name="Rectangle 23"/>
          <p:cNvSpPr>
            <a:spLocks noChangeAspect="1"/>
          </p:cNvSpPr>
          <p:nvPr/>
        </p:nvSpPr>
        <p:spPr>
          <a:xfrm>
            <a:off x="4860566" y="4920536"/>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Rectangle 24"/>
          <p:cNvSpPr>
            <a:spLocks noChangeAspect="1"/>
          </p:cNvSpPr>
          <p:nvPr/>
        </p:nvSpPr>
        <p:spPr>
          <a:xfrm>
            <a:off x="5089513" y="4920536"/>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Rectangle 25"/>
          <p:cNvSpPr>
            <a:spLocks noChangeAspect="1"/>
          </p:cNvSpPr>
          <p:nvPr/>
        </p:nvSpPr>
        <p:spPr>
          <a:xfrm>
            <a:off x="5326992" y="4920536"/>
            <a:ext cx="153600" cy="144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Rectangle 19"/>
          <p:cNvSpPr>
            <a:spLocks/>
          </p:cNvSpPr>
          <p:nvPr/>
        </p:nvSpPr>
        <p:spPr>
          <a:xfrm>
            <a:off x="4111014" y="4498411"/>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Rectangle 20"/>
          <p:cNvSpPr>
            <a:spLocks/>
          </p:cNvSpPr>
          <p:nvPr/>
        </p:nvSpPr>
        <p:spPr>
          <a:xfrm>
            <a:off x="4458400" y="4498411"/>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Rectangle 22"/>
          <p:cNvSpPr>
            <a:spLocks/>
          </p:cNvSpPr>
          <p:nvPr/>
        </p:nvSpPr>
        <p:spPr>
          <a:xfrm>
            <a:off x="4799865" y="4498411"/>
            <a:ext cx="270006" cy="25313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Rectangle 33"/>
          <p:cNvSpPr>
            <a:spLocks noChangeAspect="1"/>
          </p:cNvSpPr>
          <p:nvPr/>
        </p:nvSpPr>
        <p:spPr>
          <a:xfrm>
            <a:off x="5515089" y="4533090"/>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a:spLocks noChangeAspect="1"/>
          </p:cNvSpPr>
          <p:nvPr/>
        </p:nvSpPr>
        <p:spPr>
          <a:xfrm>
            <a:off x="5793633" y="4533090"/>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a:spLocks noChangeAspect="1"/>
          </p:cNvSpPr>
          <p:nvPr/>
        </p:nvSpPr>
        <p:spPr>
          <a:xfrm>
            <a:off x="6075474" y="4533090"/>
            <a:ext cx="192000" cy="18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a:spLocks/>
          </p:cNvSpPr>
          <p:nvPr/>
        </p:nvSpPr>
        <p:spPr>
          <a:xfrm>
            <a:off x="1556007" y="2689572"/>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Rectangle 15"/>
          <p:cNvSpPr>
            <a:spLocks/>
          </p:cNvSpPr>
          <p:nvPr/>
        </p:nvSpPr>
        <p:spPr>
          <a:xfrm>
            <a:off x="2651526" y="2689571"/>
            <a:ext cx="955213" cy="955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Rectangle 17"/>
          <p:cNvSpPr>
            <a:spLocks/>
          </p:cNvSpPr>
          <p:nvPr/>
        </p:nvSpPr>
        <p:spPr>
          <a:xfrm>
            <a:off x="2880677" y="3846465"/>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Rectangle 18"/>
          <p:cNvSpPr>
            <a:spLocks/>
          </p:cNvSpPr>
          <p:nvPr/>
        </p:nvSpPr>
        <p:spPr>
          <a:xfrm>
            <a:off x="3446039" y="3846465"/>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Rectangle 21"/>
          <p:cNvSpPr>
            <a:spLocks/>
          </p:cNvSpPr>
          <p:nvPr/>
        </p:nvSpPr>
        <p:spPr>
          <a:xfrm>
            <a:off x="4015181" y="3846465"/>
            <a:ext cx="477606" cy="47760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7" name="Rectangle 36"/>
          <p:cNvSpPr>
            <a:spLocks noChangeAspect="1"/>
          </p:cNvSpPr>
          <p:nvPr/>
        </p:nvSpPr>
        <p:spPr>
          <a:xfrm>
            <a:off x="6022182" y="3936363"/>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a:spLocks noChangeAspect="1"/>
          </p:cNvSpPr>
          <p:nvPr/>
        </p:nvSpPr>
        <p:spPr>
          <a:xfrm>
            <a:off x="6409280" y="3936363"/>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a:spLocks noChangeAspect="1"/>
          </p:cNvSpPr>
          <p:nvPr/>
        </p:nvSpPr>
        <p:spPr>
          <a:xfrm>
            <a:off x="6796695" y="3936363"/>
            <a:ext cx="287999" cy="287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a:spLocks noChangeAspect="1"/>
          </p:cNvSpPr>
          <p:nvPr/>
        </p:nvSpPr>
        <p:spPr>
          <a:xfrm>
            <a:off x="7847304" y="2873950"/>
            <a:ext cx="504000" cy="504000"/>
          </a:xfrm>
          <a:prstGeom prst="rect">
            <a:avLst/>
          </a:prstGeom>
          <a:gradFill flip="none" rotWithShape="1">
            <a:gsLst>
              <a:gs pos="25000">
                <a:srgbClr val="FF0000">
                  <a:alpha val="78000"/>
                </a:srgbClr>
              </a:gs>
              <a:gs pos="0">
                <a:srgbClr val="FFFFFF">
                  <a:alpha val="85000"/>
                </a:srgbClr>
              </a:gs>
            </a:gsLst>
            <a:path path="circle">
              <a:fillToRect l="100000" t="100000"/>
            </a:path>
            <a:tileRect r="-100000" b="-100000"/>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1" name="TextBox 50"/>
          <p:cNvSpPr txBox="1"/>
          <p:nvPr/>
        </p:nvSpPr>
        <p:spPr>
          <a:xfrm>
            <a:off x="7753841" y="3326888"/>
            <a:ext cx="850916" cy="276999"/>
          </a:xfrm>
          <a:prstGeom prst="rect">
            <a:avLst/>
          </a:prstGeom>
          <a:noFill/>
        </p:spPr>
        <p:txBody>
          <a:bodyPr wrap="square" rtlCol="0">
            <a:spAutoFit/>
          </a:bodyPr>
          <a:lstStyle/>
          <a:p>
            <a:pPr algn="ctr"/>
            <a:r>
              <a:rPr lang="en-US" sz="1200" dirty="0" smtClean="0"/>
              <a:t>#Classes</a:t>
            </a:r>
            <a:endParaRPr lang="en-US" sz="1200" dirty="0"/>
          </a:p>
        </p:txBody>
      </p:sp>
      <p:pic>
        <p:nvPicPr>
          <p:cNvPr id="54" name="Picture 53" descr="bigS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53" y="2688886"/>
            <a:ext cx="960439" cy="969777"/>
          </a:xfrm>
          <a:prstGeom prst="rect">
            <a:avLst/>
          </a:prstGeom>
        </p:spPr>
      </p:pic>
      <p:sp>
        <p:nvSpPr>
          <p:cNvPr id="59" name="Rectangle 58"/>
          <p:cNvSpPr/>
          <p:nvPr/>
        </p:nvSpPr>
        <p:spPr>
          <a:xfrm>
            <a:off x="485675" y="2934260"/>
            <a:ext cx="455991" cy="460402"/>
          </a:xfrm>
          <a:prstGeom prst="rect">
            <a:avLst/>
          </a:prstGeom>
          <a:noFill/>
          <a:ln w="38100" cmpd="sng">
            <a:solidFill>
              <a:srgbClr val="11E022"/>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noChangeAspect="1"/>
          </p:cNvSpPr>
          <p:nvPr/>
        </p:nvSpPr>
        <p:spPr>
          <a:xfrm>
            <a:off x="7263863" y="2886044"/>
            <a:ext cx="491906" cy="4919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a:spLocks noChangeAspect="1"/>
          </p:cNvSpPr>
          <p:nvPr/>
        </p:nvSpPr>
        <p:spPr>
          <a:xfrm>
            <a:off x="6685933" y="2886044"/>
            <a:ext cx="491906" cy="4919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a:spLocks noChangeAspect="1"/>
          </p:cNvSpPr>
          <p:nvPr/>
        </p:nvSpPr>
        <p:spPr>
          <a:xfrm>
            <a:off x="2896466" y="2916636"/>
            <a:ext cx="491906" cy="4919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7" name="Rectangle 66"/>
          <p:cNvSpPr>
            <a:spLocks noChangeAspect="1"/>
          </p:cNvSpPr>
          <p:nvPr/>
        </p:nvSpPr>
        <p:spPr>
          <a:xfrm>
            <a:off x="4104673" y="3948672"/>
            <a:ext cx="287999" cy="2879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0" name="Rectangle 69"/>
          <p:cNvSpPr>
            <a:spLocks noChangeAspect="1"/>
          </p:cNvSpPr>
          <p:nvPr/>
        </p:nvSpPr>
        <p:spPr>
          <a:xfrm>
            <a:off x="4836434" y="4541528"/>
            <a:ext cx="192000" cy="18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4" name="TextBox 73"/>
          <p:cNvSpPr txBox="1"/>
          <p:nvPr/>
        </p:nvSpPr>
        <p:spPr>
          <a:xfrm>
            <a:off x="8038635" y="4221783"/>
            <a:ext cx="904559" cy="246221"/>
          </a:xfrm>
          <a:prstGeom prst="rect">
            <a:avLst/>
          </a:prstGeom>
          <a:noFill/>
        </p:spPr>
        <p:txBody>
          <a:bodyPr wrap="square" rtlCol="0">
            <a:spAutoFit/>
          </a:bodyPr>
          <a:lstStyle/>
          <a:p>
            <a:r>
              <a:rPr lang="en-US" sz="1000" dirty="0" err="1" smtClean="0"/>
              <a:t>Ups.+conv</a:t>
            </a:r>
            <a:r>
              <a:rPr lang="en-US" sz="1000" dirty="0" smtClean="0"/>
              <a:t>.</a:t>
            </a:r>
            <a:endParaRPr lang="en-US" sz="1000" dirty="0"/>
          </a:p>
        </p:txBody>
      </p:sp>
      <p:sp>
        <p:nvSpPr>
          <p:cNvPr id="76" name="TextBox 75"/>
          <p:cNvSpPr txBox="1"/>
          <p:nvPr/>
        </p:nvSpPr>
        <p:spPr>
          <a:xfrm>
            <a:off x="8058372" y="4517669"/>
            <a:ext cx="784558" cy="246221"/>
          </a:xfrm>
          <a:prstGeom prst="rect">
            <a:avLst/>
          </a:prstGeom>
          <a:noFill/>
        </p:spPr>
        <p:txBody>
          <a:bodyPr wrap="square" rtlCol="0">
            <a:spAutoFit/>
          </a:bodyPr>
          <a:lstStyle/>
          <a:p>
            <a:r>
              <a:rPr lang="en-US" sz="1000" dirty="0" smtClean="0"/>
              <a:t>Max-pool</a:t>
            </a:r>
            <a:endParaRPr lang="en-US" sz="1000" dirty="0"/>
          </a:p>
        </p:txBody>
      </p:sp>
      <p:cxnSp>
        <p:nvCxnSpPr>
          <p:cNvPr id="77" name="Straight Arrow Connector 76"/>
          <p:cNvCxnSpPr/>
          <p:nvPr/>
        </p:nvCxnSpPr>
        <p:spPr>
          <a:xfrm>
            <a:off x="7789426" y="4928813"/>
            <a:ext cx="306425"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8055998" y="4777468"/>
            <a:ext cx="1009488" cy="246221"/>
          </a:xfrm>
          <a:prstGeom prst="rect">
            <a:avLst/>
          </a:prstGeom>
          <a:noFill/>
        </p:spPr>
        <p:txBody>
          <a:bodyPr wrap="square" rtlCol="0">
            <a:spAutoFit/>
          </a:bodyPr>
          <a:lstStyle/>
          <a:p>
            <a:r>
              <a:rPr lang="en-US" sz="1000" dirty="0" err="1" smtClean="0"/>
              <a:t>Crop+concat</a:t>
            </a:r>
            <a:r>
              <a:rPr lang="en-US" sz="1000" dirty="0" smtClean="0"/>
              <a:t>.</a:t>
            </a:r>
            <a:endParaRPr lang="en-US" sz="1000" dirty="0"/>
          </a:p>
        </p:txBody>
      </p:sp>
      <p:sp>
        <p:nvSpPr>
          <p:cNvPr id="88" name="Rectangle 87"/>
          <p:cNvSpPr/>
          <p:nvPr/>
        </p:nvSpPr>
        <p:spPr>
          <a:xfrm>
            <a:off x="206727" y="2686831"/>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1546158" y="2686831"/>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2642048" y="2686831"/>
            <a:ext cx="975912" cy="953866"/>
          </a:xfrm>
          <a:prstGeom prst="rect">
            <a:avLst/>
          </a:prstGeom>
          <a:noFill/>
          <a:ln w="38100" cmpd="sng">
            <a:solidFill>
              <a:srgbClr val="00A6EB"/>
            </a:solid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1493754" y="3621686"/>
            <a:ext cx="216939" cy="246221"/>
          </a:xfrm>
          <a:prstGeom prst="rect">
            <a:avLst/>
          </a:prstGeom>
          <a:noFill/>
        </p:spPr>
        <p:txBody>
          <a:bodyPr wrap="square" lIns="0" rIns="0" rtlCol="0">
            <a:spAutoFit/>
          </a:bodyPr>
          <a:lstStyle/>
          <a:p>
            <a:pPr algn="ctr"/>
            <a:r>
              <a:rPr lang="en-US" sz="1000" dirty="0" smtClean="0"/>
              <a:t>32</a:t>
            </a:r>
            <a:endParaRPr lang="en-US" sz="1000" dirty="0"/>
          </a:p>
        </p:txBody>
      </p:sp>
      <p:sp>
        <p:nvSpPr>
          <p:cNvPr id="92" name="TextBox 91"/>
          <p:cNvSpPr txBox="1"/>
          <p:nvPr/>
        </p:nvSpPr>
        <p:spPr>
          <a:xfrm>
            <a:off x="2571704" y="3623911"/>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93" name="TextBox 92"/>
          <p:cNvSpPr txBox="1"/>
          <p:nvPr/>
        </p:nvSpPr>
        <p:spPr>
          <a:xfrm>
            <a:off x="3737540" y="3623911"/>
            <a:ext cx="263898"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94" name="TextBox 93"/>
          <p:cNvSpPr txBox="1"/>
          <p:nvPr/>
        </p:nvSpPr>
        <p:spPr>
          <a:xfrm>
            <a:off x="4270664" y="3623985"/>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95" name="TextBox 94"/>
          <p:cNvSpPr txBox="1"/>
          <p:nvPr/>
        </p:nvSpPr>
        <p:spPr>
          <a:xfrm>
            <a:off x="4517852" y="4263061"/>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96" name="TextBox 95"/>
          <p:cNvSpPr txBox="1"/>
          <p:nvPr/>
        </p:nvSpPr>
        <p:spPr>
          <a:xfrm>
            <a:off x="4850680" y="4266200"/>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97" name="TextBox 96"/>
          <p:cNvSpPr txBox="1"/>
          <p:nvPr/>
        </p:nvSpPr>
        <p:spPr>
          <a:xfrm>
            <a:off x="5045771" y="5057551"/>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98" name="TextBox 97"/>
          <p:cNvSpPr txBox="1"/>
          <p:nvPr/>
        </p:nvSpPr>
        <p:spPr>
          <a:xfrm>
            <a:off x="5348643" y="5049080"/>
            <a:ext cx="263898" cy="246221"/>
          </a:xfrm>
          <a:prstGeom prst="rect">
            <a:avLst/>
          </a:prstGeom>
          <a:noFill/>
        </p:spPr>
        <p:txBody>
          <a:bodyPr wrap="square" lIns="0" rIns="0" rtlCol="0">
            <a:spAutoFit/>
          </a:bodyPr>
          <a:lstStyle/>
          <a:p>
            <a:pPr algn="ctr"/>
            <a:r>
              <a:rPr lang="en-US" sz="1000" dirty="0" smtClean="0"/>
              <a:t>512</a:t>
            </a:r>
            <a:endParaRPr lang="en-US" sz="1000" dirty="0"/>
          </a:p>
        </p:txBody>
      </p:sp>
      <p:sp>
        <p:nvSpPr>
          <p:cNvPr id="103" name="TextBox 102"/>
          <p:cNvSpPr txBox="1"/>
          <p:nvPr/>
        </p:nvSpPr>
        <p:spPr>
          <a:xfrm>
            <a:off x="6101542" y="4684536"/>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104" name="TextBox 103"/>
          <p:cNvSpPr txBox="1"/>
          <p:nvPr/>
        </p:nvSpPr>
        <p:spPr>
          <a:xfrm>
            <a:off x="5793633" y="4679994"/>
            <a:ext cx="263898" cy="246221"/>
          </a:xfrm>
          <a:prstGeom prst="rect">
            <a:avLst/>
          </a:prstGeom>
          <a:noFill/>
        </p:spPr>
        <p:txBody>
          <a:bodyPr wrap="square" lIns="0" rIns="0" rtlCol="0">
            <a:spAutoFit/>
          </a:bodyPr>
          <a:lstStyle/>
          <a:p>
            <a:pPr algn="ctr"/>
            <a:r>
              <a:rPr lang="en-US" sz="1000" dirty="0" smtClean="0"/>
              <a:t>256</a:t>
            </a:r>
            <a:endParaRPr lang="en-US" sz="1000" dirty="0"/>
          </a:p>
        </p:txBody>
      </p:sp>
      <p:sp>
        <p:nvSpPr>
          <p:cNvPr id="105" name="TextBox 104"/>
          <p:cNvSpPr txBox="1"/>
          <p:nvPr/>
        </p:nvSpPr>
        <p:spPr>
          <a:xfrm>
            <a:off x="6466354" y="4188894"/>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106" name="TextBox 105"/>
          <p:cNvSpPr txBox="1"/>
          <p:nvPr/>
        </p:nvSpPr>
        <p:spPr>
          <a:xfrm>
            <a:off x="6852270" y="4186389"/>
            <a:ext cx="263898" cy="246221"/>
          </a:xfrm>
          <a:prstGeom prst="rect">
            <a:avLst/>
          </a:prstGeom>
          <a:noFill/>
        </p:spPr>
        <p:txBody>
          <a:bodyPr wrap="square" lIns="0" rIns="0" rtlCol="0">
            <a:spAutoFit/>
          </a:bodyPr>
          <a:lstStyle/>
          <a:p>
            <a:pPr algn="ctr"/>
            <a:r>
              <a:rPr lang="en-US" sz="1000" dirty="0" smtClean="0"/>
              <a:t>128</a:t>
            </a:r>
            <a:endParaRPr lang="en-US" sz="1000" dirty="0"/>
          </a:p>
        </p:txBody>
      </p:sp>
      <p:sp>
        <p:nvSpPr>
          <p:cNvPr id="108" name="TextBox 107"/>
          <p:cNvSpPr txBox="1"/>
          <p:nvPr/>
        </p:nvSpPr>
        <p:spPr>
          <a:xfrm>
            <a:off x="7007341" y="3338817"/>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109" name="TextBox 108"/>
          <p:cNvSpPr txBox="1"/>
          <p:nvPr/>
        </p:nvSpPr>
        <p:spPr>
          <a:xfrm>
            <a:off x="7582051" y="3341185"/>
            <a:ext cx="216939" cy="246221"/>
          </a:xfrm>
          <a:prstGeom prst="rect">
            <a:avLst/>
          </a:prstGeom>
          <a:noFill/>
        </p:spPr>
        <p:txBody>
          <a:bodyPr wrap="square" lIns="0" rIns="0" rtlCol="0">
            <a:spAutoFit/>
          </a:bodyPr>
          <a:lstStyle/>
          <a:p>
            <a:pPr algn="ctr"/>
            <a:r>
              <a:rPr lang="en-US" sz="1000" dirty="0" smtClean="0"/>
              <a:t>64</a:t>
            </a:r>
            <a:endParaRPr lang="en-US" sz="1000" dirty="0"/>
          </a:p>
        </p:txBody>
      </p:sp>
      <p:sp>
        <p:nvSpPr>
          <p:cNvPr id="111" name="Isosceles Triangle 110"/>
          <p:cNvSpPr/>
          <p:nvPr/>
        </p:nvSpPr>
        <p:spPr>
          <a:xfrm rot="5400000">
            <a:off x="7818836" y="4026655"/>
            <a:ext cx="184146" cy="172691"/>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5" name="Isosceles Triangle 114"/>
          <p:cNvSpPr/>
          <p:nvPr/>
        </p:nvSpPr>
        <p:spPr>
          <a:xfrm rot="5400000">
            <a:off x="7636446" y="3105028"/>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6" name="Isosceles Triangle 115"/>
          <p:cNvSpPr/>
          <p:nvPr/>
        </p:nvSpPr>
        <p:spPr>
          <a:xfrm rot="5400000">
            <a:off x="7054770" y="3117628"/>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8" name="Down Arrow 117"/>
          <p:cNvSpPr/>
          <p:nvPr/>
        </p:nvSpPr>
        <p:spPr>
          <a:xfrm>
            <a:off x="2979765" y="3697411"/>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0" name="Isosceles Triangle 119"/>
          <p:cNvSpPr/>
          <p:nvPr/>
        </p:nvSpPr>
        <p:spPr>
          <a:xfrm rot="5400000">
            <a:off x="2416214" y="3147664"/>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1" name="Isosceles Triangle 120"/>
          <p:cNvSpPr/>
          <p:nvPr/>
        </p:nvSpPr>
        <p:spPr>
          <a:xfrm rot="5400000">
            <a:off x="1301076" y="3150032"/>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2" name="Isosceles Triangle 121"/>
          <p:cNvSpPr/>
          <p:nvPr/>
        </p:nvSpPr>
        <p:spPr>
          <a:xfrm rot="5400000">
            <a:off x="3238174" y="4040456"/>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3" name="Isosceles Triangle 122"/>
          <p:cNvSpPr/>
          <p:nvPr/>
        </p:nvSpPr>
        <p:spPr>
          <a:xfrm rot="5400000">
            <a:off x="3802689" y="4044489"/>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4" name="Down Arrow 123"/>
          <p:cNvSpPr/>
          <p:nvPr/>
        </p:nvSpPr>
        <p:spPr>
          <a:xfrm>
            <a:off x="4104673" y="4354505"/>
            <a:ext cx="292257"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5" name="Isosceles Triangle 124"/>
          <p:cNvSpPr/>
          <p:nvPr/>
        </p:nvSpPr>
        <p:spPr>
          <a:xfrm rot="5400000">
            <a:off x="4313741" y="4589559"/>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6" name="Isosceles Triangle 125"/>
          <p:cNvSpPr/>
          <p:nvPr/>
        </p:nvSpPr>
        <p:spPr>
          <a:xfrm rot="5400000">
            <a:off x="4656149" y="4595018"/>
            <a:ext cx="214888"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7" name="Down Arrow 126"/>
          <p:cNvSpPr/>
          <p:nvPr/>
        </p:nvSpPr>
        <p:spPr>
          <a:xfrm>
            <a:off x="4822213" y="4780374"/>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8" name="Isosceles Triangle 127"/>
          <p:cNvSpPr/>
          <p:nvPr/>
        </p:nvSpPr>
        <p:spPr>
          <a:xfrm rot="5400000">
            <a:off x="4978835" y="4965767"/>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9" name="Isosceles Triangle 128"/>
          <p:cNvSpPr/>
          <p:nvPr/>
        </p:nvSpPr>
        <p:spPr>
          <a:xfrm rot="5400000">
            <a:off x="5209504" y="4965694"/>
            <a:ext cx="139265" cy="58277"/>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8" name="Down Arrow 137"/>
          <p:cNvSpPr/>
          <p:nvPr/>
        </p:nvSpPr>
        <p:spPr>
          <a:xfrm rot="10800000">
            <a:off x="5291565" y="4766284"/>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9" name="Isosceles Triangle 138"/>
          <p:cNvSpPr/>
          <p:nvPr/>
        </p:nvSpPr>
        <p:spPr>
          <a:xfrm rot="5400000">
            <a:off x="5635104" y="4585464"/>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0" name="Isosceles Triangle 139"/>
          <p:cNvSpPr/>
          <p:nvPr/>
        </p:nvSpPr>
        <p:spPr>
          <a:xfrm rot="5400000">
            <a:off x="5919138" y="4576540"/>
            <a:ext cx="214888" cy="67296"/>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2" name="Down Arrow 141"/>
          <p:cNvSpPr/>
          <p:nvPr/>
        </p:nvSpPr>
        <p:spPr>
          <a:xfrm rot="10800000">
            <a:off x="6057531" y="4360336"/>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3" name="Isosceles Triangle 142"/>
          <p:cNvSpPr/>
          <p:nvPr/>
        </p:nvSpPr>
        <p:spPr>
          <a:xfrm rot="5400000">
            <a:off x="6189066" y="4028253"/>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4" name="Isosceles Triangle 143"/>
          <p:cNvSpPr/>
          <p:nvPr/>
        </p:nvSpPr>
        <p:spPr>
          <a:xfrm rot="5400000">
            <a:off x="6576183" y="4028961"/>
            <a:ext cx="332958" cy="82773"/>
          </a:xfrm>
          <a:prstGeom prst="triangle">
            <a:avLst/>
          </a:prstGeom>
          <a:solidFill>
            <a:srgbClr val="FF66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5" name="Down Arrow 144"/>
          <p:cNvSpPr/>
          <p:nvPr/>
        </p:nvSpPr>
        <p:spPr>
          <a:xfrm rot="10800000">
            <a:off x="6820189" y="3628072"/>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6" name="Down Arrow 145"/>
          <p:cNvSpPr/>
          <p:nvPr/>
        </p:nvSpPr>
        <p:spPr>
          <a:xfrm rot="10800000">
            <a:off x="7789426" y="4314894"/>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7" name="Down Arrow 146"/>
          <p:cNvSpPr/>
          <p:nvPr/>
        </p:nvSpPr>
        <p:spPr>
          <a:xfrm>
            <a:off x="7797275" y="4620297"/>
            <a:ext cx="227623" cy="119929"/>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54" name="Straight Arrow Connector 153"/>
          <p:cNvCxnSpPr/>
          <p:nvPr/>
        </p:nvCxnSpPr>
        <p:spPr>
          <a:xfrm>
            <a:off x="4612467" y="4071854"/>
            <a:ext cx="1096433"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5124673" y="4604235"/>
            <a:ext cx="230594" cy="0"/>
          </a:xfrm>
          <a:prstGeom prst="straightConnector1">
            <a:avLst/>
          </a:prstGeom>
          <a:ln w="28575" cmpd="sng">
            <a:solidFill>
              <a:srgbClr val="00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68" name="TextBox 167"/>
          <p:cNvSpPr txBox="1"/>
          <p:nvPr/>
        </p:nvSpPr>
        <p:spPr>
          <a:xfrm>
            <a:off x="8031594" y="3973740"/>
            <a:ext cx="911600" cy="246221"/>
          </a:xfrm>
          <a:prstGeom prst="rect">
            <a:avLst/>
          </a:prstGeom>
          <a:noFill/>
        </p:spPr>
        <p:txBody>
          <a:bodyPr wrap="square" rtlCol="0">
            <a:spAutoFit/>
          </a:bodyPr>
          <a:lstStyle/>
          <a:p>
            <a:r>
              <a:rPr lang="en-US" sz="1000" dirty="0" smtClean="0"/>
              <a:t>Convolution</a:t>
            </a:r>
            <a:endParaRPr lang="en-US" sz="1000" dirty="0"/>
          </a:p>
        </p:txBody>
      </p:sp>
      <p:sp>
        <p:nvSpPr>
          <p:cNvPr id="130" name="TextBox 129"/>
          <p:cNvSpPr txBox="1"/>
          <p:nvPr/>
        </p:nvSpPr>
        <p:spPr>
          <a:xfrm>
            <a:off x="2764266" y="2707430"/>
            <a:ext cx="770144" cy="246221"/>
          </a:xfrm>
          <a:prstGeom prst="rect">
            <a:avLst/>
          </a:prstGeom>
          <a:noFill/>
        </p:spPr>
        <p:txBody>
          <a:bodyPr wrap="square" lIns="0" rIns="0" rtlCol="0">
            <a:spAutoFit/>
          </a:bodyPr>
          <a:lstStyle/>
          <a:p>
            <a:pPr algn="ctr"/>
            <a:r>
              <a:rPr lang="en-US" sz="1000" dirty="0" smtClean="0"/>
              <a:t>48x48x32</a:t>
            </a:r>
            <a:endParaRPr lang="en-US" sz="1000" dirty="0"/>
          </a:p>
        </p:txBody>
      </p:sp>
      <p:sp>
        <p:nvSpPr>
          <p:cNvPr id="134" name="TextBox 133"/>
          <p:cNvSpPr txBox="1"/>
          <p:nvPr/>
        </p:nvSpPr>
        <p:spPr>
          <a:xfrm>
            <a:off x="2743310" y="2447568"/>
            <a:ext cx="770144" cy="246221"/>
          </a:xfrm>
          <a:prstGeom prst="rect">
            <a:avLst/>
          </a:prstGeom>
          <a:noFill/>
        </p:spPr>
        <p:txBody>
          <a:bodyPr wrap="square" lIns="0" rIns="0" rtlCol="0">
            <a:spAutoFit/>
          </a:bodyPr>
          <a:lstStyle/>
          <a:p>
            <a:pPr algn="ctr"/>
            <a:r>
              <a:rPr lang="en-US" sz="1000" dirty="0" smtClean="0"/>
              <a:t>128x128x116</a:t>
            </a:r>
            <a:endParaRPr lang="en-US" sz="1000" dirty="0"/>
          </a:p>
        </p:txBody>
      </p:sp>
      <p:sp>
        <p:nvSpPr>
          <p:cNvPr id="153" name="TextBox 152"/>
          <p:cNvSpPr txBox="1"/>
          <p:nvPr/>
        </p:nvSpPr>
        <p:spPr>
          <a:xfrm>
            <a:off x="7717122" y="2613609"/>
            <a:ext cx="770144" cy="246221"/>
          </a:xfrm>
          <a:prstGeom prst="rect">
            <a:avLst/>
          </a:prstGeom>
          <a:noFill/>
        </p:spPr>
        <p:txBody>
          <a:bodyPr wrap="square" lIns="0" rIns="0" rtlCol="0">
            <a:spAutoFit/>
          </a:bodyPr>
          <a:lstStyle/>
          <a:p>
            <a:pPr algn="ctr"/>
            <a:r>
              <a:rPr lang="en-US" sz="1000" dirty="0" smtClean="0"/>
              <a:t>44x44x28</a:t>
            </a:r>
            <a:endParaRPr lang="en-US" sz="1000" dirty="0"/>
          </a:p>
        </p:txBody>
      </p:sp>
      <p:pic>
        <p:nvPicPr>
          <p:cNvPr id="2" name="Picture 1" descr="dmLow1.png"/>
          <p:cNvPicPr>
            <a:picLocks noChangeAspect="1"/>
          </p:cNvPicPr>
          <p:nvPr/>
        </p:nvPicPr>
        <p:blipFill rotWithShape="1">
          <a:blip r:embed="rId4">
            <a:alphaModFix/>
            <a:extLst>
              <a:ext uri="{28A0092B-C50C-407E-A947-70E740481C1C}">
                <a14:useLocalDpi xmlns:a14="http://schemas.microsoft.com/office/drawing/2010/main" val="0"/>
              </a:ext>
            </a:extLst>
          </a:blip>
          <a:srcRect t="22311" r="12972"/>
          <a:stretch/>
        </p:blipFill>
        <p:spPr>
          <a:xfrm>
            <a:off x="3459772" y="3912824"/>
            <a:ext cx="2597759" cy="369467"/>
          </a:xfrm>
          <a:prstGeom prst="rect">
            <a:avLst/>
          </a:prstGeom>
        </p:spPr>
      </p:pic>
      <p:pic>
        <p:nvPicPr>
          <p:cNvPr id="5" name="Picture 4" descr="dmNorm1.png"/>
          <p:cNvPicPr>
            <a:picLocks noChangeAspect="1"/>
          </p:cNvPicPr>
          <p:nvPr/>
        </p:nvPicPr>
        <p:blipFill rotWithShape="1">
          <a:blip r:embed="rId5">
            <a:extLst>
              <a:ext uri="{28A0092B-C50C-407E-A947-70E740481C1C}">
                <a14:useLocalDpi xmlns:a14="http://schemas.microsoft.com/office/drawing/2010/main" val="0"/>
              </a:ext>
            </a:extLst>
          </a:blip>
          <a:srcRect r="7567"/>
          <a:stretch/>
        </p:blipFill>
        <p:spPr>
          <a:xfrm>
            <a:off x="3522341" y="2778694"/>
            <a:ext cx="3171184" cy="659770"/>
          </a:xfrm>
          <a:prstGeom prst="rect">
            <a:avLst/>
          </a:prstGeom>
        </p:spPr>
      </p:pic>
    </p:spTree>
    <p:extLst>
      <p:ext uri="{BB962C8B-B14F-4D97-AF65-F5344CB8AC3E}">
        <p14:creationId xmlns:p14="http://schemas.microsoft.com/office/powerpoint/2010/main" val="22933696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1902987" y="224117"/>
            <a:ext cx="5358192" cy="1055939"/>
          </a:xfrm>
        </p:spPr>
        <p:txBody>
          <a:bodyPr/>
          <a:lstStyle/>
          <a:p>
            <a:r>
              <a:rPr lang="en-US" dirty="0" smtClean="0"/>
              <a:t>Revolution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6" name="Picture 5" descr="leNet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397" y="1696637"/>
            <a:ext cx="4872181" cy="1542376"/>
          </a:xfrm>
          <a:prstGeom prst="rect">
            <a:avLst/>
          </a:prstGeom>
        </p:spPr>
      </p:pic>
      <p:sp>
        <p:nvSpPr>
          <p:cNvPr id="4" name="TextBox 3"/>
          <p:cNvSpPr txBox="1"/>
          <p:nvPr/>
        </p:nvSpPr>
        <p:spPr>
          <a:xfrm>
            <a:off x="294957" y="2078059"/>
            <a:ext cx="2614589" cy="369332"/>
          </a:xfrm>
          <a:prstGeom prst="rect">
            <a:avLst/>
          </a:prstGeom>
          <a:noFill/>
        </p:spPr>
        <p:txBody>
          <a:bodyPr wrap="square" rtlCol="0">
            <a:spAutoFit/>
          </a:bodyPr>
          <a:lstStyle/>
          <a:p>
            <a:r>
              <a:rPr lang="en-US" b="1" dirty="0" err="1" smtClean="0"/>
              <a:t>LeNet</a:t>
            </a:r>
            <a:r>
              <a:rPr lang="en-US" dirty="0" smtClean="0"/>
              <a:t> [</a:t>
            </a:r>
            <a:r>
              <a:rPr lang="en-US" dirty="0"/>
              <a:t>LeCunn1989]</a:t>
            </a:r>
            <a:r>
              <a:rPr lang="en-US" dirty="0" smtClean="0"/>
              <a:t>:</a:t>
            </a:r>
            <a:endParaRPr lang="en-US" dirty="0"/>
          </a:p>
        </p:txBody>
      </p:sp>
      <p:pic>
        <p:nvPicPr>
          <p:cNvPr id="7" name="Picture 6" descr="downlo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3249" y="3644190"/>
            <a:ext cx="1782662" cy="1342159"/>
          </a:xfrm>
          <a:prstGeom prst="rect">
            <a:avLst/>
          </a:prstGeom>
        </p:spPr>
      </p:pic>
      <p:sp>
        <p:nvSpPr>
          <p:cNvPr id="10" name="TextBox 9"/>
          <p:cNvSpPr txBox="1"/>
          <p:nvPr/>
        </p:nvSpPr>
        <p:spPr>
          <a:xfrm>
            <a:off x="294956" y="3968940"/>
            <a:ext cx="5691653" cy="369332"/>
          </a:xfrm>
          <a:prstGeom prst="rect">
            <a:avLst/>
          </a:prstGeom>
          <a:noFill/>
        </p:spPr>
        <p:txBody>
          <a:bodyPr wrap="square" rtlCol="0">
            <a:spAutoFit/>
          </a:bodyPr>
          <a:lstStyle/>
          <a:p>
            <a:r>
              <a:rPr lang="en-US" b="1" dirty="0" smtClean="0"/>
              <a:t>General Purpose GPU processing</a:t>
            </a:r>
            <a:r>
              <a:rPr lang="en-US" dirty="0" smtClean="0"/>
              <a:t>, </a:t>
            </a:r>
            <a:r>
              <a:rPr lang="en-US" dirty="0" err="1" smtClean="0"/>
              <a:t>eg</a:t>
            </a:r>
            <a:r>
              <a:rPr lang="en-US" dirty="0" smtClean="0"/>
              <a:t> CUDA 2007: </a:t>
            </a:r>
            <a:endParaRPr lang="en-US" dirty="0"/>
          </a:p>
        </p:txBody>
      </p:sp>
      <p:pic>
        <p:nvPicPr>
          <p:cNvPr id="12" name="Picture 11" descr="alexne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7645" y="5192889"/>
            <a:ext cx="4425934" cy="1403660"/>
          </a:xfrm>
          <a:prstGeom prst="rect">
            <a:avLst/>
          </a:prstGeom>
        </p:spPr>
      </p:pic>
      <p:sp>
        <p:nvSpPr>
          <p:cNvPr id="13" name="TextBox 12"/>
          <p:cNvSpPr txBox="1"/>
          <p:nvPr/>
        </p:nvSpPr>
        <p:spPr>
          <a:xfrm>
            <a:off x="433246" y="5334897"/>
            <a:ext cx="5553364" cy="369332"/>
          </a:xfrm>
          <a:prstGeom prst="rect">
            <a:avLst/>
          </a:prstGeom>
          <a:noFill/>
        </p:spPr>
        <p:txBody>
          <a:bodyPr wrap="square" rtlCol="0">
            <a:spAutoFit/>
          </a:bodyPr>
          <a:lstStyle/>
          <a:p>
            <a:r>
              <a:rPr lang="en-US" b="1" dirty="0" err="1" smtClean="0"/>
              <a:t>AlexNet</a:t>
            </a:r>
            <a:r>
              <a:rPr lang="en-US" dirty="0"/>
              <a:t> </a:t>
            </a:r>
            <a:r>
              <a:rPr lang="en-US" dirty="0" smtClean="0"/>
              <a:t>[</a:t>
            </a:r>
            <a:r>
              <a:rPr lang="en-US" dirty="0" err="1" smtClean="0"/>
              <a:t>Krizhevski</a:t>
            </a:r>
            <a:r>
              <a:rPr lang="en-US" dirty="0" smtClean="0"/>
              <a:t> 2012]:</a:t>
            </a:r>
            <a:endParaRPr lang="en-US" dirty="0"/>
          </a:p>
        </p:txBody>
      </p:sp>
    </p:spTree>
    <p:extLst>
      <p:ext uri="{BB962C8B-B14F-4D97-AF65-F5344CB8AC3E}">
        <p14:creationId xmlns:p14="http://schemas.microsoft.com/office/powerpoint/2010/main" val="95966581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Practical Issues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p:txBody>
          <a:bodyPr>
            <a:normAutofit/>
          </a:bodyPr>
          <a:lstStyle/>
          <a:p>
            <a:pPr marL="0" indent="0" algn="ctr">
              <a:buNone/>
            </a:pPr>
            <a:endParaRPr lang="en-US" sz="3200" dirty="0" smtClean="0"/>
          </a:p>
          <a:p>
            <a:pPr marL="0" indent="0" algn="ctr">
              <a:buNone/>
            </a:pPr>
            <a:endParaRPr lang="en-US" sz="3200" dirty="0"/>
          </a:p>
          <a:p>
            <a:pPr marL="0" indent="0" algn="ctr">
              <a:buNone/>
            </a:pPr>
            <a:endParaRPr lang="en-US" sz="3200" dirty="0" smtClean="0"/>
          </a:p>
          <a:p>
            <a:pPr marL="0" indent="0" algn="ctr">
              <a:buNone/>
            </a:pPr>
            <a:r>
              <a:rPr lang="en-US" sz="3200" dirty="0" smtClean="0"/>
              <a:t>Practical </a:t>
            </a:r>
            <a:r>
              <a:rPr lang="en-US" sz="3200" dirty="0"/>
              <a:t>Issues</a:t>
            </a:r>
          </a:p>
        </p:txBody>
      </p:sp>
    </p:spTree>
    <p:extLst>
      <p:ext uri="{BB962C8B-B14F-4D97-AF65-F5344CB8AC3E}">
        <p14:creationId xmlns:p14="http://schemas.microsoft.com/office/powerpoint/2010/main" val="366040036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Class imbalance</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5" name="Picture 4" descr="unifo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665" y="2356556"/>
            <a:ext cx="3456978" cy="4162778"/>
          </a:xfrm>
          <a:prstGeom prst="rect">
            <a:avLst/>
          </a:prstGeom>
        </p:spPr>
      </p:pic>
      <p:sp>
        <p:nvSpPr>
          <p:cNvPr id="6" name="TextBox 5"/>
          <p:cNvSpPr txBox="1"/>
          <p:nvPr/>
        </p:nvSpPr>
        <p:spPr>
          <a:xfrm>
            <a:off x="767665" y="1975553"/>
            <a:ext cx="3456978" cy="369332"/>
          </a:xfrm>
          <a:prstGeom prst="rect">
            <a:avLst/>
          </a:prstGeom>
          <a:noFill/>
        </p:spPr>
        <p:txBody>
          <a:bodyPr wrap="square" rtlCol="0">
            <a:spAutoFit/>
          </a:bodyPr>
          <a:lstStyle/>
          <a:p>
            <a:pPr algn="ctr"/>
            <a:r>
              <a:rPr lang="en-US" dirty="0" smtClean="0"/>
              <a:t>Uniform sampling</a:t>
            </a:r>
            <a:endParaRPr lang="en-US" dirty="0"/>
          </a:p>
        </p:txBody>
      </p:sp>
      <p:pic>
        <p:nvPicPr>
          <p:cNvPr id="7" name="Picture 6" descr="weigh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778" y="2356557"/>
            <a:ext cx="3454527" cy="4162778"/>
          </a:xfrm>
          <a:prstGeom prst="rect">
            <a:avLst/>
          </a:prstGeom>
        </p:spPr>
      </p:pic>
      <p:sp>
        <p:nvSpPr>
          <p:cNvPr id="9" name="TextBox 8"/>
          <p:cNvSpPr txBox="1"/>
          <p:nvPr/>
        </p:nvSpPr>
        <p:spPr>
          <a:xfrm>
            <a:off x="5051778" y="1987225"/>
            <a:ext cx="3456978" cy="369332"/>
          </a:xfrm>
          <a:prstGeom prst="rect">
            <a:avLst/>
          </a:prstGeom>
          <a:noFill/>
        </p:spPr>
        <p:txBody>
          <a:bodyPr wrap="square" rtlCol="0">
            <a:spAutoFit/>
          </a:bodyPr>
          <a:lstStyle/>
          <a:p>
            <a:pPr algn="ctr"/>
            <a:r>
              <a:rPr lang="en-US" dirty="0" smtClean="0"/>
              <a:t>Weighted sampling: 50/50</a:t>
            </a:r>
            <a:endParaRPr lang="en-US" dirty="0"/>
          </a:p>
        </p:txBody>
      </p:sp>
    </p:spTree>
    <p:extLst>
      <p:ext uri="{BB962C8B-B14F-4D97-AF65-F5344CB8AC3E}">
        <p14:creationId xmlns:p14="http://schemas.microsoft.com/office/powerpoint/2010/main" val="1417097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Class Imbalance in </a:t>
            </a:r>
            <a:br>
              <a:rPr lang="en-US" dirty="0" smtClean="0"/>
            </a:br>
            <a:r>
              <a:rPr lang="en-US" dirty="0" smtClean="0"/>
              <a:t>Fully Convolutional Nets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638" y="2562369"/>
            <a:ext cx="6966724" cy="3415061"/>
          </a:xfrm>
          <a:prstGeom prst="rect">
            <a:avLst/>
          </a:prstGeom>
        </p:spPr>
      </p:pic>
      <p:sp>
        <p:nvSpPr>
          <p:cNvPr id="2" name="TextBox 1"/>
          <p:cNvSpPr txBox="1"/>
          <p:nvPr/>
        </p:nvSpPr>
        <p:spPr>
          <a:xfrm>
            <a:off x="1241778" y="1566333"/>
            <a:ext cx="6813584" cy="369332"/>
          </a:xfrm>
          <a:prstGeom prst="rect">
            <a:avLst/>
          </a:prstGeom>
          <a:noFill/>
        </p:spPr>
        <p:txBody>
          <a:bodyPr wrap="square" rtlCol="0">
            <a:spAutoFit/>
          </a:bodyPr>
          <a:lstStyle/>
          <a:p>
            <a:pPr marL="285750" indent="-285750">
              <a:buFont typeface="Wingdings" charset="2"/>
              <a:buChar char="Ø"/>
            </a:pPr>
            <a:r>
              <a:rPr lang="en-US" dirty="0" smtClean="0"/>
              <a:t>Size of input implicitly regulates class imbalance.</a:t>
            </a:r>
            <a:endParaRPr lang="en-US" dirty="0"/>
          </a:p>
        </p:txBody>
      </p:sp>
      <p:sp>
        <p:nvSpPr>
          <p:cNvPr id="6" name="TextBox 5"/>
          <p:cNvSpPr txBox="1"/>
          <p:nvPr/>
        </p:nvSpPr>
        <p:spPr>
          <a:xfrm>
            <a:off x="120321" y="6192337"/>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Tree>
    <p:extLst>
      <p:ext uri="{BB962C8B-B14F-4D97-AF65-F5344CB8AC3E}">
        <p14:creationId xmlns:p14="http://schemas.microsoft.com/office/powerpoint/2010/main" val="181457199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TextBox 1"/>
          <p:cNvSpPr txBox="1"/>
          <p:nvPr/>
        </p:nvSpPr>
        <p:spPr>
          <a:xfrm>
            <a:off x="1241778" y="1707443"/>
            <a:ext cx="6813584" cy="923330"/>
          </a:xfrm>
          <a:prstGeom prst="rect">
            <a:avLst/>
          </a:prstGeom>
          <a:noFill/>
        </p:spPr>
        <p:txBody>
          <a:bodyPr wrap="square" rtlCol="0">
            <a:spAutoFit/>
          </a:bodyPr>
          <a:lstStyle/>
          <a:p>
            <a:pPr marL="285750" indent="-285750">
              <a:buFont typeface="Wingdings" charset="2"/>
              <a:buChar char="Ø"/>
            </a:pPr>
            <a:r>
              <a:rPr lang="en-US" dirty="0"/>
              <a:t>Size of </a:t>
            </a:r>
            <a:r>
              <a:rPr lang="en-US" dirty="0" smtClean="0"/>
              <a:t>input can be exploited to achieve effective balance.</a:t>
            </a:r>
          </a:p>
          <a:p>
            <a:pPr marL="285750" indent="-285750">
              <a:buFont typeface="Wingdings" charset="2"/>
              <a:buChar char="Ø"/>
            </a:pPr>
            <a:r>
              <a:rPr lang="en-US" dirty="0" smtClean="0"/>
              <a:t>Partially adapts achieved class distribution </a:t>
            </a:r>
            <a:r>
              <a:rPr lang="en-US" dirty="0" err="1" smtClean="0"/>
              <a:t>wrt</a:t>
            </a:r>
            <a:r>
              <a:rPr lang="en-US" dirty="0" smtClean="0"/>
              <a:t> the data.</a:t>
            </a:r>
          </a:p>
          <a:p>
            <a:pPr marL="285750" indent="-285750">
              <a:buFont typeface="Wingdings" charset="2"/>
              <a:buChar char="Ø"/>
            </a:pPr>
            <a:r>
              <a:rPr lang="en-US" dirty="0" smtClean="0"/>
              <a:t>Major effect on segmentation accuracy.</a:t>
            </a:r>
            <a:endParaRPr lang="en-US" dirty="0"/>
          </a:p>
        </p:txBody>
      </p:sp>
      <p:pic>
        <p:nvPicPr>
          <p:cNvPr id="6"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 y="2950603"/>
            <a:ext cx="8946444" cy="2475889"/>
          </a:xfrm>
          <a:prstGeom prst="rect">
            <a:avLst/>
          </a:prstGeom>
        </p:spPr>
      </p:pic>
      <p:sp>
        <p:nvSpPr>
          <p:cNvPr id="7" name="TextBox 6"/>
          <p:cNvSpPr txBox="1"/>
          <p:nvPr/>
        </p:nvSpPr>
        <p:spPr>
          <a:xfrm>
            <a:off x="120321" y="6192337"/>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
        <p:nvSpPr>
          <p:cNvPr id="9" name="Title 2"/>
          <p:cNvSpPr>
            <a:spLocks noGrp="1"/>
          </p:cNvSpPr>
          <p:nvPr>
            <p:ph type="title"/>
          </p:nvPr>
        </p:nvSpPr>
        <p:spPr>
          <a:xfrm>
            <a:off x="1790094" y="224117"/>
            <a:ext cx="5358192" cy="1055939"/>
          </a:xfrm>
        </p:spPr>
        <p:txBody>
          <a:bodyPr/>
          <a:lstStyle/>
          <a:p>
            <a:r>
              <a:rPr lang="en-US" dirty="0" smtClean="0"/>
              <a:t>Class Imbalance in </a:t>
            </a:r>
            <a:br>
              <a:rPr lang="en-US" dirty="0" smtClean="0"/>
            </a:br>
            <a:r>
              <a:rPr lang="en-US" dirty="0" smtClean="0"/>
              <a:t>Fully Convolutional Nets</a:t>
            </a:r>
            <a:endParaRPr lang="en-US" dirty="0"/>
          </a:p>
        </p:txBody>
      </p:sp>
    </p:spTree>
    <p:extLst>
      <p:ext uri="{BB962C8B-B14F-4D97-AF65-F5344CB8AC3E}">
        <p14:creationId xmlns:p14="http://schemas.microsoft.com/office/powerpoint/2010/main" val="179191490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90094" y="224117"/>
            <a:ext cx="6267350" cy="1055939"/>
          </a:xfrm>
        </p:spPr>
        <p:txBody>
          <a:bodyPr/>
          <a:lstStyle/>
          <a:p>
            <a:r>
              <a:rPr lang="en-US" dirty="0" smtClean="0"/>
              <a:t>Approaches for countering imbalance</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a:xfrm>
            <a:off x="752473" y="1600200"/>
            <a:ext cx="7612493" cy="4016022"/>
          </a:xfrm>
        </p:spPr>
        <p:txBody>
          <a:bodyPr>
            <a:normAutofit/>
          </a:bodyPr>
          <a:lstStyle/>
          <a:p>
            <a:pPr algn="ctr">
              <a:buFont typeface="Wingdings" charset="2"/>
              <a:buChar char="Ø"/>
            </a:pPr>
            <a:endParaRPr lang="en-US" sz="1800" dirty="0" smtClean="0"/>
          </a:p>
          <a:p>
            <a:pPr>
              <a:buFont typeface="Wingdings" charset="2"/>
              <a:buChar char="Ø"/>
            </a:pPr>
            <a:r>
              <a:rPr lang="en-US" sz="1800" dirty="0" smtClean="0"/>
              <a:t>Sample classes with different weights.</a:t>
            </a:r>
            <a:endParaRPr lang="en-US" sz="1800" dirty="0"/>
          </a:p>
          <a:p>
            <a:pPr>
              <a:buFont typeface="Wingdings" charset="2"/>
              <a:buChar char="Ø"/>
            </a:pPr>
            <a:endParaRPr lang="en-US" sz="1800" dirty="0" smtClean="0"/>
          </a:p>
          <a:p>
            <a:pPr>
              <a:buFont typeface="Wingdings" charset="2"/>
              <a:buChar char="Ø"/>
            </a:pPr>
            <a:r>
              <a:rPr lang="en-US" sz="1800" dirty="0" smtClean="0"/>
              <a:t>Weighted cross-entropy </a:t>
            </a:r>
            <a:endParaRPr lang="en-US" sz="1800" dirty="0"/>
          </a:p>
          <a:p>
            <a:pPr algn="ctr">
              <a:buFont typeface="Wingdings" charset="2"/>
              <a:buChar char="Ø"/>
            </a:pPr>
            <a:endParaRPr lang="en-US" sz="1800" dirty="0" smtClean="0"/>
          </a:p>
          <a:p>
            <a:pPr>
              <a:buFont typeface="Wingdings" charset="2"/>
              <a:buChar char="Ø"/>
            </a:pPr>
            <a:r>
              <a:rPr lang="en-US" sz="1800" dirty="0" err="1" smtClean="0"/>
              <a:t>Optimise</a:t>
            </a:r>
            <a:r>
              <a:rPr lang="en-US" sz="1800" dirty="0" smtClean="0"/>
              <a:t> </a:t>
            </a:r>
            <a:r>
              <a:rPr lang="en-US" sz="1800" dirty="0" err="1" smtClean="0"/>
              <a:t>IoU</a:t>
            </a:r>
            <a:r>
              <a:rPr lang="en-US" sz="1800" dirty="0"/>
              <a:t>,</a:t>
            </a:r>
            <a:r>
              <a:rPr lang="en-US" sz="1800" dirty="0" smtClean="0"/>
              <a:t> Dice, </a:t>
            </a:r>
            <a:r>
              <a:rPr lang="en-US" sz="1800" dirty="0" err="1" smtClean="0"/>
              <a:t>etc</a:t>
            </a:r>
            <a:r>
              <a:rPr lang="en-US" sz="1800" dirty="0" smtClean="0"/>
              <a:t> [</a:t>
            </a:r>
            <a:r>
              <a:rPr lang="en-US" sz="1800" dirty="0" err="1" smtClean="0"/>
              <a:t>Nowozin</a:t>
            </a:r>
            <a:r>
              <a:rPr lang="en-US" sz="1800" dirty="0" smtClean="0"/>
              <a:t> 2014]</a:t>
            </a:r>
          </a:p>
          <a:p>
            <a:pPr>
              <a:buFont typeface="Wingdings" charset="2"/>
              <a:buChar char="Ø"/>
            </a:pPr>
            <a:endParaRPr lang="en-US" sz="1800" dirty="0"/>
          </a:p>
          <a:p>
            <a:pPr>
              <a:buFont typeface="Wingdings" charset="2"/>
              <a:buChar char="Ø"/>
            </a:pPr>
            <a:r>
              <a:rPr lang="en-US" sz="1800" dirty="0" smtClean="0"/>
              <a:t>Cascaded models: </a:t>
            </a:r>
            <a:br>
              <a:rPr lang="en-US" sz="1800" dirty="0" smtClean="0"/>
            </a:br>
            <a:r>
              <a:rPr lang="en-US" sz="1800" dirty="0" smtClean="0"/>
              <a:t>First model predicts a constrained ROI for the second.</a:t>
            </a:r>
            <a:endParaRPr lang="en-US" sz="1800" dirty="0"/>
          </a:p>
        </p:txBody>
      </p:sp>
      <p:sp>
        <p:nvSpPr>
          <p:cNvPr id="2" name="TextBox 1"/>
          <p:cNvSpPr txBox="1"/>
          <p:nvPr/>
        </p:nvSpPr>
        <p:spPr>
          <a:xfrm>
            <a:off x="352778" y="6124222"/>
            <a:ext cx="8452555" cy="307777"/>
          </a:xfrm>
          <a:prstGeom prst="rect">
            <a:avLst/>
          </a:prstGeom>
          <a:noFill/>
        </p:spPr>
        <p:txBody>
          <a:bodyPr wrap="square" rtlCol="0">
            <a:spAutoFit/>
          </a:bodyPr>
          <a:lstStyle/>
          <a:p>
            <a:r>
              <a:rPr lang="en-US" sz="1400" dirty="0" err="1" smtClean="0"/>
              <a:t>Nowozin</a:t>
            </a:r>
            <a:r>
              <a:rPr lang="en-US" sz="1400" dirty="0" smtClean="0"/>
              <a:t>, “Optimal decision from probabilistic models: the intersection over union case.”, CVPR 2014.</a:t>
            </a:r>
            <a:endParaRPr lang="en-US" sz="1400" dirty="0"/>
          </a:p>
        </p:txBody>
      </p:sp>
    </p:spTree>
    <p:extLst>
      <p:ext uri="{BB962C8B-B14F-4D97-AF65-F5344CB8AC3E}">
        <p14:creationId xmlns:p14="http://schemas.microsoft.com/office/powerpoint/2010/main" val="403198485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Libraries</a:t>
            </a:r>
            <a:endParaRPr lang="en-US" dirty="0"/>
          </a:p>
        </p:txBody>
      </p:sp>
      <p:pic>
        <p:nvPicPr>
          <p:cNvPr id="5" name="Picture 4" descr="francoisCholletTwit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69" y="1359526"/>
            <a:ext cx="8249303" cy="4575785"/>
          </a:xfrm>
          <a:prstGeom prst="rect">
            <a:avLst/>
          </a:prstGeom>
        </p:spPr>
      </p:pic>
      <p:sp>
        <p:nvSpPr>
          <p:cNvPr id="4" name="Rectangle 3"/>
          <p:cNvSpPr/>
          <p:nvPr/>
        </p:nvSpPr>
        <p:spPr>
          <a:xfrm>
            <a:off x="452269" y="5936112"/>
            <a:ext cx="5056041" cy="369332"/>
          </a:xfrm>
          <a:prstGeom prst="rect">
            <a:avLst/>
          </a:prstGeom>
        </p:spPr>
        <p:txBody>
          <a:bodyPr wrap="none">
            <a:spAutoFit/>
          </a:bodyPr>
          <a:lstStyle/>
          <a:p>
            <a:r>
              <a:rPr lang="en-US" dirty="0"/>
              <a:t>(Source: </a:t>
            </a:r>
            <a:r>
              <a:rPr lang="en-US" dirty="0" smtClean="0"/>
              <a:t>Francois </a:t>
            </a:r>
            <a:r>
              <a:rPr lang="en-US" dirty="0" err="1" smtClean="0"/>
              <a:t>Chollet’s</a:t>
            </a:r>
            <a:r>
              <a:rPr lang="en-US" dirty="0" smtClean="0"/>
              <a:t> </a:t>
            </a:r>
            <a:r>
              <a:rPr lang="en-US" dirty="0" smtClean="0">
                <a:hlinkClick r:id="rId3"/>
              </a:rPr>
              <a:t>tweet</a:t>
            </a:r>
            <a:r>
              <a:rPr lang="en-US" dirty="0" smtClean="0"/>
              <a:t>, August 2016)</a:t>
            </a:r>
            <a:endParaRPr lang="en-US" dirty="0"/>
          </a:p>
        </p:txBody>
      </p:sp>
    </p:spTree>
    <p:extLst>
      <p:ext uri="{BB962C8B-B14F-4D97-AF65-F5344CB8AC3E}">
        <p14:creationId xmlns:p14="http://schemas.microsoft.com/office/powerpoint/2010/main" val="231962302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 did not discuss</a:t>
            </a:r>
            <a:endParaRPr lang="en-US" dirty="0"/>
          </a:p>
        </p:txBody>
      </p:sp>
      <p:sp>
        <p:nvSpPr>
          <p:cNvPr id="4" name="Content Placeholder 1"/>
          <p:cNvSpPr>
            <a:spLocks noGrp="1"/>
          </p:cNvSpPr>
          <p:nvPr>
            <p:ph sz="half" idx="1"/>
          </p:nvPr>
        </p:nvSpPr>
        <p:spPr>
          <a:xfrm>
            <a:off x="578557" y="1600200"/>
            <a:ext cx="8085666" cy="4953765"/>
          </a:xfrm>
        </p:spPr>
        <p:txBody>
          <a:bodyPr>
            <a:normAutofit/>
          </a:bodyPr>
          <a:lstStyle/>
          <a:p>
            <a:endParaRPr lang="en-US" sz="1800" dirty="0" smtClean="0"/>
          </a:p>
          <a:p>
            <a:r>
              <a:rPr lang="en-US" sz="1800" dirty="0" smtClean="0"/>
              <a:t>How to configure a network?</a:t>
            </a:r>
          </a:p>
          <a:p>
            <a:r>
              <a:rPr lang="en-US" sz="1800" dirty="0" smtClean="0"/>
              <a:t>Layer normalizations (</a:t>
            </a:r>
            <a:r>
              <a:rPr lang="en-US" sz="1800" dirty="0" err="1" smtClean="0"/>
              <a:t>eg</a:t>
            </a:r>
            <a:r>
              <a:rPr lang="en-US" sz="1800" dirty="0" smtClean="0"/>
              <a:t> </a:t>
            </a:r>
            <a:r>
              <a:rPr lang="en-US" sz="1800" dirty="0" err="1" smtClean="0"/>
              <a:t>batchNorm</a:t>
            </a:r>
            <a:r>
              <a:rPr lang="en-US" sz="1800" dirty="0" smtClean="0"/>
              <a:t>,…)</a:t>
            </a:r>
          </a:p>
          <a:p>
            <a:r>
              <a:rPr lang="en-US" sz="1800" dirty="0" err="1" smtClean="0"/>
              <a:t>SotA</a:t>
            </a:r>
            <a:r>
              <a:rPr lang="en-US" sz="1800" dirty="0" smtClean="0"/>
              <a:t> modules: Residuals, deep supervision, dilated </a:t>
            </a:r>
            <a:r>
              <a:rPr lang="en-US" sz="1800" dirty="0" err="1" smtClean="0"/>
              <a:t>conv</a:t>
            </a:r>
            <a:r>
              <a:rPr lang="en-US" sz="1800" dirty="0" smtClean="0"/>
              <a:t>…</a:t>
            </a:r>
          </a:p>
          <a:p>
            <a:r>
              <a:rPr lang="en-US" sz="1800" dirty="0" smtClean="0"/>
              <a:t>Need for data &amp; augmentation</a:t>
            </a:r>
          </a:p>
          <a:p>
            <a:r>
              <a:rPr lang="en-US" sz="1800" dirty="0" smtClean="0"/>
              <a:t>Need for hardware</a:t>
            </a:r>
          </a:p>
          <a:p>
            <a:r>
              <a:rPr lang="en-US" sz="1800" dirty="0" smtClean="0"/>
              <a:t>Other problems / tasks (unsupervised, </a:t>
            </a:r>
            <a:r>
              <a:rPr lang="en-US" sz="1800" dirty="0" err="1" smtClean="0"/>
              <a:t>generatives</a:t>
            </a:r>
            <a:r>
              <a:rPr lang="en-US" sz="1800" dirty="0" smtClean="0"/>
              <a:t>, transfer learning </a:t>
            </a:r>
            <a:r>
              <a:rPr lang="en-US" sz="1800" dirty="0" err="1" smtClean="0"/>
              <a:t>etc</a:t>
            </a:r>
            <a:r>
              <a:rPr lang="en-US" sz="1800" dirty="0" smtClean="0"/>
              <a:t>)</a:t>
            </a:r>
          </a:p>
          <a:p>
            <a:r>
              <a:rPr lang="en-US" sz="1800" dirty="0" smtClean="0"/>
              <a:t>GANs, </a:t>
            </a:r>
            <a:r>
              <a:rPr lang="en-US" sz="1800" dirty="0"/>
              <a:t>RNNs, VAEs, RL</a:t>
            </a:r>
            <a:r>
              <a:rPr lang="en-US" sz="1800" dirty="0" smtClean="0"/>
              <a:t>, etc…</a:t>
            </a:r>
          </a:p>
          <a:p>
            <a:endParaRPr lang="en-US" sz="1800" dirty="0"/>
          </a:p>
          <a:p>
            <a:pPr marL="0" indent="0">
              <a:buNone/>
            </a:pPr>
            <a:r>
              <a:rPr lang="en-US" sz="1800" dirty="0" smtClean="0"/>
              <a:t>Feel free to ask anything!</a:t>
            </a:r>
          </a:p>
        </p:txBody>
      </p:sp>
    </p:spTree>
    <p:extLst>
      <p:ext uri="{BB962C8B-B14F-4D97-AF65-F5344CB8AC3E}">
        <p14:creationId xmlns:p14="http://schemas.microsoft.com/office/powerpoint/2010/main" val="509566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 calcmode="lin" valueType="num">
                                      <p:cBhvr additive="base">
                                        <p:cTn id="4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3071" y="2484609"/>
            <a:ext cx="8545286" cy="732719"/>
          </a:xfrm>
          <a:prstGeom prst="rect">
            <a:avLst/>
          </a:prstGeom>
        </p:spPr>
        <p:txBody>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gn="ctr"/>
            <a:r>
              <a:rPr lang="en-US" dirty="0" smtClean="0">
                <a:solidFill>
                  <a:schemeClr val="accent4">
                    <a:lumMod val="75000"/>
                  </a:schemeClr>
                </a:solidFill>
              </a:rPr>
              <a:t>Thank you for your attention!</a:t>
            </a:r>
          </a:p>
          <a:p>
            <a:pPr algn="ctr"/>
            <a:endParaRPr lang="en-US" dirty="0">
              <a:solidFill>
                <a:schemeClr val="accent4">
                  <a:lumMod val="75000"/>
                </a:schemeClr>
              </a:solidFill>
            </a:endParaRPr>
          </a:p>
        </p:txBody>
      </p:sp>
      <p:pic>
        <p:nvPicPr>
          <p:cNvPr id="11" name="Picture 10" descr="Biomedia_green_M_IC.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34" y="4666247"/>
            <a:ext cx="3703441" cy="2182385"/>
          </a:xfrm>
          <a:prstGeom prst="rect">
            <a:avLst/>
          </a:prstGeom>
        </p:spPr>
      </p:pic>
      <p:pic>
        <p:nvPicPr>
          <p:cNvPr id="19" name="Picture 20" descr="Front_Top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2149319" y="3484596"/>
            <a:ext cx="4614333" cy="646331"/>
          </a:xfrm>
          <a:prstGeom prst="rect">
            <a:avLst/>
          </a:prstGeom>
          <a:noFill/>
        </p:spPr>
        <p:txBody>
          <a:bodyPr wrap="square" rtlCol="0">
            <a:spAutoFit/>
          </a:bodyPr>
          <a:lstStyle/>
          <a:p>
            <a:pPr algn="ctr"/>
            <a:r>
              <a:rPr lang="en-US" dirty="0"/>
              <a:t>k</a:t>
            </a:r>
            <a:r>
              <a:rPr lang="en-US" dirty="0" smtClean="0"/>
              <a:t>onstantinos.kamnitsas12@imperial.ac.uk</a:t>
            </a:r>
          </a:p>
          <a:p>
            <a:pPr algn="ctr"/>
            <a:r>
              <a:rPr lang="en-US" dirty="0"/>
              <a:t>https://</a:t>
            </a:r>
            <a:r>
              <a:rPr lang="en-US" dirty="0" err="1"/>
              <a:t>github.com</a:t>
            </a:r>
            <a:r>
              <a:rPr lang="en-US" dirty="0"/>
              <a:t>/</a:t>
            </a:r>
            <a:r>
              <a:rPr lang="en-US" dirty="0" err="1"/>
              <a:t>Kamnitsask</a:t>
            </a:r>
            <a:endParaRPr lang="en-US" dirty="0"/>
          </a:p>
        </p:txBody>
      </p:sp>
      <p:grpSp>
        <p:nvGrpSpPr>
          <p:cNvPr id="6" name="Group 5"/>
          <p:cNvGrpSpPr/>
          <p:nvPr/>
        </p:nvGrpSpPr>
        <p:grpSpPr>
          <a:xfrm>
            <a:off x="4049888" y="4587645"/>
            <a:ext cx="806400" cy="1121120"/>
            <a:chOff x="3179533" y="694770"/>
            <a:chExt cx="831940" cy="1051480"/>
          </a:xfrm>
        </p:grpSpPr>
        <p:pic>
          <p:nvPicPr>
            <p:cNvPr id="7" name="Picture 6" descr="PNGPIX-COM-Microsoft-Logo-PNG-Transparent-1.png"/>
            <p:cNvPicPr>
              <a:picLocks noChangeAspect="1"/>
            </p:cNvPicPr>
            <p:nvPr userDrawn="1"/>
          </p:nvPicPr>
          <p:blipFill rotWithShape="1">
            <a:blip r:embed="rId4">
              <a:extLst>
                <a:ext uri="{28A0092B-C50C-407E-A947-70E740481C1C}">
                  <a14:useLocalDpi xmlns:a14="http://schemas.microsoft.com/office/drawing/2010/main" val="0"/>
                </a:ext>
              </a:extLst>
            </a:blip>
            <a:srcRect t="66811"/>
            <a:stretch/>
          </p:blipFill>
          <p:spPr>
            <a:xfrm>
              <a:off x="3179534" y="1535625"/>
              <a:ext cx="831939" cy="210625"/>
            </a:xfrm>
            <a:prstGeom prst="rect">
              <a:avLst/>
            </a:prstGeom>
          </p:spPr>
        </p:pic>
        <p:pic>
          <p:nvPicPr>
            <p:cNvPr id="8" name="Picture 7" descr="PNGPIX-COM-Microsoft-Logo-PNG-Transparent-1.png"/>
            <p:cNvPicPr>
              <a:picLocks noChangeAspect="1"/>
            </p:cNvPicPr>
            <p:nvPr userDrawn="1"/>
          </p:nvPicPr>
          <p:blipFill rotWithShape="1">
            <a:blip r:embed="rId4">
              <a:extLst>
                <a:ext uri="{28A0092B-C50C-407E-A947-70E740481C1C}">
                  <a14:useLocalDpi xmlns:a14="http://schemas.microsoft.com/office/drawing/2010/main" val="0"/>
                </a:ext>
              </a:extLst>
            </a:blip>
            <a:srcRect l="25820" r="25389" b="31286"/>
            <a:stretch/>
          </p:blipFill>
          <p:spPr>
            <a:xfrm>
              <a:off x="3179533" y="694770"/>
              <a:ext cx="831940" cy="893770"/>
            </a:xfrm>
            <a:prstGeom prst="rect">
              <a:avLst/>
            </a:prstGeom>
          </p:spPr>
        </p:pic>
      </p:grpSp>
      <p:pic>
        <p:nvPicPr>
          <p:cNvPr id="9" name="Picture 8" descr="cambridge-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5219" y="5708765"/>
            <a:ext cx="1091309" cy="1091309"/>
          </a:xfrm>
          <a:prstGeom prst="rect">
            <a:avLst/>
          </a:prstGeom>
        </p:spPr>
      </p:pic>
      <p:sp>
        <p:nvSpPr>
          <p:cNvPr id="10" name="Title 1"/>
          <p:cNvSpPr txBox="1">
            <a:spLocks/>
          </p:cNvSpPr>
          <p:nvPr/>
        </p:nvSpPr>
        <p:spPr>
          <a:xfrm>
            <a:off x="121834" y="4410806"/>
            <a:ext cx="2004786" cy="299973"/>
          </a:xfrm>
          <a:prstGeom prst="rect">
            <a:avLst/>
          </a:prstGeom>
        </p:spPr>
        <p:txBody>
          <a:bodyPr vert="horz" lIns="91440" tIns="0" rIns="91440" bIns="0" rtlCol="0" anchor="ctr" anchorCtr="0">
            <a:noAutofit/>
          </a:bodyPr>
          <a:lstStyle>
            <a:lvl1pPr algn="ctr" defTabSz="914400" rtl="0" eaLnBrk="1" latinLnBrk="0" hangingPunct="1">
              <a:lnSpc>
                <a:spcPts val="4000"/>
              </a:lnSpc>
              <a:spcBef>
                <a:spcPct val="0"/>
              </a:spcBef>
              <a:buNone/>
              <a:defRPr sz="3600" kern="1200">
                <a:solidFill>
                  <a:srgbClr val="000000"/>
                </a:solidFill>
                <a:latin typeface="+mj-lt"/>
                <a:ea typeface="+mj-ea"/>
                <a:cs typeface="+mj-cs"/>
              </a:defRPr>
            </a:lvl1pPr>
          </a:lstStyle>
          <a:p>
            <a:pPr algn="l">
              <a:lnSpc>
                <a:spcPct val="50000"/>
              </a:lnSpc>
            </a:pPr>
            <a:r>
              <a:rPr lang="en-US" sz="1600" i="1" dirty="0" smtClean="0"/>
              <a:t>Acknowledgements:</a:t>
            </a:r>
            <a:endParaRPr lang="en-US" sz="1600" i="1" dirty="0"/>
          </a:p>
        </p:txBody>
      </p:sp>
    </p:spTree>
    <p:extLst>
      <p:ext uri="{BB962C8B-B14F-4D97-AF65-F5344CB8AC3E}">
        <p14:creationId xmlns:p14="http://schemas.microsoft.com/office/powerpoint/2010/main" val="27229645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Evolution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6" name="Picture 5" descr="resnet.png"/>
          <p:cNvPicPr>
            <a:picLocks noChangeAspect="1"/>
          </p:cNvPicPr>
          <p:nvPr/>
        </p:nvPicPr>
        <p:blipFill rotWithShape="1">
          <a:blip r:embed="rId3" cstate="print">
            <a:extLst>
              <a:ext uri="{28A0092B-C50C-407E-A947-70E740481C1C}">
                <a14:useLocalDpi xmlns:a14="http://schemas.microsoft.com/office/drawing/2010/main" val="0"/>
              </a:ext>
            </a:extLst>
          </a:blip>
          <a:srcRect l="65924" r="3642" b="2652"/>
          <a:stretch/>
        </p:blipFill>
        <p:spPr>
          <a:xfrm rot="16200000">
            <a:off x="4187859" y="1826076"/>
            <a:ext cx="1232189" cy="8284980"/>
          </a:xfrm>
          <a:prstGeom prst="rect">
            <a:avLst/>
          </a:prstGeom>
        </p:spPr>
      </p:pic>
      <p:pic>
        <p:nvPicPr>
          <p:cNvPr id="8" name="Picture 7" descr="googlenet_diagram.png"/>
          <p:cNvPicPr>
            <a:picLocks noChangeAspect="1"/>
          </p:cNvPicPr>
          <p:nvPr/>
        </p:nvPicPr>
        <p:blipFill rotWithShape="1">
          <a:blip r:embed="rId4">
            <a:extLst>
              <a:ext uri="{28A0092B-C50C-407E-A947-70E740481C1C}">
                <a14:useLocalDpi xmlns:a14="http://schemas.microsoft.com/office/drawing/2010/main" val="0"/>
              </a:ext>
            </a:extLst>
          </a:blip>
          <a:srcRect t="9753" r="2652" b="13466"/>
          <a:stretch/>
        </p:blipFill>
        <p:spPr>
          <a:xfrm>
            <a:off x="661464" y="3325094"/>
            <a:ext cx="8284978" cy="1923471"/>
          </a:xfrm>
          <a:prstGeom prst="rect">
            <a:avLst/>
          </a:prstGeom>
        </p:spPr>
      </p:pic>
      <p:sp>
        <p:nvSpPr>
          <p:cNvPr id="15" name="TextBox 14"/>
          <p:cNvSpPr txBox="1"/>
          <p:nvPr/>
        </p:nvSpPr>
        <p:spPr>
          <a:xfrm rot="16200000">
            <a:off x="-312756" y="4119848"/>
            <a:ext cx="1606575" cy="369332"/>
          </a:xfrm>
          <a:prstGeom prst="rect">
            <a:avLst/>
          </a:prstGeom>
          <a:noFill/>
        </p:spPr>
        <p:txBody>
          <a:bodyPr wrap="square" rtlCol="0">
            <a:spAutoFit/>
          </a:bodyPr>
          <a:lstStyle/>
          <a:p>
            <a:pPr algn="ctr"/>
            <a:r>
              <a:rPr lang="en-US" dirty="0" err="1" smtClean="0"/>
              <a:t>GoogLeNet</a:t>
            </a:r>
            <a:endParaRPr lang="en-US" dirty="0"/>
          </a:p>
        </p:txBody>
      </p:sp>
      <p:sp>
        <p:nvSpPr>
          <p:cNvPr id="16" name="TextBox 15"/>
          <p:cNvSpPr txBox="1"/>
          <p:nvPr/>
        </p:nvSpPr>
        <p:spPr>
          <a:xfrm rot="16200000">
            <a:off x="-157831" y="5783900"/>
            <a:ext cx="1232191" cy="369332"/>
          </a:xfrm>
          <a:prstGeom prst="rect">
            <a:avLst/>
          </a:prstGeom>
          <a:noFill/>
        </p:spPr>
        <p:txBody>
          <a:bodyPr wrap="square" rtlCol="0">
            <a:spAutoFit/>
          </a:bodyPr>
          <a:lstStyle/>
          <a:p>
            <a:pPr algn="ctr"/>
            <a:r>
              <a:rPr lang="en-US" dirty="0" err="1" smtClean="0"/>
              <a:t>ResNet</a:t>
            </a:r>
            <a:endParaRPr lang="en-US" dirty="0"/>
          </a:p>
        </p:txBody>
      </p:sp>
      <p:pic>
        <p:nvPicPr>
          <p:cNvPr id="12" name="Picture 11" descr="alexne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198" y="1421166"/>
            <a:ext cx="5729055" cy="1816938"/>
          </a:xfrm>
          <a:prstGeom prst="rect">
            <a:avLst/>
          </a:prstGeom>
        </p:spPr>
      </p:pic>
      <p:sp>
        <p:nvSpPr>
          <p:cNvPr id="17" name="TextBox 16"/>
          <p:cNvSpPr txBox="1"/>
          <p:nvPr/>
        </p:nvSpPr>
        <p:spPr>
          <a:xfrm rot="16200000">
            <a:off x="-331445" y="2165484"/>
            <a:ext cx="1606575" cy="369332"/>
          </a:xfrm>
          <a:prstGeom prst="rect">
            <a:avLst/>
          </a:prstGeom>
          <a:noFill/>
        </p:spPr>
        <p:txBody>
          <a:bodyPr wrap="square" rtlCol="0">
            <a:spAutoFit/>
          </a:bodyPr>
          <a:lstStyle/>
          <a:p>
            <a:pPr algn="ctr"/>
            <a:r>
              <a:rPr lang="en-US" dirty="0" err="1" smtClean="0"/>
              <a:t>AlexNet</a:t>
            </a:r>
            <a:endParaRPr lang="en-US" dirty="0"/>
          </a:p>
        </p:txBody>
      </p:sp>
    </p:spTree>
    <p:extLst>
      <p:ext uri="{BB962C8B-B14F-4D97-AF65-F5344CB8AC3E}">
        <p14:creationId xmlns:p14="http://schemas.microsoft.com/office/powerpoint/2010/main" val="31740390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90094" y="224117"/>
            <a:ext cx="7118134" cy="1055939"/>
          </a:xfrm>
        </p:spPr>
        <p:txBody>
          <a:bodyPr/>
          <a:lstStyle/>
          <a:p>
            <a:r>
              <a:rPr lang="en-US" dirty="0" smtClean="0"/>
              <a:t>Medical </a:t>
            </a:r>
            <a:r>
              <a:rPr lang="en-US" dirty="0"/>
              <a:t>i</a:t>
            </a:r>
            <a:r>
              <a:rPr lang="en-US" dirty="0" smtClean="0"/>
              <a:t>maging </a:t>
            </a:r>
            <a:br>
              <a:rPr lang="en-US" dirty="0" smtClean="0"/>
            </a:br>
            <a:r>
              <a:rPr lang="en-US" dirty="0" smtClean="0"/>
              <a:t>at the forefront of DL advances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pSp>
        <p:nvGrpSpPr>
          <p:cNvPr id="11" name="Group 10"/>
          <p:cNvGrpSpPr/>
          <p:nvPr/>
        </p:nvGrpSpPr>
        <p:grpSpPr>
          <a:xfrm>
            <a:off x="198626" y="3834191"/>
            <a:ext cx="4531518" cy="2275919"/>
            <a:chOff x="1327137" y="1712437"/>
            <a:chExt cx="5315082" cy="2669458"/>
          </a:xfrm>
        </p:grpSpPr>
        <p:pic>
          <p:nvPicPr>
            <p:cNvPr id="6" name="Picture 5" descr="ciresan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137" y="1712437"/>
              <a:ext cx="2661099" cy="2668857"/>
            </a:xfrm>
            <a:prstGeom prst="rect">
              <a:avLst/>
            </a:prstGeom>
          </p:spPr>
        </p:pic>
        <p:pic>
          <p:nvPicPr>
            <p:cNvPr id="8" name="Picture 7" descr="ciresan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8236" y="1712437"/>
              <a:ext cx="2653983" cy="2669458"/>
            </a:xfrm>
            <a:prstGeom prst="rect">
              <a:avLst/>
            </a:prstGeom>
          </p:spPr>
        </p:pic>
      </p:grpSp>
      <p:sp>
        <p:nvSpPr>
          <p:cNvPr id="12" name="TextBox 11"/>
          <p:cNvSpPr txBox="1"/>
          <p:nvPr/>
        </p:nvSpPr>
        <p:spPr>
          <a:xfrm>
            <a:off x="299846" y="1564862"/>
            <a:ext cx="8608382" cy="1200329"/>
          </a:xfrm>
          <a:prstGeom prst="rect">
            <a:avLst/>
          </a:prstGeom>
          <a:noFill/>
        </p:spPr>
        <p:txBody>
          <a:bodyPr wrap="square" rtlCol="0">
            <a:spAutoFit/>
          </a:bodyPr>
          <a:lstStyle/>
          <a:p>
            <a:r>
              <a:rPr lang="en-US" dirty="0"/>
              <a:t>ISBI’12 Challenge on Segmenting neuronal membranes [</a:t>
            </a:r>
            <a:r>
              <a:rPr lang="en-US" dirty="0">
                <a:hlinkClick r:id="rId5"/>
              </a:rPr>
              <a:t>link</a:t>
            </a:r>
            <a:r>
              <a:rPr lang="en-US" dirty="0"/>
              <a:t>]</a:t>
            </a:r>
          </a:p>
          <a:p>
            <a:r>
              <a:rPr lang="en-US" dirty="0" smtClean="0"/>
              <a:t>Winner: </a:t>
            </a:r>
            <a:r>
              <a:rPr lang="en-US" dirty="0" err="1" smtClean="0"/>
              <a:t>Ciresan</a:t>
            </a:r>
            <a:r>
              <a:rPr lang="en-US" dirty="0" smtClean="0"/>
              <a:t> et al, Deep </a:t>
            </a:r>
            <a:r>
              <a:rPr lang="en-US" dirty="0"/>
              <a:t>neural networks segment neuronal membranes in electron microscopy </a:t>
            </a:r>
            <a:r>
              <a:rPr lang="en-US" dirty="0" smtClean="0"/>
              <a:t>images, </a:t>
            </a:r>
            <a:r>
              <a:rPr lang="en-US" b="1" dirty="0" smtClean="0"/>
              <a:t>NIPS 2012</a:t>
            </a:r>
            <a:r>
              <a:rPr lang="en-US" dirty="0" smtClean="0"/>
              <a:t>.</a:t>
            </a:r>
            <a:endParaRPr lang="en-US" dirty="0"/>
          </a:p>
          <a:p>
            <a:endParaRPr lang="en-US" dirty="0"/>
          </a:p>
        </p:txBody>
      </p:sp>
      <p:pic>
        <p:nvPicPr>
          <p:cNvPr id="13" name="Picture 12" descr="ciresanMitosis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3667" y="3805970"/>
            <a:ext cx="4124561" cy="2403236"/>
          </a:xfrm>
          <a:prstGeom prst="rect">
            <a:avLst/>
          </a:prstGeom>
        </p:spPr>
      </p:pic>
      <p:sp>
        <p:nvSpPr>
          <p:cNvPr id="15" name="TextBox 14"/>
          <p:cNvSpPr txBox="1"/>
          <p:nvPr/>
        </p:nvSpPr>
        <p:spPr>
          <a:xfrm>
            <a:off x="299846" y="2680525"/>
            <a:ext cx="8608382" cy="1200329"/>
          </a:xfrm>
          <a:prstGeom prst="rect">
            <a:avLst/>
          </a:prstGeom>
          <a:noFill/>
        </p:spPr>
        <p:txBody>
          <a:bodyPr wrap="square" rtlCol="0">
            <a:spAutoFit/>
          </a:bodyPr>
          <a:lstStyle/>
          <a:p>
            <a:r>
              <a:rPr lang="en-US" dirty="0"/>
              <a:t>ICPR’12 Contest on Mitosis Detection in Breast Histological Images [</a:t>
            </a:r>
            <a:r>
              <a:rPr lang="en-US" dirty="0">
                <a:hlinkClick r:id="rId7"/>
              </a:rPr>
              <a:t>link</a:t>
            </a:r>
            <a:r>
              <a:rPr lang="en-US" dirty="0" smtClean="0"/>
              <a:t>]</a:t>
            </a:r>
          </a:p>
          <a:p>
            <a:r>
              <a:rPr lang="en-US" dirty="0" smtClean="0"/>
              <a:t>Winner: </a:t>
            </a:r>
            <a:r>
              <a:rPr lang="en-US" dirty="0" err="1" smtClean="0"/>
              <a:t>Ciresan</a:t>
            </a:r>
            <a:r>
              <a:rPr lang="en-US" dirty="0" smtClean="0"/>
              <a:t> et al, </a:t>
            </a:r>
            <a:r>
              <a:rPr lang="en-US" dirty="0"/>
              <a:t>Mitosis </a:t>
            </a:r>
            <a:r>
              <a:rPr lang="en-US" dirty="0" smtClean="0"/>
              <a:t>detection </a:t>
            </a:r>
            <a:r>
              <a:rPr lang="en-US" dirty="0"/>
              <a:t>in </a:t>
            </a:r>
            <a:r>
              <a:rPr lang="en-US" dirty="0" smtClean="0"/>
              <a:t>breast cancer histology images </a:t>
            </a:r>
            <a:r>
              <a:rPr lang="en-US" dirty="0"/>
              <a:t>with </a:t>
            </a:r>
            <a:r>
              <a:rPr lang="en-US" dirty="0" smtClean="0"/>
              <a:t>deep </a:t>
            </a:r>
            <a:r>
              <a:rPr lang="en-US" dirty="0"/>
              <a:t>n</a:t>
            </a:r>
            <a:r>
              <a:rPr lang="en-US" dirty="0" smtClean="0"/>
              <a:t>eural </a:t>
            </a:r>
            <a:r>
              <a:rPr lang="en-US" dirty="0"/>
              <a:t>n</a:t>
            </a:r>
            <a:r>
              <a:rPr lang="en-US" dirty="0" smtClean="0"/>
              <a:t>etworks</a:t>
            </a:r>
            <a:r>
              <a:rPr lang="en-US" dirty="0"/>
              <a:t>, </a:t>
            </a:r>
            <a:r>
              <a:rPr lang="en-US" dirty="0" smtClean="0"/>
              <a:t>MICCAI 2013.</a:t>
            </a:r>
            <a:endParaRPr lang="en-US" dirty="0"/>
          </a:p>
          <a:p>
            <a:endParaRPr lang="en-US" dirty="0"/>
          </a:p>
        </p:txBody>
      </p:sp>
    </p:spTree>
    <p:extLst>
      <p:ext uri="{BB962C8B-B14F-4D97-AF65-F5344CB8AC3E}">
        <p14:creationId xmlns:p14="http://schemas.microsoft.com/office/powerpoint/2010/main" val="23019109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ioMedIA">
  <a:themeElements>
    <a:clrScheme name="Inspiration">
      <a:dk1>
        <a:sysClr val="windowText" lastClr="000000"/>
      </a:dk1>
      <a:lt1>
        <a:sysClr val="window" lastClr="FFFFFF"/>
      </a:lt1>
      <a:dk2>
        <a:srgbClr val="2F2F26"/>
      </a:dk2>
      <a:lt2>
        <a:srgbClr val="9FA795"/>
      </a:lt2>
      <a:accent1>
        <a:srgbClr val="749805"/>
      </a:accent1>
      <a:accent2>
        <a:srgbClr val="BACC82"/>
      </a:accent2>
      <a:accent3>
        <a:srgbClr val="6E9EC2"/>
      </a:accent3>
      <a:accent4>
        <a:srgbClr val="2046A5"/>
      </a:accent4>
      <a:accent5>
        <a:srgbClr val="5039C6"/>
      </a:accent5>
      <a:accent6>
        <a:srgbClr val="7411D0"/>
      </a:accent6>
      <a:hlink>
        <a:srgbClr val="FFC000"/>
      </a:hlink>
      <a:folHlink>
        <a:srgbClr val="C0C00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spiration">
      <a:fillStyleLst>
        <a:solidFill>
          <a:schemeClr val="phClr"/>
        </a:solidFill>
        <a:gradFill rotWithShape="1">
          <a:gsLst>
            <a:gs pos="25000">
              <a:schemeClr val="phClr">
                <a:tint val="90000"/>
                <a:shade val="100000"/>
                <a:alpha val="90000"/>
                <a:satMod val="150000"/>
              </a:schemeClr>
            </a:gs>
            <a:gs pos="100000">
              <a:schemeClr val="phClr">
                <a:tint val="100000"/>
                <a:shade val="60000"/>
                <a:satMod val="135000"/>
              </a:schemeClr>
            </a:gs>
          </a:gsLst>
          <a:path path="circle">
            <a:fillToRect l="50000" t="50000" r="50000" b="50000"/>
          </a:path>
        </a:gradFill>
        <a:gradFill rotWithShape="1">
          <a:gsLst>
            <a:gs pos="0">
              <a:schemeClr val="phClr">
                <a:tint val="90000"/>
                <a:shade val="100000"/>
                <a:alpha val="85000"/>
                <a:satMod val="150000"/>
              </a:schemeClr>
            </a:gs>
            <a:gs pos="33000">
              <a:schemeClr val="phClr">
                <a:tint val="90000"/>
                <a:shade val="100000"/>
                <a:alpha val="95000"/>
                <a:satMod val="130000"/>
              </a:schemeClr>
            </a:gs>
            <a:gs pos="67000">
              <a:schemeClr val="phClr">
                <a:shade val="70000"/>
                <a:satMod val="135000"/>
              </a:schemeClr>
            </a:gs>
            <a:gs pos="100000">
              <a:schemeClr val="phClr">
                <a:shade val="50000"/>
                <a:satMod val="135000"/>
              </a:schemeClr>
            </a:gs>
          </a:gsLst>
          <a:lin ang="13200000" scaled="1"/>
        </a:gradFill>
      </a:fillStyleLst>
      <a:lnStyleLst>
        <a:ln w="12700" cap="flat" cmpd="sng" algn="ctr">
          <a:solidFill>
            <a:schemeClr val="phClr">
              <a:shade val="95000"/>
              <a:satMod val="105000"/>
            </a:schemeClr>
          </a:solidFill>
          <a:prstDash val="solid"/>
        </a:ln>
        <a:ln w="38100" cap="flat" cmpd="thickThin" algn="ctr">
          <a:solidFill>
            <a:schemeClr val="phClr"/>
          </a:solidFill>
          <a:prstDash val="solid"/>
        </a:ln>
        <a:ln w="38100" cap="flat" cmpd="thinThick" algn="ctr">
          <a:solidFill>
            <a:schemeClr val="phClr"/>
          </a:solidFill>
          <a:prstDash val="solid"/>
        </a:ln>
      </a:lnStyleLst>
      <a:effectStyleLst>
        <a:effectStyle>
          <a:effectLst/>
        </a:effectStyle>
        <a:effectStyle>
          <a:effectLst/>
          <a:scene3d>
            <a:camera prst="orthographicFront">
              <a:rot lat="0" lon="0" rev="0"/>
            </a:camera>
            <a:lightRig rig="twoPt" dir="tl"/>
          </a:scene3d>
          <a:sp3d extrusionH="12700" prstMaterial="softEdge">
            <a:bevelT w="25400" h="50800"/>
          </a:sp3d>
        </a:effectStyle>
        <a:effectStyle>
          <a:effectLst>
            <a:innerShdw blurRad="50800" dist="25400" dir="2400000">
              <a:srgbClr val="808080">
                <a:alpha val="75000"/>
              </a:srgbClr>
            </a:innerShdw>
            <a:reflection blurRad="38100" stA="26000" endPos="35000" dist="12700" dir="5400000" fadeDir="48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20799</TotalTime>
  <Words>6971</Words>
  <Application>Microsoft Macintosh PowerPoint</Application>
  <PresentationFormat>On-screen Show (4:3)</PresentationFormat>
  <Paragraphs>1957</Paragraphs>
  <Slides>77</Slides>
  <Notes>74</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BioMedIA</vt:lpstr>
      <vt:lpstr>Deep Learning on the Analysis of Radiological Images</vt:lpstr>
      <vt:lpstr>Deep Learning</vt:lpstr>
      <vt:lpstr>Some history on neural networks…</vt:lpstr>
      <vt:lpstr>Traditional ML pipeline</vt:lpstr>
      <vt:lpstr>Deep Learning Pipeline</vt:lpstr>
      <vt:lpstr>This talk is…</vt:lpstr>
      <vt:lpstr>Revolution</vt:lpstr>
      <vt:lpstr>Evolution</vt:lpstr>
      <vt:lpstr>Medical imaging  at the forefront of DL advances</vt:lpstr>
      <vt:lpstr>This talk is…</vt:lpstr>
      <vt:lpstr>This talk is…</vt:lpstr>
      <vt:lpstr>Perceptron</vt:lpstr>
      <vt:lpstr>Multi Layer Perceptron</vt:lpstr>
      <vt:lpstr>Fully Connected Neurons</vt:lpstr>
      <vt:lpstr>Locally Connected Neurons</vt:lpstr>
      <vt:lpstr>Weight Sharing – Feature Maps</vt:lpstr>
      <vt:lpstr>Convolutional Layer</vt:lpstr>
      <vt:lpstr>Multiple Convolutional Layers</vt:lpstr>
      <vt:lpstr>PowerPoint Presentation</vt:lpstr>
      <vt:lpstr>Input: Formats</vt:lpstr>
      <vt:lpstr>Convolution</vt:lpstr>
      <vt:lpstr>Convolution - Examples</vt:lpstr>
      <vt:lpstr>2D image</vt:lpstr>
      <vt:lpstr>3D image</vt:lpstr>
      <vt:lpstr>Anisotropic 3D volume</vt:lpstr>
      <vt:lpstr>PowerPoint Presentation</vt:lpstr>
      <vt:lpstr>Basic Classifier</vt:lpstr>
      <vt:lpstr>Basic Segmenter: via patch classification</vt:lpstr>
      <vt:lpstr>Basic Segmenter: Computational redundancy</vt:lpstr>
      <vt:lpstr>Changing fully connected layers to convolutional layers</vt:lpstr>
      <vt:lpstr>Fully Convolutional segmenter</vt:lpstr>
      <vt:lpstr>FM size expands with input</vt:lpstr>
      <vt:lpstr>Fully convolutional segmenter</vt:lpstr>
      <vt:lpstr>Tiling an image for segmentation</vt:lpstr>
      <vt:lpstr>Padding: Keep FM dimensions “same”</vt:lpstr>
      <vt:lpstr>Boundary effect</vt:lpstr>
      <vt:lpstr>Training a fully convolutional net</vt:lpstr>
      <vt:lpstr>Building a better network</vt:lpstr>
      <vt:lpstr>Multi-scale processing with parallel pathways</vt:lpstr>
      <vt:lpstr>Multi-scale processing with parallel pathways</vt:lpstr>
      <vt:lpstr>Going deeper with smaller kernels</vt:lpstr>
      <vt:lpstr>DeepMedic</vt:lpstr>
      <vt:lpstr>DeepMedic: Stroke Lesions</vt:lpstr>
      <vt:lpstr>DeepMedic: Traumatic Brain Injuries</vt:lpstr>
      <vt:lpstr>DeepMedic: Traumatic Brain Injuries</vt:lpstr>
      <vt:lpstr>DeepMedic: Various :-)</vt:lpstr>
      <vt:lpstr>DeepMedic: Deep Gray Matter</vt:lpstr>
      <vt:lpstr>Interpreting Feature Maps</vt:lpstr>
      <vt:lpstr>Interpreting Feature Maps</vt:lpstr>
      <vt:lpstr>Part 2</vt:lpstr>
      <vt:lpstr>Pooling</vt:lpstr>
      <vt:lpstr>Strided Convolution</vt:lpstr>
      <vt:lpstr>Strided conv./ pool: Downsampling &amp; Receptive field</vt:lpstr>
      <vt:lpstr>Strided conv./ pool: Downsampling &amp; Receptive field</vt:lpstr>
      <vt:lpstr>Strided conv./ pool: Downsampling &amp; Receptive field</vt:lpstr>
      <vt:lpstr>Strided conv./ pool: Downsampling &amp; Receptive field</vt:lpstr>
      <vt:lpstr>Strided conv./ pool: Downsampling &amp; Receptive field</vt:lpstr>
      <vt:lpstr>Strided conv./ pool: Downsampling &amp; Receptive field</vt:lpstr>
      <vt:lpstr>Upsampling</vt:lpstr>
      <vt:lpstr>Deconvolution aka  transposed convolution</vt:lpstr>
      <vt:lpstr>Deconvolution #2 via Nearest Neighbours</vt:lpstr>
      <vt:lpstr>Checkerboard artifacts</vt:lpstr>
      <vt:lpstr>Encoder - Decoder networks for segmentation</vt:lpstr>
      <vt:lpstr>FCN: Fully convolutional network</vt:lpstr>
      <vt:lpstr>FCN: Fully convolutional network</vt:lpstr>
      <vt:lpstr>U-net</vt:lpstr>
      <vt:lpstr>What parts are important in SotA builds?</vt:lpstr>
      <vt:lpstr>What parts are important in SotA builds?</vt:lpstr>
      <vt:lpstr>Fuse their strengths?! PyraMedic?!</vt:lpstr>
      <vt:lpstr>Practical Issues</vt:lpstr>
      <vt:lpstr>Class imbalance</vt:lpstr>
      <vt:lpstr>Class Imbalance in  Fully Convolutional Nets</vt:lpstr>
      <vt:lpstr>Class Imbalance in  Fully Convolutional Nets</vt:lpstr>
      <vt:lpstr>Approaches for countering imbalance</vt:lpstr>
      <vt:lpstr>Libraries</vt:lpstr>
      <vt:lpstr>We did not discuss</vt:lpstr>
      <vt:lpstr>PowerPoint Presentation</vt:lpstr>
    </vt:vector>
  </TitlesOfParts>
  <Company>Imperial College London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Rueckert</dc:creator>
  <cp:lastModifiedBy>Konstantinos Kamnitsas</cp:lastModifiedBy>
  <cp:revision>4080</cp:revision>
  <dcterms:created xsi:type="dcterms:W3CDTF">2013-10-22T17:33:03Z</dcterms:created>
  <dcterms:modified xsi:type="dcterms:W3CDTF">2017-08-21T19:30:48Z</dcterms:modified>
</cp:coreProperties>
</file>